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1"/>
  </p:notesMasterIdLst>
  <p:handoutMasterIdLst>
    <p:handoutMasterId r:id="rId22"/>
  </p:handoutMasterIdLst>
  <p:sldIdLst>
    <p:sldId id="256" r:id="rId2"/>
    <p:sldId id="259" r:id="rId3"/>
    <p:sldId id="266" r:id="rId4"/>
    <p:sldId id="267" r:id="rId5"/>
    <p:sldId id="268" r:id="rId6"/>
    <p:sldId id="296" r:id="rId7"/>
    <p:sldId id="269" r:id="rId8"/>
    <p:sldId id="302" r:id="rId9"/>
    <p:sldId id="297" r:id="rId10"/>
    <p:sldId id="270" r:id="rId11"/>
    <p:sldId id="298" r:id="rId12"/>
    <p:sldId id="272" r:id="rId13"/>
    <p:sldId id="294" r:id="rId14"/>
    <p:sldId id="299" r:id="rId15"/>
    <p:sldId id="271" r:id="rId16"/>
    <p:sldId id="274" r:id="rId17"/>
    <p:sldId id="300" r:id="rId18"/>
    <p:sldId id="301" r:id="rId19"/>
    <p:sldId id="293" r:id="rId20"/>
  </p:sldIdLst>
  <p:sldSz cx="9144000" cy="6858000" type="screen4x3"/>
  <p:notesSz cx="9296400" cy="7010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9" autoAdjust="0"/>
    <p:restoredTop sz="91111" autoAdjust="0"/>
  </p:normalViewPr>
  <p:slideViewPr>
    <p:cSldViewPr>
      <p:cViewPr varScale="1">
        <p:scale>
          <a:sx n="104" d="100"/>
          <a:sy n="104" d="100"/>
        </p:scale>
        <p:origin x="15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66"/>
      </p:cViewPr>
      <p:guideLst>
        <p:guide orient="horz" pos="2207"/>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028173"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7" tIns="46424" rIns="92847" bIns="46424" numCol="1" anchor="t" anchorCtr="0" compatLnSpc="1">
            <a:prstTxWarp prst="textNoShape">
              <a:avLst/>
            </a:prstTxWarp>
          </a:bodyPr>
          <a:lstStyle>
            <a:lvl1pPr algn="l" eaLnBrk="0" hangingPunct="0">
              <a:defRPr sz="1200"/>
            </a:lvl1pPr>
          </a:lstStyle>
          <a:p>
            <a:pPr>
              <a:defRPr/>
            </a:pPr>
            <a:endParaRPr lang="en-US"/>
          </a:p>
        </p:txBody>
      </p:sp>
      <p:sp>
        <p:nvSpPr>
          <p:cNvPr id="15363" name="Rectangle 3"/>
          <p:cNvSpPr>
            <a:spLocks noGrp="1" noChangeArrowheads="1"/>
          </p:cNvSpPr>
          <p:nvPr>
            <p:ph type="dt" sz="quarter" idx="1"/>
          </p:nvPr>
        </p:nvSpPr>
        <p:spPr bwMode="auto">
          <a:xfrm>
            <a:off x="5268228" y="0"/>
            <a:ext cx="4028173"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7" tIns="46424" rIns="92847" bIns="46424" numCol="1" anchor="t" anchorCtr="0" compatLnSpc="1">
            <a:prstTxWarp prst="textNoShape">
              <a:avLst/>
            </a:prstTxWarp>
          </a:bodyPr>
          <a:lstStyle>
            <a:lvl1pPr algn="r" eaLnBrk="0" hangingPunct="0">
              <a:defRPr sz="1200"/>
            </a:lvl1pPr>
          </a:lstStyle>
          <a:p>
            <a:pPr>
              <a:defRPr/>
            </a:pPr>
            <a:endParaRPr lang="en-US"/>
          </a:p>
        </p:txBody>
      </p:sp>
      <p:sp>
        <p:nvSpPr>
          <p:cNvPr id="15364" name="Rectangle 4"/>
          <p:cNvSpPr>
            <a:spLocks noGrp="1" noChangeArrowheads="1"/>
          </p:cNvSpPr>
          <p:nvPr>
            <p:ph type="ftr" sz="quarter" idx="2"/>
          </p:nvPr>
        </p:nvSpPr>
        <p:spPr bwMode="auto">
          <a:xfrm>
            <a:off x="0" y="6659880"/>
            <a:ext cx="4028173"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7" tIns="46424" rIns="92847" bIns="46424" numCol="1" anchor="b" anchorCtr="0" compatLnSpc="1">
            <a:prstTxWarp prst="textNoShape">
              <a:avLst/>
            </a:prstTxWarp>
          </a:bodyPr>
          <a:lstStyle>
            <a:lvl1pPr algn="l" eaLnBrk="0" hangingPunct="0">
              <a:defRPr sz="1200"/>
            </a:lvl1pPr>
          </a:lstStyle>
          <a:p>
            <a:pPr>
              <a:defRPr/>
            </a:pPr>
            <a:r>
              <a:rPr lang="en-US"/>
              <a:t>Banner Finance 5.0 Budget and Reporting</a:t>
            </a:r>
          </a:p>
        </p:txBody>
      </p:sp>
      <p:sp>
        <p:nvSpPr>
          <p:cNvPr id="15365" name="Rectangle 5"/>
          <p:cNvSpPr>
            <a:spLocks noGrp="1" noChangeArrowheads="1"/>
          </p:cNvSpPr>
          <p:nvPr>
            <p:ph type="sldNum" sz="quarter" idx="3"/>
          </p:nvPr>
        </p:nvSpPr>
        <p:spPr bwMode="auto">
          <a:xfrm>
            <a:off x="5268228" y="6659880"/>
            <a:ext cx="4028173"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7" tIns="46424" rIns="92847" bIns="46424" numCol="1" anchor="b" anchorCtr="0" compatLnSpc="1">
            <a:prstTxWarp prst="textNoShape">
              <a:avLst/>
            </a:prstTxWarp>
          </a:bodyPr>
          <a:lstStyle>
            <a:lvl1pPr algn="r" eaLnBrk="0" hangingPunct="0">
              <a:defRPr sz="1200"/>
            </a:lvl1pPr>
          </a:lstStyle>
          <a:p>
            <a:pPr>
              <a:defRPr/>
            </a:pPr>
            <a:fld id="{CBA838ED-7152-42AC-A06E-61DBF2280315}" type="slidenum">
              <a:rPr lang="en-US"/>
              <a:pPr>
                <a:defRPr/>
              </a:pPr>
              <a:t>‹#›</a:t>
            </a:fld>
            <a:endParaRPr lang="en-US"/>
          </a:p>
        </p:txBody>
      </p:sp>
    </p:spTree>
    <p:extLst>
      <p:ext uri="{BB962C8B-B14F-4D97-AF65-F5344CB8AC3E}">
        <p14:creationId xmlns:p14="http://schemas.microsoft.com/office/powerpoint/2010/main" val="2518335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28173"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7" tIns="46424" rIns="92847" bIns="46424" numCol="1" anchor="t" anchorCtr="0" compatLnSpc="1">
            <a:prstTxWarp prst="textNoShape">
              <a:avLst/>
            </a:prstTxWarp>
          </a:bodyPr>
          <a:lstStyle>
            <a:lvl1pPr algn="l" eaLnBrk="0" hangingPunct="0">
              <a:defRPr sz="1200"/>
            </a:lvl1pPr>
          </a:lstStyle>
          <a:p>
            <a:pPr>
              <a:defRPr/>
            </a:pPr>
            <a:endParaRPr lang="en-US"/>
          </a:p>
        </p:txBody>
      </p:sp>
      <p:sp>
        <p:nvSpPr>
          <p:cNvPr id="17411" name="Rectangle 3"/>
          <p:cNvSpPr>
            <a:spLocks noGrp="1" noChangeArrowheads="1"/>
          </p:cNvSpPr>
          <p:nvPr>
            <p:ph type="dt" idx="1"/>
          </p:nvPr>
        </p:nvSpPr>
        <p:spPr bwMode="auto">
          <a:xfrm>
            <a:off x="5268228" y="0"/>
            <a:ext cx="4028173"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7" tIns="46424" rIns="92847" bIns="46424" numCol="1" anchor="t" anchorCtr="0" compatLnSpc="1">
            <a:prstTxWarp prst="textNoShape">
              <a:avLst/>
            </a:prstTxWarp>
          </a:bodyPr>
          <a:lstStyle>
            <a:lvl1pPr algn="r" eaLnBrk="0" hangingPunct="0">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2895600" y="525463"/>
            <a:ext cx="3506788" cy="26304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1238451" y="3329940"/>
            <a:ext cx="6819499" cy="31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7" tIns="46424" rIns="92847" bIns="464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6659880"/>
            <a:ext cx="4028173"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7" tIns="46424" rIns="92847" bIns="46424" numCol="1" anchor="b" anchorCtr="0" compatLnSpc="1">
            <a:prstTxWarp prst="textNoShape">
              <a:avLst/>
            </a:prstTxWarp>
          </a:bodyPr>
          <a:lstStyle>
            <a:lvl1pPr algn="l" eaLnBrk="0" hangingPunct="0">
              <a:defRPr sz="1200"/>
            </a:lvl1pPr>
          </a:lstStyle>
          <a:p>
            <a:pPr>
              <a:defRPr/>
            </a:pPr>
            <a:endParaRPr lang="en-US"/>
          </a:p>
        </p:txBody>
      </p:sp>
      <p:sp>
        <p:nvSpPr>
          <p:cNvPr id="17415" name="Rectangle 7"/>
          <p:cNvSpPr>
            <a:spLocks noGrp="1" noChangeArrowheads="1"/>
          </p:cNvSpPr>
          <p:nvPr>
            <p:ph type="sldNum" sz="quarter" idx="5"/>
          </p:nvPr>
        </p:nvSpPr>
        <p:spPr bwMode="auto">
          <a:xfrm>
            <a:off x="5268228" y="6659880"/>
            <a:ext cx="4028173"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7" tIns="46424" rIns="92847" bIns="46424" numCol="1" anchor="b" anchorCtr="0" compatLnSpc="1">
            <a:prstTxWarp prst="textNoShape">
              <a:avLst/>
            </a:prstTxWarp>
          </a:bodyPr>
          <a:lstStyle>
            <a:lvl1pPr algn="r" eaLnBrk="0" hangingPunct="0">
              <a:defRPr sz="1200"/>
            </a:lvl1pPr>
          </a:lstStyle>
          <a:p>
            <a:pPr>
              <a:defRPr/>
            </a:pPr>
            <a:fld id="{1BBE6025-2B2D-4B3C-93B4-F1B0CC95FB8C}" type="slidenum">
              <a:rPr lang="en-US"/>
              <a:pPr>
                <a:defRPr/>
              </a:pPr>
              <a:t>‹#›</a:t>
            </a:fld>
            <a:endParaRPr lang="en-US"/>
          </a:p>
        </p:txBody>
      </p:sp>
    </p:spTree>
    <p:extLst>
      <p:ext uri="{BB962C8B-B14F-4D97-AF65-F5344CB8AC3E}">
        <p14:creationId xmlns:p14="http://schemas.microsoft.com/office/powerpoint/2010/main" val="2012329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B9A4E4A9-4D5E-4AD6-84E5-8D53CD798219}" type="datetime1">
              <a:rPr lang="en-US"/>
              <a:pPr>
                <a:defRPr/>
              </a:pPr>
              <a:t>3/4/2020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SOU Business Services</a:t>
            </a:r>
          </a:p>
        </p:txBody>
      </p:sp>
      <p:sp>
        <p:nvSpPr>
          <p:cNvPr id="13" name="Slide Number Placeholder 26"/>
          <p:cNvSpPr>
            <a:spLocks noGrp="1"/>
          </p:cNvSpPr>
          <p:nvPr>
            <p:ph type="sldNum" sz="quarter" idx="12"/>
          </p:nvPr>
        </p:nvSpPr>
        <p:spPr/>
        <p:txBody>
          <a:bodyPr/>
          <a:lstStyle>
            <a:lvl1pPr>
              <a:defRPr>
                <a:solidFill>
                  <a:srgbClr val="FFFFFF"/>
                </a:solidFill>
              </a:defRPr>
            </a:lvl1pPr>
            <a:lvl2pPr lvl="1">
              <a:defRPr/>
            </a:lvl2pPr>
            <a:extLst/>
          </a:lstStyle>
          <a:p>
            <a:pPr lvl="1">
              <a:defRPr/>
            </a:pPr>
            <a:fld id="{E819562E-629E-44AA-B27F-275F7B38AF46}" type="slidenum">
              <a:rPr lang="en-US"/>
              <a:pPr lvl="1">
                <a:defRPr/>
              </a:pPr>
              <a:t>‹#›</a:t>
            </a:fld>
            <a:endParaRPr lang="en-US"/>
          </a:p>
        </p:txBody>
      </p:sp>
    </p:spTree>
    <p:extLst>
      <p:ext uri="{BB962C8B-B14F-4D97-AF65-F5344CB8AC3E}">
        <p14:creationId xmlns:p14="http://schemas.microsoft.com/office/powerpoint/2010/main" val="341044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97D55BB-6CE0-4392-83B9-3663FECBCE4A}" type="datetime1">
              <a:rPr lang="en-US"/>
              <a:pPr>
                <a:defRPr/>
              </a:pPr>
              <a:t>3/4/2020</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SOU Business Services</a:t>
            </a:r>
          </a:p>
        </p:txBody>
      </p:sp>
      <p:sp>
        <p:nvSpPr>
          <p:cNvPr id="6" name="Slide Number Placeholder 17"/>
          <p:cNvSpPr>
            <a:spLocks noGrp="1"/>
          </p:cNvSpPr>
          <p:nvPr>
            <p:ph type="sldNum" sz="quarter" idx="12"/>
          </p:nvPr>
        </p:nvSpPr>
        <p:spPr/>
        <p:txBody>
          <a:bodyPr/>
          <a:lstStyle>
            <a:lvl2pPr lvl="1">
              <a:defRPr/>
            </a:lvl2pPr>
          </a:lstStyle>
          <a:p>
            <a:pPr lvl="1">
              <a:defRPr/>
            </a:pPr>
            <a:fld id="{0392BC4D-0ECC-4E7E-818D-7FED321ABFF1}" type="slidenum">
              <a:rPr lang="en-US"/>
              <a:pPr lvl="1">
                <a:defRPr/>
              </a:pPr>
              <a:t>‹#›</a:t>
            </a:fld>
            <a:endParaRPr lang="en-US">
              <a:latin typeface="+mn-lt"/>
            </a:endParaRPr>
          </a:p>
        </p:txBody>
      </p:sp>
    </p:spTree>
    <p:extLst>
      <p:ext uri="{BB962C8B-B14F-4D97-AF65-F5344CB8AC3E}">
        <p14:creationId xmlns:p14="http://schemas.microsoft.com/office/powerpoint/2010/main" val="82847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945B607-49D3-4AD0-9E71-531D6A4258CB}" type="datetime1">
              <a:rPr lang="en-US"/>
              <a:pPr>
                <a:defRPr/>
              </a:pPr>
              <a:t>3/4/2020</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SOU Business Services</a:t>
            </a:r>
          </a:p>
        </p:txBody>
      </p:sp>
      <p:sp>
        <p:nvSpPr>
          <p:cNvPr id="6" name="Slide Number Placeholder 17"/>
          <p:cNvSpPr>
            <a:spLocks noGrp="1"/>
          </p:cNvSpPr>
          <p:nvPr>
            <p:ph type="sldNum" sz="quarter" idx="12"/>
          </p:nvPr>
        </p:nvSpPr>
        <p:spPr/>
        <p:txBody>
          <a:bodyPr/>
          <a:lstStyle>
            <a:lvl2pPr lvl="1">
              <a:defRPr/>
            </a:lvl2pPr>
          </a:lstStyle>
          <a:p>
            <a:pPr lvl="1">
              <a:defRPr/>
            </a:pPr>
            <a:fld id="{494B1C08-75F9-4006-8863-F3538D30D65E}" type="slidenum">
              <a:rPr lang="en-US"/>
              <a:pPr lvl="1">
                <a:defRPr/>
              </a:pPr>
              <a:t>‹#›</a:t>
            </a:fld>
            <a:endParaRPr lang="en-US">
              <a:latin typeface="+mn-lt"/>
            </a:endParaRPr>
          </a:p>
        </p:txBody>
      </p:sp>
    </p:spTree>
    <p:extLst>
      <p:ext uri="{BB962C8B-B14F-4D97-AF65-F5344CB8AC3E}">
        <p14:creationId xmlns:p14="http://schemas.microsoft.com/office/powerpoint/2010/main" val="110566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312F95A0-EACD-42FB-ACF4-A03B0C6CEFB9}" type="datetime1">
              <a:rPr lang="en-US"/>
              <a:pPr>
                <a:defRPr/>
              </a:pPr>
              <a:t>3/4/2020</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SOU Business Services</a:t>
            </a:r>
          </a:p>
        </p:txBody>
      </p:sp>
      <p:sp>
        <p:nvSpPr>
          <p:cNvPr id="6" name="Slide Number Placeholder 17"/>
          <p:cNvSpPr>
            <a:spLocks noGrp="1"/>
          </p:cNvSpPr>
          <p:nvPr>
            <p:ph type="sldNum" sz="quarter" idx="12"/>
          </p:nvPr>
        </p:nvSpPr>
        <p:spPr/>
        <p:txBody>
          <a:bodyPr/>
          <a:lstStyle>
            <a:lvl2pPr lvl="1">
              <a:defRPr/>
            </a:lvl2pPr>
          </a:lstStyle>
          <a:p>
            <a:pPr lvl="1">
              <a:defRPr/>
            </a:pPr>
            <a:fld id="{37BC466F-30E3-4D56-B49A-B6C8EC839DD8}" type="slidenum">
              <a:rPr lang="en-US"/>
              <a:pPr lvl="1">
                <a:defRPr/>
              </a:pPr>
              <a:t>‹#›</a:t>
            </a:fld>
            <a:endParaRPr lang="en-US">
              <a:latin typeface="+mn-lt"/>
            </a:endParaRPr>
          </a:p>
        </p:txBody>
      </p:sp>
    </p:spTree>
    <p:extLst>
      <p:ext uri="{BB962C8B-B14F-4D97-AF65-F5344CB8AC3E}">
        <p14:creationId xmlns:p14="http://schemas.microsoft.com/office/powerpoint/2010/main" val="176260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58902005-EE33-4BBA-8C9F-C279487725E8}" type="datetime1">
              <a:rPr lang="en-US"/>
              <a:pPr>
                <a:defRPr/>
              </a:pPr>
              <a:t>3/4/2020</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SOU Business Services</a:t>
            </a:r>
          </a:p>
        </p:txBody>
      </p:sp>
      <p:sp>
        <p:nvSpPr>
          <p:cNvPr id="8" name="Slide Number Placeholder 5"/>
          <p:cNvSpPr>
            <a:spLocks noGrp="1"/>
          </p:cNvSpPr>
          <p:nvPr>
            <p:ph type="sldNum" sz="quarter" idx="12"/>
          </p:nvPr>
        </p:nvSpPr>
        <p:spPr/>
        <p:txBody>
          <a:bodyPr/>
          <a:lstStyle>
            <a:lvl2pPr lvl="1">
              <a:defRPr/>
            </a:lvl2pPr>
            <a:extLst/>
          </a:lstStyle>
          <a:p>
            <a:pPr lvl="1">
              <a:defRPr/>
            </a:pPr>
            <a:fld id="{0D1143E8-1BB7-4FAD-91A2-3041D8841425}" type="slidenum">
              <a:rPr lang="en-US"/>
              <a:pPr lvl="1">
                <a:defRPr/>
              </a:pPr>
              <a:t>‹#›</a:t>
            </a:fld>
            <a:endParaRPr lang="en-US">
              <a:latin typeface="+mn-lt"/>
            </a:endParaRPr>
          </a:p>
        </p:txBody>
      </p:sp>
    </p:spTree>
    <p:extLst>
      <p:ext uri="{BB962C8B-B14F-4D97-AF65-F5344CB8AC3E}">
        <p14:creationId xmlns:p14="http://schemas.microsoft.com/office/powerpoint/2010/main" val="1599542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41BBFE91-BA6D-4931-973A-62EF20E55D2F}" type="datetime1">
              <a:rPr lang="en-US"/>
              <a:pPr>
                <a:defRPr/>
              </a:pPr>
              <a:t>3/4/2020</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SOU Business Services</a:t>
            </a:r>
          </a:p>
        </p:txBody>
      </p:sp>
      <p:sp>
        <p:nvSpPr>
          <p:cNvPr id="7" name="Slide Number Placeholder 6"/>
          <p:cNvSpPr>
            <a:spLocks noGrp="1"/>
          </p:cNvSpPr>
          <p:nvPr>
            <p:ph type="sldNum" sz="quarter" idx="12"/>
          </p:nvPr>
        </p:nvSpPr>
        <p:spPr/>
        <p:txBody>
          <a:bodyPr/>
          <a:lstStyle>
            <a:lvl2pPr lvl="1">
              <a:defRPr/>
            </a:lvl2pPr>
            <a:extLst/>
          </a:lstStyle>
          <a:p>
            <a:pPr lvl="1">
              <a:defRPr/>
            </a:pPr>
            <a:fld id="{3D0F2C4A-25FD-46E6-8524-2BCAE1C321D2}" type="slidenum">
              <a:rPr lang="en-US"/>
              <a:pPr lvl="1">
                <a:defRPr/>
              </a:pPr>
              <a:t>‹#›</a:t>
            </a:fld>
            <a:endParaRPr lang="en-US">
              <a:latin typeface="+mn-lt"/>
            </a:endParaRPr>
          </a:p>
        </p:txBody>
      </p:sp>
    </p:spTree>
    <p:extLst>
      <p:ext uri="{BB962C8B-B14F-4D97-AF65-F5344CB8AC3E}">
        <p14:creationId xmlns:p14="http://schemas.microsoft.com/office/powerpoint/2010/main" val="12128074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421B4126-7485-4480-87CA-CFAF7BE1194D}" type="datetime1">
              <a:rPr lang="en-US"/>
              <a:pPr>
                <a:defRPr/>
              </a:pPr>
              <a:t>3/4/2020</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SOU Business Services</a:t>
            </a:r>
          </a:p>
        </p:txBody>
      </p:sp>
      <p:sp>
        <p:nvSpPr>
          <p:cNvPr id="9" name="Slide Number Placeholder 8"/>
          <p:cNvSpPr>
            <a:spLocks noGrp="1"/>
          </p:cNvSpPr>
          <p:nvPr>
            <p:ph type="sldNum" sz="quarter" idx="12"/>
          </p:nvPr>
        </p:nvSpPr>
        <p:spPr/>
        <p:txBody>
          <a:bodyPr/>
          <a:lstStyle>
            <a:lvl2pPr lvl="1">
              <a:defRPr/>
            </a:lvl2pPr>
            <a:extLst/>
          </a:lstStyle>
          <a:p>
            <a:pPr lvl="1">
              <a:defRPr/>
            </a:pPr>
            <a:fld id="{2C8772C1-16A5-445F-9314-8361D7EA9186}" type="slidenum">
              <a:rPr lang="en-US"/>
              <a:pPr lvl="1">
                <a:defRPr/>
              </a:pPr>
              <a:t>‹#›</a:t>
            </a:fld>
            <a:endParaRPr lang="en-US">
              <a:latin typeface="+mn-lt"/>
            </a:endParaRPr>
          </a:p>
        </p:txBody>
      </p:sp>
    </p:spTree>
    <p:extLst>
      <p:ext uri="{BB962C8B-B14F-4D97-AF65-F5344CB8AC3E}">
        <p14:creationId xmlns:p14="http://schemas.microsoft.com/office/powerpoint/2010/main" val="26208636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9F89AF59-9966-4C3B-94F4-5496F6B39127}" type="datetime1">
              <a:rPr lang="en-US"/>
              <a:pPr>
                <a:defRPr/>
              </a:pPr>
              <a:t>3/4/2020</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SOU Business Services</a:t>
            </a:r>
          </a:p>
        </p:txBody>
      </p:sp>
      <p:sp>
        <p:nvSpPr>
          <p:cNvPr id="5" name="Slide Number Placeholder 4"/>
          <p:cNvSpPr>
            <a:spLocks noGrp="1"/>
          </p:cNvSpPr>
          <p:nvPr>
            <p:ph type="sldNum" sz="quarter" idx="12"/>
          </p:nvPr>
        </p:nvSpPr>
        <p:spPr/>
        <p:txBody>
          <a:bodyPr/>
          <a:lstStyle>
            <a:lvl2pPr lvl="1">
              <a:defRPr/>
            </a:lvl2pPr>
            <a:extLst/>
          </a:lstStyle>
          <a:p>
            <a:pPr lvl="1">
              <a:defRPr/>
            </a:pPr>
            <a:fld id="{117A4187-E35A-4FAA-9AD2-7D77FD7250DF}" type="slidenum">
              <a:rPr lang="en-US"/>
              <a:pPr lvl="1">
                <a:defRPr/>
              </a:pPr>
              <a:t>‹#›</a:t>
            </a:fld>
            <a:endParaRPr lang="en-US">
              <a:latin typeface="+mn-lt"/>
            </a:endParaRPr>
          </a:p>
        </p:txBody>
      </p:sp>
    </p:spTree>
    <p:extLst>
      <p:ext uri="{BB962C8B-B14F-4D97-AF65-F5344CB8AC3E}">
        <p14:creationId xmlns:p14="http://schemas.microsoft.com/office/powerpoint/2010/main" val="2926570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315ACE9-A025-4D03-8A03-F9512301B010}" type="datetime1">
              <a:rPr lang="en-US"/>
              <a:pPr>
                <a:defRPr/>
              </a:pPr>
              <a:t>3/4/2020</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SOU Business Services</a:t>
            </a:r>
          </a:p>
        </p:txBody>
      </p:sp>
      <p:sp>
        <p:nvSpPr>
          <p:cNvPr id="4" name="Slide Number Placeholder 17"/>
          <p:cNvSpPr>
            <a:spLocks noGrp="1"/>
          </p:cNvSpPr>
          <p:nvPr>
            <p:ph type="sldNum" sz="quarter" idx="12"/>
          </p:nvPr>
        </p:nvSpPr>
        <p:spPr/>
        <p:txBody>
          <a:bodyPr/>
          <a:lstStyle>
            <a:lvl2pPr lvl="1">
              <a:defRPr/>
            </a:lvl2pPr>
          </a:lstStyle>
          <a:p>
            <a:pPr lvl="1">
              <a:defRPr/>
            </a:pPr>
            <a:fld id="{288AF98D-800F-40E9-8F3C-DA2DC0932736}" type="slidenum">
              <a:rPr lang="en-US"/>
              <a:pPr lvl="1">
                <a:defRPr/>
              </a:pPr>
              <a:t>‹#›</a:t>
            </a:fld>
            <a:endParaRPr lang="en-US">
              <a:latin typeface="+mn-lt"/>
            </a:endParaRPr>
          </a:p>
        </p:txBody>
      </p:sp>
    </p:spTree>
    <p:extLst>
      <p:ext uri="{BB962C8B-B14F-4D97-AF65-F5344CB8AC3E}">
        <p14:creationId xmlns:p14="http://schemas.microsoft.com/office/powerpoint/2010/main" val="428811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91B278AB-C6BA-4397-A5E8-D514CF108A31}" type="datetime1">
              <a:rPr lang="en-US"/>
              <a:pPr>
                <a:defRPr/>
              </a:pPr>
              <a:t>3/4/2020</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SOU Business Services</a:t>
            </a:r>
          </a:p>
        </p:txBody>
      </p:sp>
      <p:sp>
        <p:nvSpPr>
          <p:cNvPr id="7" name="Slide Number Placeholder 6"/>
          <p:cNvSpPr>
            <a:spLocks noGrp="1"/>
          </p:cNvSpPr>
          <p:nvPr>
            <p:ph type="sldNum" sz="quarter" idx="12"/>
          </p:nvPr>
        </p:nvSpPr>
        <p:spPr/>
        <p:txBody>
          <a:bodyPr/>
          <a:lstStyle>
            <a:lvl2pPr lvl="1">
              <a:defRPr/>
            </a:lvl2pPr>
            <a:extLst/>
          </a:lstStyle>
          <a:p>
            <a:pPr lvl="1">
              <a:defRPr/>
            </a:pPr>
            <a:fld id="{2B8E9E33-856D-43FA-BE57-844648911777}" type="slidenum">
              <a:rPr lang="en-US"/>
              <a:pPr lvl="1">
                <a:defRPr/>
              </a:pPr>
              <a:t>‹#›</a:t>
            </a:fld>
            <a:endParaRPr lang="en-US">
              <a:latin typeface="+mn-lt"/>
            </a:endParaRPr>
          </a:p>
        </p:txBody>
      </p:sp>
    </p:spTree>
    <p:extLst>
      <p:ext uri="{BB962C8B-B14F-4D97-AF65-F5344CB8AC3E}">
        <p14:creationId xmlns:p14="http://schemas.microsoft.com/office/powerpoint/2010/main" val="17343244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4AE82431-CBE4-4307-9A9C-A20DFD98C524}" type="datetime1">
              <a:rPr lang="en-US"/>
              <a:pPr>
                <a:defRPr/>
              </a:pPr>
              <a:t>3/4/2020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SOU Business Services</a:t>
            </a:r>
          </a:p>
        </p:txBody>
      </p:sp>
      <p:sp>
        <p:nvSpPr>
          <p:cNvPr id="13" name="Slide Number Placeholder 6"/>
          <p:cNvSpPr>
            <a:spLocks noGrp="1"/>
          </p:cNvSpPr>
          <p:nvPr>
            <p:ph type="sldNum" sz="quarter" idx="12"/>
          </p:nvPr>
        </p:nvSpPr>
        <p:spPr/>
        <p:txBody>
          <a:bodyPr/>
          <a:lstStyle>
            <a:lvl1pPr>
              <a:defRPr>
                <a:solidFill>
                  <a:schemeClr val="tx1"/>
                </a:solidFill>
              </a:defRPr>
            </a:lvl1pPr>
            <a:lvl2pPr lvl="1">
              <a:defRPr/>
            </a:lvl2pPr>
            <a:extLst/>
          </a:lstStyle>
          <a:p>
            <a:pPr lvl="1">
              <a:defRPr/>
            </a:pPr>
            <a:fld id="{A5844E34-6C0B-4ED3-88FF-4DE9B8C68242}" type="slidenum">
              <a:rPr lang="en-US"/>
              <a:pPr lvl="1">
                <a:defRPr/>
              </a:pPr>
              <a:t>‹#›</a:t>
            </a:fld>
            <a:endParaRPr lang="en-US">
              <a:latin typeface="+mn-lt"/>
            </a:endParaRPr>
          </a:p>
        </p:txBody>
      </p:sp>
    </p:spTree>
    <p:extLst>
      <p:ext uri="{BB962C8B-B14F-4D97-AF65-F5344CB8AC3E}">
        <p14:creationId xmlns:p14="http://schemas.microsoft.com/office/powerpoint/2010/main" val="428486675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DC2369AD-F576-464D-9ED4-4D87CE502B5C}" type="datetime1">
              <a:rPr lang="en-US"/>
              <a:pPr>
                <a:defRPr/>
              </a:pPr>
              <a:t>3/4/2020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SOU Business Services</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lvl2pPr lvl="1">
              <a:defRPr/>
            </a:lvl2pPr>
            <a:extLst/>
          </a:lstStyle>
          <a:p>
            <a:pPr lvl="1">
              <a:defRPr/>
            </a:pPr>
            <a:fld id="{D60747CE-E3FA-417A-92D5-98E8FD19E8E6}" type="slidenum">
              <a:rPr lang="en-US"/>
              <a:pPr lvl="1">
                <a:defRPr/>
              </a:pPr>
              <a:t>‹#›</a:t>
            </a:fld>
            <a:endParaRPr lang="en-US">
              <a:latin typeface="+mn-lt"/>
            </a:endParaRPr>
          </a:p>
        </p:txBody>
      </p:sp>
    </p:spTree>
  </p:cSld>
  <p:clrMap bg1="lt1" tx1="dk1" bg2="lt2" tx2="dk2" accent1="accent1" accent2="accent2" accent3="accent3" accent4="accent4" accent5="accent5" accent6="accent6" hlink="hlink" folHlink="folHlink"/>
  <p:sldLayoutIdLst>
    <p:sldLayoutId id="2147483735" r:id="rId1"/>
    <p:sldLayoutId id="2147483731" r:id="rId2"/>
    <p:sldLayoutId id="2147483736" r:id="rId3"/>
    <p:sldLayoutId id="2147483737" r:id="rId4"/>
    <p:sldLayoutId id="2147483738" r:id="rId5"/>
    <p:sldLayoutId id="2147483739" r:id="rId6"/>
    <p:sldLayoutId id="2147483732" r:id="rId7"/>
    <p:sldLayoutId id="2147483740" r:id="rId8"/>
    <p:sldLayoutId id="2147483741" r:id="rId9"/>
    <p:sldLayoutId id="2147483733" r:id="rId10"/>
    <p:sldLayoutId id="2147483734" r:id="rId11"/>
  </p:sldLayoutIdLst>
  <p:hf sldNum="0"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nside.sou.edu/bus-serv/staff.html"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914400" y="762000"/>
            <a:ext cx="7848600" cy="4876800"/>
          </a:xfrm>
        </p:spPr>
        <p:txBody>
          <a:bodyPr/>
          <a:lstStyle/>
          <a:p>
            <a:pPr eaLnBrk="1" fontAlgn="auto" hangingPunct="1">
              <a:spcAft>
                <a:spcPts val="0"/>
              </a:spcAft>
              <a:defRPr/>
            </a:pPr>
            <a:r>
              <a:rPr lang="en-US" sz="4000" dirty="0"/>
              <a:t>Banner Finance Coding Structure</a:t>
            </a:r>
            <a:br>
              <a:rPr lang="en-US" sz="4000" dirty="0"/>
            </a:br>
            <a:r>
              <a:rPr lang="en-US" sz="2700" dirty="0"/>
              <a:t>Understanding, Establishing, and </a:t>
            </a:r>
            <a:br>
              <a:rPr lang="en-US" sz="2700" dirty="0"/>
            </a:br>
            <a:r>
              <a:rPr lang="en-US" sz="2700" dirty="0"/>
              <a:t>Using Index Codes</a:t>
            </a:r>
            <a:br>
              <a:rPr lang="en-US" sz="2700" dirty="0"/>
            </a:br>
            <a:r>
              <a:rPr lang="en-US" sz="800" dirty="0"/>
              <a:t>    </a:t>
            </a:r>
            <a:br>
              <a:rPr lang="en-US" sz="800" dirty="0"/>
            </a:br>
            <a:br>
              <a:rPr lang="en-US" sz="800" dirty="0"/>
            </a:br>
            <a:br>
              <a:rPr lang="en-US" sz="800" dirty="0"/>
            </a:br>
            <a:br>
              <a:rPr lang="en-US" sz="800" dirty="0"/>
            </a:br>
            <a:br>
              <a:rPr lang="en-US" sz="800" dirty="0"/>
            </a:br>
            <a:br>
              <a:rPr lang="en-US" sz="800" dirty="0"/>
            </a:br>
            <a:br>
              <a:rPr lang="en-US" sz="1100" dirty="0">
                <a:solidFill>
                  <a:schemeClr val="bg1"/>
                </a:solidFill>
              </a:rPr>
            </a:br>
            <a:r>
              <a:rPr lang="en-US" sz="1100" dirty="0">
                <a:solidFill>
                  <a:schemeClr val="bg1"/>
                </a:solidFill>
              </a:rPr>
              <a:t>Business Services </a:t>
            </a:r>
            <a:br>
              <a:rPr lang="en-US" sz="1100">
                <a:solidFill>
                  <a:schemeClr val="bg1"/>
                </a:solidFill>
              </a:rPr>
            </a:br>
            <a:r>
              <a:rPr lang="en-US" sz="1100">
                <a:solidFill>
                  <a:schemeClr val="bg1"/>
                </a:solidFill>
              </a:rPr>
              <a:t>July 1, 2015</a:t>
            </a:r>
            <a:endParaRPr lang="en-US" sz="1100" dirty="0">
              <a:solidFill>
                <a:schemeClr val="bg1"/>
              </a:solidFill>
            </a:endParaRPr>
          </a:p>
        </p:txBody>
      </p:sp>
      <p:sp>
        <p:nvSpPr>
          <p:cNvPr id="9219" name="Rectangle 5"/>
          <p:cNvSpPr>
            <a:spLocks noGrp="1" noChangeArrowheads="1"/>
          </p:cNvSpPr>
          <p:nvPr>
            <p:ph type="subTitle" idx="1"/>
          </p:nvPr>
        </p:nvSpPr>
        <p:spPr>
          <a:xfrm>
            <a:off x="685800" y="3611563"/>
            <a:ext cx="7772400" cy="1200150"/>
          </a:xfrm>
        </p:spPr>
        <p:txBody>
          <a:bodyPr/>
          <a:lstStyle/>
          <a:p>
            <a:pPr marR="0" eaLnBrk="1" hangingPunct="1"/>
            <a:r>
              <a:rPr lang="en-US"/>
              <a:t> </a:t>
            </a:r>
          </a:p>
        </p:txBody>
      </p:sp>
      <p:sp>
        <p:nvSpPr>
          <p:cNvPr id="9222" name="Text Box 8"/>
          <p:cNvSpPr txBox="1">
            <a:spLocks noChangeArrowheads="1"/>
          </p:cNvSpPr>
          <p:nvPr/>
        </p:nvSpPr>
        <p:spPr bwMode="auto">
          <a:xfrm>
            <a:off x="1143000" y="2667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endParaRPr lang="en-US"/>
          </a:p>
        </p:txBody>
      </p:sp>
      <p:sp>
        <p:nvSpPr>
          <p:cNvPr id="9223" name="Text Box 10"/>
          <p:cNvSpPr txBox="1">
            <a:spLocks noChangeArrowheads="1"/>
          </p:cNvSpPr>
          <p:nvPr/>
        </p:nvSpPr>
        <p:spPr bwMode="auto">
          <a:xfrm>
            <a:off x="1676400" y="2819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endParaRPr lang="en-US"/>
          </a:p>
        </p:txBody>
      </p:sp>
      <p:sp>
        <p:nvSpPr>
          <p:cNvPr id="9224" name="Text Box 12"/>
          <p:cNvSpPr txBox="1">
            <a:spLocks noChangeArrowheads="1"/>
          </p:cNvSpPr>
          <p:nvPr/>
        </p:nvSpPr>
        <p:spPr bwMode="auto">
          <a:xfrm>
            <a:off x="1905000" y="4572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endParaRPr lang="en-US"/>
          </a:p>
        </p:txBody>
      </p:sp>
      <p:sp>
        <p:nvSpPr>
          <p:cNvPr id="9225" name="Text Box 14"/>
          <p:cNvSpPr txBox="1">
            <a:spLocks noChangeArrowheads="1"/>
          </p:cNvSpPr>
          <p:nvPr/>
        </p:nvSpPr>
        <p:spPr bwMode="auto">
          <a:xfrm>
            <a:off x="4419600" y="4572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endParaRPr lang="en-US"/>
          </a:p>
        </p:txBody>
      </p:sp>
      <p:pic>
        <p:nvPicPr>
          <p:cNvPr id="9226"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505200"/>
            <a:ext cx="4876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idx="1"/>
          </p:nvPr>
        </p:nvSpPr>
        <p:spPr>
          <a:xfrm>
            <a:off x="341313" y="1524000"/>
            <a:ext cx="8229600" cy="4525963"/>
          </a:xfrm>
        </p:spPr>
        <p:txBody>
          <a:bodyPr/>
          <a:lstStyle/>
          <a:p>
            <a:pPr eaLnBrk="1" hangingPunct="1"/>
            <a:endParaRPr lang="en-US" sz="2000"/>
          </a:p>
          <a:p>
            <a:pPr eaLnBrk="1" hangingPunct="1"/>
            <a:endParaRPr lang="en-US" sz="2000"/>
          </a:p>
          <a:p>
            <a:pPr eaLnBrk="1" hangingPunct="1"/>
            <a:r>
              <a:rPr lang="en-US" sz="2000"/>
              <a:t>Identifies a specific type of revenue, expenditure, or transfer action.</a:t>
            </a:r>
          </a:p>
          <a:p>
            <a:pPr eaLnBrk="1" hangingPunct="1"/>
            <a:endParaRPr lang="en-US" sz="2000"/>
          </a:p>
          <a:p>
            <a:pPr eaLnBrk="1" hangingPunct="1"/>
            <a:r>
              <a:rPr lang="en-US" sz="2000"/>
              <a:t>Identifies a specific type of asset, liability, or fund balance transaction.</a:t>
            </a:r>
          </a:p>
        </p:txBody>
      </p:sp>
      <p:sp>
        <p:nvSpPr>
          <p:cNvPr id="184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5D9A62A-6F62-4B62-8B17-545CC76AEDB4}" type="datetime1">
              <a:rPr lang="en-US" sz="1000" smtClean="0"/>
              <a:pPr eaLnBrk="1" hangingPunct="1"/>
              <a:t>3/4/2020</a:t>
            </a:fld>
            <a:endParaRPr lang="en-US" sz="1000"/>
          </a:p>
        </p:txBody>
      </p:sp>
      <p:sp>
        <p:nvSpPr>
          <p:cNvPr id="184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27650" name="Rectangle 2"/>
          <p:cNvSpPr>
            <a:spLocks noGrp="1" noChangeArrowheads="1"/>
          </p:cNvSpPr>
          <p:nvPr>
            <p:ph type="title"/>
          </p:nvPr>
        </p:nvSpPr>
        <p:spPr/>
        <p:txBody>
          <a:bodyPr/>
          <a:lstStyle/>
          <a:p>
            <a:pPr eaLnBrk="1" fontAlgn="auto" hangingPunct="1">
              <a:spcAft>
                <a:spcPts val="0"/>
              </a:spcAft>
              <a:defRPr/>
            </a:pPr>
            <a:r>
              <a:rPr lang="en-US" dirty="0"/>
              <a:t>Account Code </a:t>
            </a:r>
            <a:r>
              <a:rPr lang="en-US" sz="1600" dirty="0"/>
              <a:t>(Required Code: Selected by Department)</a:t>
            </a:r>
          </a:p>
        </p:txBody>
      </p:sp>
      <p:pic>
        <p:nvPicPr>
          <p:cNvPr id="18439" name="Picture 3" descr="SOU LOGO HZ CMY P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eaLnBrk="1" hangingPunct="1">
              <a:buFont typeface="Wingdings 3" pitchFamily="18" charset="2"/>
              <a:buNone/>
              <a:defRPr/>
            </a:pPr>
            <a:endParaRPr lang="en-US" sz="1400" dirty="0"/>
          </a:p>
          <a:p>
            <a:pPr eaLnBrk="1" hangingPunct="1">
              <a:defRPr/>
            </a:pPr>
            <a:r>
              <a:rPr lang="en-US" sz="1400" dirty="0"/>
              <a:t>The Operating Ledger reflects a summary of annual revenue and expense transactions.</a:t>
            </a:r>
          </a:p>
          <a:p>
            <a:pPr eaLnBrk="1" hangingPunct="1">
              <a:defRPr/>
            </a:pPr>
            <a:r>
              <a:rPr lang="en-US" sz="1400" dirty="0"/>
              <a:t> The first digit of the account code represents the type of revenue or expense . </a:t>
            </a:r>
          </a:p>
          <a:p>
            <a:pPr eaLnBrk="1" hangingPunct="1">
              <a:defRPr/>
            </a:pPr>
            <a:r>
              <a:rPr lang="en-US" sz="1400" dirty="0"/>
              <a:t> </a:t>
            </a:r>
          </a:p>
          <a:p>
            <a:pPr eaLnBrk="1" hangingPunct="1">
              <a:defRPr/>
            </a:pPr>
            <a:r>
              <a:rPr lang="en-US" sz="1400" dirty="0"/>
              <a:t>Example, codes starting with:</a:t>
            </a:r>
          </a:p>
          <a:p>
            <a:pPr eaLnBrk="1" hangingPunct="1">
              <a:defRPr/>
            </a:pPr>
            <a:r>
              <a:rPr lang="en-US" sz="1400" dirty="0"/>
              <a:t> 	0 = Revenue</a:t>
            </a:r>
          </a:p>
          <a:p>
            <a:pPr eaLnBrk="1" hangingPunct="1">
              <a:defRPr/>
            </a:pPr>
            <a:r>
              <a:rPr lang="en-US" sz="1400" dirty="0"/>
              <a:t> 	1 = Payroll Expenses</a:t>
            </a:r>
          </a:p>
          <a:p>
            <a:pPr eaLnBrk="1" hangingPunct="1">
              <a:defRPr/>
            </a:pPr>
            <a:r>
              <a:rPr lang="en-US" sz="1400" dirty="0"/>
              <a:t>	2 = Supplies or Service Expenses</a:t>
            </a:r>
          </a:p>
          <a:p>
            <a:pPr eaLnBrk="1" hangingPunct="1">
              <a:defRPr/>
            </a:pPr>
            <a:r>
              <a:rPr lang="en-US" sz="1400" dirty="0"/>
              <a:t>	3 = Travel Expenses</a:t>
            </a:r>
          </a:p>
          <a:p>
            <a:pPr eaLnBrk="1" hangingPunct="1">
              <a:defRPr/>
            </a:pPr>
            <a:r>
              <a:rPr lang="en-US" sz="1400" dirty="0"/>
              <a:t>	4 = Capital Expenses (major equipment, </a:t>
            </a:r>
            <a:r>
              <a:rPr lang="en-US" sz="1400" dirty="0" err="1"/>
              <a:t>etc</a:t>
            </a:r>
            <a:r>
              <a:rPr lang="en-US" sz="1400" dirty="0"/>
              <a:t>)</a:t>
            </a:r>
          </a:p>
          <a:p>
            <a:pPr eaLnBrk="1" hangingPunct="1">
              <a:defRPr/>
            </a:pPr>
            <a:r>
              <a:rPr lang="en-US" sz="1400" dirty="0"/>
              <a:t>	5 = Student Aid Expenses</a:t>
            </a:r>
          </a:p>
          <a:p>
            <a:pPr eaLnBrk="1" hangingPunct="1">
              <a:defRPr/>
            </a:pPr>
            <a:r>
              <a:rPr lang="en-US" sz="1400" dirty="0"/>
              <a:t>	6 = Items for Resale </a:t>
            </a:r>
          </a:p>
          <a:p>
            <a:pPr eaLnBrk="1" hangingPunct="1">
              <a:defRPr/>
            </a:pPr>
            <a:r>
              <a:rPr lang="en-US" sz="1400" dirty="0"/>
              <a:t>	70005 = Indirect Expenses</a:t>
            </a:r>
          </a:p>
          <a:p>
            <a:pPr eaLnBrk="1" hangingPunct="1">
              <a:defRPr/>
            </a:pPr>
            <a:r>
              <a:rPr lang="en-US" sz="1400" dirty="0"/>
              <a:t>	79 = Internal Reimbursements</a:t>
            </a:r>
          </a:p>
          <a:p>
            <a:pPr eaLnBrk="1" hangingPunct="1">
              <a:defRPr/>
            </a:pPr>
            <a:r>
              <a:rPr lang="en-US" sz="1400" dirty="0"/>
              <a:t>	8 = Student Loan Expenses</a:t>
            </a:r>
          </a:p>
          <a:p>
            <a:pPr eaLnBrk="1" hangingPunct="1">
              <a:defRPr/>
            </a:pPr>
            <a:r>
              <a:rPr lang="en-US" sz="1400" dirty="0"/>
              <a:t> 	9 = Transfers</a:t>
            </a:r>
          </a:p>
          <a:p>
            <a:pPr eaLnBrk="1" hangingPunct="1">
              <a:defRPr/>
            </a:pPr>
            <a:r>
              <a:rPr lang="en-US" sz="1400" dirty="0"/>
              <a:t> </a:t>
            </a:r>
          </a:p>
          <a:p>
            <a:pPr eaLnBrk="1" hangingPunct="1">
              <a:defRPr/>
            </a:pPr>
            <a:r>
              <a:rPr lang="en-US" sz="1400" dirty="0"/>
              <a:t>	 	</a:t>
            </a:r>
          </a:p>
          <a:p>
            <a:pPr eaLnBrk="1" hangingPunct="1">
              <a:defRPr/>
            </a:pPr>
            <a:endParaRPr lang="en-US" sz="1400" dirty="0"/>
          </a:p>
        </p:txBody>
      </p:sp>
      <p:sp>
        <p:nvSpPr>
          <p:cNvPr id="3" name="Title 2"/>
          <p:cNvSpPr>
            <a:spLocks noGrp="1"/>
          </p:cNvSpPr>
          <p:nvPr>
            <p:ph type="title"/>
          </p:nvPr>
        </p:nvSpPr>
        <p:spPr/>
        <p:txBody>
          <a:bodyPr/>
          <a:lstStyle/>
          <a:p>
            <a:pPr eaLnBrk="1" hangingPunct="1">
              <a:defRPr/>
            </a:pPr>
            <a:r>
              <a:rPr lang="en-US" dirty="0"/>
              <a:t>Account Codes </a:t>
            </a:r>
            <a:r>
              <a:rPr lang="en-US" sz="1600" dirty="0"/>
              <a:t>(Operating Ledger: Revenue &amp; Expense)</a:t>
            </a:r>
          </a:p>
        </p:txBody>
      </p:sp>
      <p:sp>
        <p:nvSpPr>
          <p:cNvPr id="194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15C099BA-5AB6-4DEC-9B58-645F7FCBE258}" type="datetime1">
              <a:rPr lang="en-US" sz="1000" smtClean="0"/>
              <a:pPr eaLnBrk="1" hangingPunct="1"/>
              <a:t>3/4/2020</a:t>
            </a:fld>
            <a:endParaRPr lang="en-US" sz="1000"/>
          </a:p>
        </p:txBody>
      </p:sp>
      <p:sp>
        <p:nvSpPr>
          <p:cNvPr id="194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pic>
        <p:nvPicPr>
          <p:cNvPr id="19462"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667000"/>
            <a:ext cx="2733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eaLnBrk="1" hangingPunct="1"/>
            <a:r>
              <a:rPr lang="en-US" sz="2000"/>
              <a:t>Identifies the type of “function” occurring within the institution.</a:t>
            </a:r>
          </a:p>
          <a:p>
            <a:pPr eaLnBrk="1" hangingPunct="1"/>
            <a:endParaRPr lang="en-US" sz="2000"/>
          </a:p>
          <a:p>
            <a:pPr eaLnBrk="1" hangingPunct="1"/>
            <a:r>
              <a:rPr lang="en-US" sz="2000"/>
              <a:t>Examples: </a:t>
            </a:r>
          </a:p>
          <a:p>
            <a:pPr lvl="1" eaLnBrk="1" hangingPunct="1"/>
            <a:r>
              <a:rPr lang="en-US" sz="1600"/>
              <a:t>Instruction, Research, Administration, Student Services, Public Services, etc. </a:t>
            </a:r>
          </a:p>
          <a:p>
            <a:pPr eaLnBrk="1" hangingPunct="1"/>
            <a:endParaRPr lang="en-US" sz="2000"/>
          </a:p>
          <a:p>
            <a:pPr eaLnBrk="1" hangingPunct="1"/>
            <a:r>
              <a:rPr lang="en-US" sz="2000"/>
              <a:t>Used to Generate the SOU financial statements in a manner consistent with other colleges and universities throughout the country. </a:t>
            </a:r>
          </a:p>
          <a:p>
            <a:pPr eaLnBrk="1" hangingPunct="1"/>
            <a:endParaRPr lang="en-US" sz="2000"/>
          </a:p>
          <a:p>
            <a:pPr eaLnBrk="1" hangingPunct="1"/>
            <a:endParaRPr lang="en-US" sz="2000"/>
          </a:p>
        </p:txBody>
      </p:sp>
      <p:sp>
        <p:nvSpPr>
          <p:cNvPr id="2048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303A1386-E491-4FEE-BC27-DEF674D23EB1}" type="datetime1">
              <a:rPr lang="en-US" sz="1000" smtClean="0"/>
              <a:pPr eaLnBrk="1" hangingPunct="1"/>
              <a:t>3/4/2020</a:t>
            </a:fld>
            <a:endParaRPr lang="en-US" sz="1000"/>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29698" name="Rectangle 2"/>
          <p:cNvSpPr>
            <a:spLocks noGrp="1" noChangeArrowheads="1"/>
          </p:cNvSpPr>
          <p:nvPr>
            <p:ph type="title"/>
          </p:nvPr>
        </p:nvSpPr>
        <p:spPr/>
        <p:txBody>
          <a:bodyPr/>
          <a:lstStyle/>
          <a:p>
            <a:pPr eaLnBrk="1" fontAlgn="auto" hangingPunct="1">
              <a:spcAft>
                <a:spcPts val="0"/>
              </a:spcAft>
              <a:defRPr/>
            </a:pPr>
            <a:r>
              <a:rPr lang="en-US" dirty="0"/>
              <a:t>Program Code</a:t>
            </a:r>
            <a:r>
              <a:rPr lang="en-US" sz="4400" dirty="0"/>
              <a:t> </a:t>
            </a:r>
            <a:r>
              <a:rPr lang="en-US" sz="1400" dirty="0"/>
              <a:t>(Required Code: Defaulted by Index)</a:t>
            </a:r>
          </a:p>
        </p:txBody>
      </p:sp>
      <p:pic>
        <p:nvPicPr>
          <p:cNvPr id="20486"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682625" y="1828800"/>
            <a:ext cx="8308975" cy="4114800"/>
          </a:xfrm>
        </p:spPr>
        <p:txBody>
          <a:bodyPr/>
          <a:lstStyle/>
          <a:p>
            <a:pPr eaLnBrk="1" hangingPunct="1"/>
            <a:r>
              <a:rPr lang="en-US" sz="2000"/>
              <a:t>Provides an additional tool to track revenue and expenditures that can’t be easily tracked by the other existing codes. </a:t>
            </a:r>
          </a:p>
          <a:p>
            <a:pPr eaLnBrk="1" hangingPunct="1"/>
            <a:endParaRPr lang="en-US" sz="2200"/>
          </a:p>
          <a:p>
            <a:pPr eaLnBrk="1" hangingPunct="1"/>
            <a:r>
              <a:rPr lang="en-US" sz="2000"/>
              <a:t>Can track activity across other code boundaries               </a:t>
            </a:r>
            <a:r>
              <a:rPr lang="en-US" sz="1400"/>
              <a:t>(example: simplifying the tracking of expenditures across multiple funding sources). </a:t>
            </a:r>
          </a:p>
          <a:p>
            <a:pPr eaLnBrk="1" hangingPunct="1"/>
            <a:endParaRPr lang="en-US" sz="2200"/>
          </a:p>
          <a:p>
            <a:pPr eaLnBrk="1" hangingPunct="1"/>
            <a:r>
              <a:rPr lang="en-US" sz="2000"/>
              <a:t>Can provide additional sub-category of data within existing index codes </a:t>
            </a:r>
            <a:r>
              <a:rPr lang="en-US" sz="1400"/>
              <a:t>(example: the Athletic department may want to use an activity code to track travel associated with travel to sporting events verses other department travel. Since the account code does not provide this level of detail, the Activity code can be used to perform this function).</a:t>
            </a:r>
          </a:p>
          <a:p>
            <a:pPr eaLnBrk="1" hangingPunct="1"/>
            <a:endParaRPr lang="en-US" sz="2400"/>
          </a:p>
        </p:txBody>
      </p:sp>
      <p:sp>
        <p:nvSpPr>
          <p:cNvPr id="2150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9D3DA6E-88F3-445B-96E6-888B9772F44D}" type="datetime1">
              <a:rPr lang="en-US" sz="1000" smtClean="0"/>
              <a:pPr eaLnBrk="1" hangingPunct="1"/>
              <a:t>3/4/2020</a:t>
            </a:fld>
            <a:endParaRPr lang="en-US" sz="1000"/>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67586" name="Rectangle 2"/>
          <p:cNvSpPr>
            <a:spLocks noGrp="1" noChangeArrowheads="1"/>
          </p:cNvSpPr>
          <p:nvPr>
            <p:ph type="title"/>
          </p:nvPr>
        </p:nvSpPr>
        <p:spPr/>
        <p:txBody>
          <a:bodyPr/>
          <a:lstStyle/>
          <a:p>
            <a:pPr eaLnBrk="1" fontAlgn="auto" hangingPunct="1">
              <a:spcAft>
                <a:spcPts val="0"/>
              </a:spcAft>
              <a:defRPr/>
            </a:pPr>
            <a:r>
              <a:rPr lang="en-US" dirty="0"/>
              <a:t>Activity Code</a:t>
            </a:r>
            <a:r>
              <a:rPr lang="en-US" sz="4400" dirty="0"/>
              <a:t> </a:t>
            </a:r>
            <a:r>
              <a:rPr lang="en-US" sz="1400" dirty="0"/>
              <a:t>(Optional Code)</a:t>
            </a:r>
          </a:p>
        </p:txBody>
      </p:sp>
      <p:pic>
        <p:nvPicPr>
          <p:cNvPr id="21510"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327025" y="1600200"/>
            <a:ext cx="8229600" cy="4525963"/>
          </a:xfrm>
        </p:spPr>
        <p:txBody>
          <a:bodyPr/>
          <a:lstStyle/>
          <a:p>
            <a:pPr eaLnBrk="1" hangingPunct="1"/>
            <a:r>
              <a:rPr lang="en-US" sz="2000"/>
              <a:t>Used to track activity by building, and potentially by room. </a:t>
            </a:r>
          </a:p>
          <a:p>
            <a:pPr eaLnBrk="1" hangingPunct="1"/>
            <a:endParaRPr lang="en-US" sz="2000"/>
          </a:p>
          <a:p>
            <a:pPr eaLnBrk="1" hangingPunct="1"/>
            <a:r>
              <a:rPr lang="en-US" sz="2000"/>
              <a:t>Primarily used for tracking Fixed Asset locations. </a:t>
            </a:r>
          </a:p>
          <a:p>
            <a:pPr eaLnBrk="1" hangingPunct="1"/>
            <a:endParaRPr lang="en-US" sz="2000"/>
          </a:p>
          <a:p>
            <a:pPr eaLnBrk="1" hangingPunct="1"/>
            <a:r>
              <a:rPr lang="en-US" sz="2000"/>
              <a:t>Also being used by Facilities to track maintenance costs by building. </a:t>
            </a:r>
          </a:p>
        </p:txBody>
      </p:sp>
      <p:sp>
        <p:nvSpPr>
          <p:cNvPr id="3" name="Title 2"/>
          <p:cNvSpPr>
            <a:spLocks noGrp="1"/>
          </p:cNvSpPr>
          <p:nvPr>
            <p:ph type="title"/>
          </p:nvPr>
        </p:nvSpPr>
        <p:spPr/>
        <p:txBody>
          <a:bodyPr/>
          <a:lstStyle/>
          <a:p>
            <a:pPr eaLnBrk="1" hangingPunct="1">
              <a:defRPr/>
            </a:pPr>
            <a:r>
              <a:rPr lang="en-US" dirty="0"/>
              <a:t>Location Code </a:t>
            </a:r>
            <a:r>
              <a:rPr lang="en-US" sz="1400" dirty="0"/>
              <a:t>(Optional Code)</a:t>
            </a:r>
          </a:p>
        </p:txBody>
      </p:sp>
      <p:sp>
        <p:nvSpPr>
          <p:cNvPr id="225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CE93A31F-6314-4CF2-AECC-CB24C93D5D90}" type="datetime1">
              <a:rPr lang="en-US" sz="1000" smtClean="0"/>
              <a:pPr eaLnBrk="1" hangingPunct="1"/>
              <a:t>3/4/2020</a:t>
            </a:fld>
            <a:endParaRPr lang="en-US" sz="1000"/>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pic>
        <p:nvPicPr>
          <p:cNvPr id="22534"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788" y="4114800"/>
            <a:ext cx="601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3F1007FE-59D4-476B-8E5A-4FDFE56EA837}" type="datetime1">
              <a:rPr lang="en-US" sz="1000" smtClean="0"/>
              <a:pPr eaLnBrk="1" hangingPunct="1"/>
              <a:t>3/4/2020</a:t>
            </a:fld>
            <a:endParaRPr lang="en-US" sz="1000"/>
          </a:p>
        </p:txBody>
      </p:sp>
      <p:sp>
        <p:nvSpPr>
          <p:cNvPr id="2355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28676" name="Rectangle 4"/>
          <p:cNvSpPr>
            <a:spLocks noGrp="1" noChangeArrowheads="1"/>
          </p:cNvSpPr>
          <p:nvPr>
            <p:ph type="title"/>
          </p:nvPr>
        </p:nvSpPr>
        <p:spPr/>
        <p:txBody>
          <a:bodyPr>
            <a:normAutofit fontScale="90000"/>
          </a:bodyPr>
          <a:lstStyle/>
          <a:p>
            <a:pPr eaLnBrk="1" fontAlgn="auto" hangingPunct="1">
              <a:spcAft>
                <a:spcPts val="0"/>
              </a:spcAft>
              <a:defRPr/>
            </a:pPr>
            <a:r>
              <a:rPr lang="en-US" sz="4000"/>
              <a:t>Banner Codes that Function within “Hierarchy” Structures</a:t>
            </a:r>
          </a:p>
        </p:txBody>
      </p:sp>
      <p:sp>
        <p:nvSpPr>
          <p:cNvPr id="23557" name="Oval 24"/>
          <p:cNvSpPr>
            <a:spLocks noChangeArrowheads="1"/>
          </p:cNvSpPr>
          <p:nvPr/>
        </p:nvSpPr>
        <p:spPr bwMode="auto">
          <a:xfrm>
            <a:off x="4724400" y="3962400"/>
            <a:ext cx="1981200" cy="1981200"/>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Oval 23"/>
          <p:cNvSpPr>
            <a:spLocks noChangeArrowheads="1"/>
          </p:cNvSpPr>
          <p:nvPr/>
        </p:nvSpPr>
        <p:spPr bwMode="auto">
          <a:xfrm>
            <a:off x="5486400" y="1600200"/>
            <a:ext cx="1981200" cy="2286000"/>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Oval 22"/>
          <p:cNvSpPr>
            <a:spLocks noChangeArrowheads="1"/>
          </p:cNvSpPr>
          <p:nvPr/>
        </p:nvSpPr>
        <p:spPr bwMode="auto">
          <a:xfrm>
            <a:off x="533400" y="1828800"/>
            <a:ext cx="2438400" cy="4343400"/>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Oval 5"/>
          <p:cNvSpPr>
            <a:spLocks noChangeArrowheads="1"/>
          </p:cNvSpPr>
          <p:nvPr/>
        </p:nvSpPr>
        <p:spPr bwMode="auto">
          <a:xfrm>
            <a:off x="4038600" y="28956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Index</a:t>
            </a:r>
          </a:p>
        </p:txBody>
      </p:sp>
      <p:sp>
        <p:nvSpPr>
          <p:cNvPr id="23561" name="Oval 6"/>
          <p:cNvSpPr>
            <a:spLocks noChangeArrowheads="1"/>
          </p:cNvSpPr>
          <p:nvPr/>
        </p:nvSpPr>
        <p:spPr bwMode="auto">
          <a:xfrm>
            <a:off x="5943600" y="21336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Organization</a:t>
            </a:r>
          </a:p>
        </p:txBody>
      </p:sp>
      <p:sp>
        <p:nvSpPr>
          <p:cNvPr id="23562" name="Oval 7"/>
          <p:cNvSpPr>
            <a:spLocks noChangeArrowheads="1"/>
          </p:cNvSpPr>
          <p:nvPr/>
        </p:nvSpPr>
        <p:spPr bwMode="auto">
          <a:xfrm>
            <a:off x="1295400" y="22098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Fund</a:t>
            </a:r>
          </a:p>
        </p:txBody>
      </p:sp>
      <p:sp>
        <p:nvSpPr>
          <p:cNvPr id="23563" name="Oval 8"/>
          <p:cNvSpPr>
            <a:spLocks noChangeArrowheads="1"/>
          </p:cNvSpPr>
          <p:nvPr/>
        </p:nvSpPr>
        <p:spPr bwMode="auto">
          <a:xfrm>
            <a:off x="990600" y="49530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Program</a:t>
            </a:r>
          </a:p>
        </p:txBody>
      </p:sp>
      <p:sp>
        <p:nvSpPr>
          <p:cNvPr id="23564" name="Oval 9"/>
          <p:cNvSpPr>
            <a:spLocks noChangeArrowheads="1"/>
          </p:cNvSpPr>
          <p:nvPr/>
        </p:nvSpPr>
        <p:spPr bwMode="auto">
          <a:xfrm>
            <a:off x="7543800" y="28956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Activity</a:t>
            </a:r>
          </a:p>
        </p:txBody>
      </p:sp>
      <p:sp>
        <p:nvSpPr>
          <p:cNvPr id="23565" name="Oval 10"/>
          <p:cNvSpPr>
            <a:spLocks noChangeArrowheads="1"/>
          </p:cNvSpPr>
          <p:nvPr/>
        </p:nvSpPr>
        <p:spPr bwMode="auto">
          <a:xfrm>
            <a:off x="5181600" y="43434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Account</a:t>
            </a:r>
          </a:p>
        </p:txBody>
      </p:sp>
      <p:sp>
        <p:nvSpPr>
          <p:cNvPr id="23566" name="Line 14"/>
          <p:cNvSpPr>
            <a:spLocks noChangeShapeType="1"/>
          </p:cNvSpPr>
          <p:nvPr/>
        </p:nvSpPr>
        <p:spPr bwMode="auto">
          <a:xfrm flipH="1" flipV="1">
            <a:off x="2438400" y="2895600"/>
            <a:ext cx="16002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15"/>
          <p:cNvSpPr>
            <a:spLocks noChangeShapeType="1"/>
          </p:cNvSpPr>
          <p:nvPr/>
        </p:nvSpPr>
        <p:spPr bwMode="auto">
          <a:xfrm flipV="1">
            <a:off x="5029200" y="2895600"/>
            <a:ext cx="91440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16"/>
          <p:cNvSpPr>
            <a:spLocks noChangeShapeType="1"/>
          </p:cNvSpPr>
          <p:nvPr/>
        </p:nvSpPr>
        <p:spPr bwMode="auto">
          <a:xfrm flipH="1">
            <a:off x="1905000" y="3657600"/>
            <a:ext cx="2133600" cy="1371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Line 17"/>
          <p:cNvSpPr>
            <a:spLocks noChangeShapeType="1"/>
          </p:cNvSpPr>
          <p:nvPr/>
        </p:nvSpPr>
        <p:spPr bwMode="auto">
          <a:xfrm>
            <a:off x="5105400" y="3429000"/>
            <a:ext cx="2362200" cy="0"/>
          </a:xfrm>
          <a:prstGeom prst="line">
            <a:avLst/>
          </a:prstGeom>
          <a:noFill/>
          <a:ln w="12700">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0" name="Line 26"/>
          <p:cNvSpPr>
            <a:spLocks noChangeShapeType="1"/>
          </p:cNvSpPr>
          <p:nvPr/>
        </p:nvSpPr>
        <p:spPr bwMode="auto">
          <a:xfrm>
            <a:off x="4953000" y="3886200"/>
            <a:ext cx="3810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Oval 7"/>
          <p:cNvSpPr>
            <a:spLocks noChangeArrowheads="1"/>
          </p:cNvSpPr>
          <p:nvPr/>
        </p:nvSpPr>
        <p:spPr bwMode="auto">
          <a:xfrm>
            <a:off x="881063" y="3467100"/>
            <a:ext cx="11811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Location</a:t>
            </a:r>
          </a:p>
        </p:txBody>
      </p:sp>
      <p:sp>
        <p:nvSpPr>
          <p:cNvPr id="23572" name="Line 17"/>
          <p:cNvSpPr>
            <a:spLocks noChangeShapeType="1"/>
          </p:cNvSpPr>
          <p:nvPr/>
        </p:nvSpPr>
        <p:spPr bwMode="auto">
          <a:xfrm flipH="1">
            <a:off x="2062163" y="3429000"/>
            <a:ext cx="1976437" cy="457200"/>
          </a:xfrm>
          <a:prstGeom prst="line">
            <a:avLst/>
          </a:prstGeom>
          <a:noFill/>
          <a:ln w="12700">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3573"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753100"/>
            <a:ext cx="15573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pPr eaLnBrk="1" hangingPunct="1"/>
            <a:endParaRPr lang="en-US" sz="2000"/>
          </a:p>
          <a:p>
            <a:pPr eaLnBrk="1" hangingPunct="1"/>
            <a:endParaRPr lang="en-US" sz="2000"/>
          </a:p>
          <a:p>
            <a:pPr eaLnBrk="1" hangingPunct="1"/>
            <a:r>
              <a:rPr lang="en-US" sz="2000"/>
              <a:t>Exist to show reporting relationships within a code element. </a:t>
            </a:r>
          </a:p>
          <a:p>
            <a:pPr eaLnBrk="1" hangingPunct="1">
              <a:buFont typeface="Wingdings" pitchFamily="2" charset="2"/>
              <a:buNone/>
            </a:pPr>
            <a:endParaRPr lang="en-US" sz="2000"/>
          </a:p>
          <a:p>
            <a:pPr eaLnBrk="1" hangingPunct="1"/>
            <a:r>
              <a:rPr lang="en-US" sz="2000"/>
              <a:t>Allow the ability to pull summarized data at multiple levels, within individual banner code elements, or across multiple code elements. </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246A758D-D326-4E24-AC95-D96F86614AE7}" type="datetime1">
              <a:rPr lang="en-US" sz="1000" smtClean="0"/>
              <a:pPr eaLnBrk="1" hangingPunct="1"/>
              <a:t>3/4/2020</a:t>
            </a:fld>
            <a:endParaRPr lang="en-US" sz="1000"/>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34818" name="Rectangle 2"/>
          <p:cNvSpPr>
            <a:spLocks noGrp="1" noChangeArrowheads="1"/>
          </p:cNvSpPr>
          <p:nvPr>
            <p:ph type="title"/>
          </p:nvPr>
        </p:nvSpPr>
        <p:spPr>
          <a:xfrm>
            <a:off x="457200" y="459741"/>
            <a:ext cx="8229600" cy="1143000"/>
          </a:xfrm>
        </p:spPr>
        <p:txBody>
          <a:bodyPr/>
          <a:lstStyle/>
          <a:p>
            <a:pPr eaLnBrk="1" fontAlgn="auto" hangingPunct="1">
              <a:spcAft>
                <a:spcPts val="0"/>
              </a:spcAft>
              <a:defRPr/>
            </a:pPr>
            <a:r>
              <a:rPr lang="en-US"/>
              <a:t>Code Hierarchy Structures</a:t>
            </a:r>
          </a:p>
        </p:txBody>
      </p:sp>
      <p:pic>
        <p:nvPicPr>
          <p:cNvPr id="24582"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1524000" y="1481138"/>
            <a:ext cx="5638800" cy="4525962"/>
          </a:xfrm>
        </p:spPr>
        <p:txBody>
          <a:bodyPr/>
          <a:lstStyle/>
          <a:p>
            <a:pPr eaLnBrk="1" hangingPunct="1"/>
            <a:endParaRPr lang="en-US" dirty="0"/>
          </a:p>
        </p:txBody>
      </p:sp>
      <p:sp>
        <p:nvSpPr>
          <p:cNvPr id="3" name="Title 2"/>
          <p:cNvSpPr>
            <a:spLocks noGrp="1"/>
          </p:cNvSpPr>
          <p:nvPr>
            <p:ph type="title"/>
          </p:nvPr>
        </p:nvSpPr>
        <p:spPr/>
        <p:txBody>
          <a:bodyPr/>
          <a:lstStyle/>
          <a:p>
            <a:pPr eaLnBrk="1" hangingPunct="1">
              <a:defRPr/>
            </a:pPr>
            <a:r>
              <a:rPr lang="en-US" dirty="0"/>
              <a:t>Banner Forms </a:t>
            </a:r>
          </a:p>
        </p:txBody>
      </p:sp>
      <p:sp>
        <p:nvSpPr>
          <p:cNvPr id="256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D5596522-690C-4F9A-86B6-31425D136BA6}" type="datetime1">
              <a:rPr lang="en-US" sz="1000" smtClean="0"/>
              <a:pPr eaLnBrk="1" hangingPunct="1"/>
              <a:t>3/4/2020</a:t>
            </a:fld>
            <a:endParaRPr lang="en-US" sz="1000"/>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pic>
        <p:nvPicPr>
          <p:cNvPr id="256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71600"/>
            <a:ext cx="7343831"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triped Right Arrow 5"/>
          <p:cNvSpPr/>
          <p:nvPr/>
        </p:nvSpPr>
        <p:spPr>
          <a:xfrm flipH="1">
            <a:off x="5207794" y="3886200"/>
            <a:ext cx="3586162" cy="6985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FWIBDSR: Allows ability to view revenue/expense data at various levels</a:t>
            </a:r>
          </a:p>
        </p:txBody>
      </p:sp>
      <p:pic>
        <p:nvPicPr>
          <p:cNvPr id="25608" name="Picture 3" descr="SOU LOGO HZ CMY P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eaLnBrk="1" hangingPunct="1"/>
            <a:r>
              <a:rPr lang="en-US" sz="2000"/>
              <a:t>Summary of Business Services, total General Fund support across all of its GF index codes:</a:t>
            </a:r>
          </a:p>
        </p:txBody>
      </p:sp>
      <p:sp>
        <p:nvSpPr>
          <p:cNvPr id="3" name="Title 2"/>
          <p:cNvSpPr>
            <a:spLocks noGrp="1"/>
          </p:cNvSpPr>
          <p:nvPr>
            <p:ph type="title"/>
          </p:nvPr>
        </p:nvSpPr>
        <p:spPr/>
        <p:txBody>
          <a:bodyPr/>
          <a:lstStyle/>
          <a:p>
            <a:pPr eaLnBrk="1" hangingPunct="1">
              <a:defRPr/>
            </a:pPr>
            <a:r>
              <a:rPr lang="en-US" dirty="0"/>
              <a:t>Sample: </a:t>
            </a:r>
            <a:r>
              <a:rPr lang="en-US" sz="2200" dirty="0"/>
              <a:t>Using forms to view summary data</a:t>
            </a:r>
          </a:p>
        </p:txBody>
      </p:sp>
      <p:sp>
        <p:nvSpPr>
          <p:cNvPr id="266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DEE8E83C-1A59-4406-AF6E-D03DFE260EF7}" type="datetime1">
              <a:rPr lang="en-US" sz="1000" smtClean="0"/>
              <a:pPr eaLnBrk="1" hangingPunct="1"/>
              <a:t>3/4/2020</a:t>
            </a:fld>
            <a:endParaRPr lang="en-US" sz="1000"/>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pic>
        <p:nvPicPr>
          <p:cNvPr id="266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362200"/>
            <a:ext cx="5943600" cy="42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3" descr="SOU LOGO HZ CMY P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914401" y="762000"/>
            <a:ext cx="7086600" cy="1447800"/>
          </a:xfrm>
        </p:spPr>
        <p:txBody>
          <a:bodyPr>
            <a:normAutofit fontScale="90000"/>
          </a:bodyPr>
          <a:lstStyle/>
          <a:p>
            <a:pPr algn="l" eaLnBrk="1" fontAlgn="auto" hangingPunct="1">
              <a:spcAft>
                <a:spcPts val="0"/>
              </a:spcAft>
              <a:defRPr/>
            </a:pPr>
            <a:br>
              <a:rPr lang="en-US" sz="2800" dirty="0"/>
            </a:br>
            <a:br>
              <a:rPr lang="en-US" sz="2800" dirty="0"/>
            </a:br>
            <a:br>
              <a:rPr lang="en-US" sz="2800" dirty="0"/>
            </a:br>
            <a:br>
              <a:rPr lang="en-US" sz="2800" dirty="0"/>
            </a:br>
            <a:r>
              <a:rPr lang="en-US" sz="4600" dirty="0"/>
              <a:t>Contacts</a:t>
            </a:r>
            <a:br>
              <a:rPr lang="en-US" sz="4600" dirty="0"/>
            </a:br>
            <a:br>
              <a:rPr lang="en-US" sz="2800" dirty="0"/>
            </a:br>
            <a:endParaRPr lang="en-US" sz="2800" dirty="0"/>
          </a:p>
        </p:txBody>
      </p:sp>
      <p:sp>
        <p:nvSpPr>
          <p:cNvPr id="27651" name="Rectangle 3"/>
          <p:cNvSpPr>
            <a:spLocks noGrp="1" noChangeArrowheads="1"/>
          </p:cNvSpPr>
          <p:nvPr>
            <p:ph type="subTitle" idx="1"/>
          </p:nvPr>
        </p:nvSpPr>
        <p:spPr>
          <a:xfrm>
            <a:off x="914400" y="1447800"/>
            <a:ext cx="7772400" cy="4495800"/>
          </a:xfrm>
        </p:spPr>
        <p:txBody>
          <a:bodyPr/>
          <a:lstStyle/>
          <a:p>
            <a:pPr algn="l" eaLnBrk="1" hangingPunct="1"/>
            <a:r>
              <a:rPr lang="en-US" sz="2400" dirty="0"/>
              <a:t>For additional Information contact: </a:t>
            </a:r>
          </a:p>
          <a:p>
            <a:pPr algn="l" eaLnBrk="1" hangingPunct="1">
              <a:buFont typeface="Arial" pitchFamily="34" charset="0"/>
              <a:buChar char="•"/>
            </a:pPr>
            <a:endParaRPr lang="en-US" sz="1400" dirty="0"/>
          </a:p>
          <a:p>
            <a:pPr algn="l" eaLnBrk="1" hangingPunct="1"/>
            <a:r>
              <a:rPr lang="en-US" sz="2400" dirty="0"/>
              <a:t>Associate Director of Business Services </a:t>
            </a:r>
            <a:r>
              <a:rPr lang="en-US" sz="2400" u="sng" dirty="0">
                <a:hlinkClick r:id="rId3"/>
              </a:rPr>
              <a:t>https://inside.sou.edu/bus-serv/staff.html</a:t>
            </a:r>
            <a:endParaRPr lang="en-US" sz="2400" dirty="0"/>
          </a:p>
          <a:p>
            <a:pPr algn="l" eaLnBrk="1" hangingPunct="1"/>
            <a:r>
              <a:rPr lang="en-US" sz="2400" dirty="0"/>
              <a:t>552-8536</a:t>
            </a:r>
          </a:p>
          <a:p>
            <a:pPr algn="l" eaLnBrk="1" hangingPunct="1"/>
            <a:r>
              <a:rPr lang="en-US" sz="2400" dirty="0"/>
              <a:t>		or</a:t>
            </a:r>
          </a:p>
          <a:p>
            <a:pPr algn="l" eaLnBrk="1" hangingPunct="1"/>
            <a:r>
              <a:rPr lang="en-US" sz="2400" dirty="0"/>
              <a:t>Director of Business Services</a:t>
            </a:r>
            <a:br>
              <a:rPr lang="en-US" sz="2400" dirty="0"/>
            </a:br>
            <a:r>
              <a:rPr lang="en-US" sz="2400" u="sng" dirty="0">
                <a:hlinkClick r:id="rId3"/>
              </a:rPr>
              <a:t>https://inside.sou.edu/bus-serv/staff.html</a:t>
            </a:r>
            <a:endParaRPr lang="en-US" sz="2400" dirty="0"/>
          </a:p>
          <a:p>
            <a:pPr algn="l" eaLnBrk="1" hangingPunct="1"/>
            <a:r>
              <a:rPr lang="en-US" sz="2400" dirty="0"/>
              <a:t>552-6594</a:t>
            </a:r>
          </a:p>
          <a:p>
            <a:pPr marR="0" algn="l" eaLnBrk="1" hangingPunct="1"/>
            <a:endParaRPr lang="en-US" sz="1400" dirty="0"/>
          </a:p>
        </p:txBody>
      </p:sp>
      <p:sp>
        <p:nvSpPr>
          <p:cNvPr id="27652" name="Rectangle 103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1F3135B2-F61E-49AD-A6DE-579548F79695}" type="datetime1">
              <a:rPr lang="en-US" sz="1000" smtClean="0">
                <a:solidFill>
                  <a:srgbClr val="FFFFFF"/>
                </a:solidFill>
                <a:latin typeface="+mn-lt"/>
              </a:rPr>
              <a:pPr eaLnBrk="1" hangingPunct="1"/>
              <a:t>3/4/2020</a:t>
            </a:fld>
            <a:endParaRPr lang="en-US" sz="1000" dirty="0">
              <a:solidFill>
                <a:srgbClr val="FFFFFF"/>
              </a:solidFill>
              <a:latin typeface="+mn-lt"/>
            </a:endParaRPr>
          </a:p>
        </p:txBody>
      </p:sp>
      <p:sp>
        <p:nvSpPr>
          <p:cNvPr id="6" name="Rectangle 1032"/>
          <p:cNvSpPr>
            <a:spLocks noGrp="1" noChangeArrowheads="1"/>
          </p:cNvSpPr>
          <p:nvPr>
            <p:ph type="ftr" sz="quarter" idx="11"/>
          </p:nvPr>
        </p:nvSpPr>
        <p:spPr/>
        <p:txBody>
          <a:bodyPr/>
          <a:lstStyle/>
          <a:p>
            <a:pPr>
              <a:defRPr/>
            </a:pPr>
            <a:r>
              <a:rPr lang="en-US" dirty="0" err="1">
                <a:latin typeface="+mn-lt"/>
              </a:rPr>
              <a:t>SOU</a:t>
            </a:r>
            <a:r>
              <a:rPr lang="en-US" dirty="0">
                <a:latin typeface="+mn-lt"/>
              </a:rPr>
              <a:t> Business Services</a:t>
            </a:r>
          </a:p>
        </p:txBody>
      </p:sp>
      <p:graphicFrame>
        <p:nvGraphicFramePr>
          <p:cNvPr id="27654" name="Object 4"/>
          <p:cNvGraphicFramePr>
            <a:graphicFrameLocks noChangeAspect="1"/>
          </p:cNvGraphicFramePr>
          <p:nvPr/>
        </p:nvGraphicFramePr>
        <p:xfrm>
          <a:off x="514350" y="5522913"/>
          <a:ext cx="9788525" cy="349250"/>
        </p:xfrm>
        <a:graphic>
          <a:graphicData uri="http://schemas.openxmlformats.org/presentationml/2006/ole">
            <mc:AlternateContent xmlns:mc="http://schemas.openxmlformats.org/markup-compatibility/2006">
              <mc:Choice xmlns:v="urn:schemas-microsoft-com:vml" Requires="v">
                <p:oleObj spid="_x0000_s27674" name="Corel TextArt 8 Document" r:id="rId4" imgW="2333677" imgH="2333677" progId="">
                  <p:embed/>
                </p:oleObj>
              </mc:Choice>
              <mc:Fallback>
                <p:oleObj name="Corel TextArt 8 Document" r:id="rId4" imgW="2333677" imgH="2333677"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5522913"/>
                        <a:ext cx="97885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655" name="Picture 3" descr="SOU LOGO HZ CMY PO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228600"/>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p:cNvSpPr>
            <a:spLocks noGrp="1" noChangeArrowheads="1"/>
          </p:cNvSpPr>
          <p:nvPr>
            <p:ph idx="1"/>
          </p:nvPr>
        </p:nvSpPr>
        <p:spPr>
          <a:xfrm>
            <a:off x="720725" y="1409700"/>
            <a:ext cx="7772400" cy="4648200"/>
          </a:xfrm>
        </p:spPr>
        <p:txBody>
          <a:bodyPr/>
          <a:lstStyle/>
          <a:p>
            <a:pPr eaLnBrk="1" hangingPunct="1"/>
            <a:r>
              <a:rPr lang="en-US" sz="2000" dirty="0"/>
              <a:t>Departments have some control over the coding that’s used to capture their data. </a:t>
            </a:r>
          </a:p>
          <a:p>
            <a:pPr eaLnBrk="1" hangingPunct="1">
              <a:buFont typeface="Wingdings" pitchFamily="2" charset="2"/>
              <a:buNone/>
            </a:pPr>
            <a:endParaRPr lang="en-US" sz="2000" dirty="0"/>
          </a:p>
          <a:p>
            <a:pPr eaLnBrk="1" hangingPunct="1"/>
            <a:r>
              <a:rPr lang="en-US" sz="2000" dirty="0"/>
              <a:t>Coding structures will drive both ability to access information, and how data is presented on reports. </a:t>
            </a:r>
            <a:endParaRPr lang="en-US" sz="2000" dirty="0">
              <a:solidFill>
                <a:srgbClr val="FF0000"/>
              </a:solidFill>
            </a:endParaRPr>
          </a:p>
        </p:txBody>
      </p:sp>
      <p:sp>
        <p:nvSpPr>
          <p:cNvPr id="1024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8FF850-60DA-4853-8B9E-2A14372521C4}" type="datetime1">
              <a:rPr lang="en-US" sz="1000" smtClean="0"/>
              <a:pPr eaLnBrk="1" hangingPunct="1"/>
              <a:t>3/4/2020</a:t>
            </a:fld>
            <a:endParaRPr lang="en-US" sz="1000"/>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7181" name="Rectangle 13"/>
          <p:cNvSpPr>
            <a:spLocks noGrp="1" noChangeArrowheads="1"/>
          </p:cNvSpPr>
          <p:nvPr>
            <p:ph type="title"/>
          </p:nvPr>
        </p:nvSpPr>
        <p:spPr/>
        <p:txBody>
          <a:bodyPr/>
          <a:lstStyle/>
          <a:p>
            <a:pPr eaLnBrk="1" fontAlgn="auto" hangingPunct="1">
              <a:spcAft>
                <a:spcPts val="0"/>
              </a:spcAft>
              <a:defRPr/>
            </a:pPr>
            <a:r>
              <a:rPr lang="en-US" dirty="0"/>
              <a:t>Overview </a:t>
            </a:r>
          </a:p>
        </p:txBody>
      </p:sp>
      <p:sp>
        <p:nvSpPr>
          <p:cNvPr id="10246" name="Puzzle2"/>
          <p:cNvSpPr>
            <a:spLocks noChangeAspect="1" noEditPoints="1" noChangeArrowheads="1"/>
          </p:cNvSpPr>
          <p:nvPr/>
        </p:nvSpPr>
        <p:spPr bwMode="blackWhite">
          <a:xfrm>
            <a:off x="5016500" y="3525838"/>
            <a:ext cx="2057400" cy="947737"/>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accent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flatTx/>
          </a:bodyPr>
          <a:lstStyle/>
          <a:p>
            <a:pPr algn="l" eaLnBrk="0" hangingPunct="0"/>
            <a:r>
              <a:rPr lang="en-US" sz="1400" b="1" dirty="0"/>
              <a:t>Account</a:t>
            </a:r>
          </a:p>
        </p:txBody>
      </p:sp>
      <p:sp>
        <p:nvSpPr>
          <p:cNvPr id="10247" name="Puzzle3"/>
          <p:cNvSpPr>
            <a:spLocks noChangeAspect="1" noEditPoints="1" noChangeArrowheads="1"/>
          </p:cNvSpPr>
          <p:nvPr/>
        </p:nvSpPr>
        <p:spPr bwMode="blackWhite">
          <a:xfrm>
            <a:off x="2195513" y="4886325"/>
            <a:ext cx="1401762"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algn="l" eaLnBrk="0" hangingPunct="0"/>
            <a:r>
              <a:rPr lang="en-US" sz="1400" b="1"/>
              <a:t>Orgn</a:t>
            </a:r>
          </a:p>
        </p:txBody>
      </p:sp>
      <p:sp>
        <p:nvSpPr>
          <p:cNvPr id="10248" name="Puzzle3"/>
          <p:cNvSpPr>
            <a:spLocks noChangeAspect="1" noEditPoints="1" noChangeArrowheads="1"/>
          </p:cNvSpPr>
          <p:nvPr/>
        </p:nvSpPr>
        <p:spPr bwMode="blackWhite">
          <a:xfrm>
            <a:off x="4160838" y="3733800"/>
            <a:ext cx="1020762"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2"/>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algn="l" eaLnBrk="0" hangingPunct="0"/>
            <a:r>
              <a:rPr lang="en-US" sz="1400" b="1" dirty="0"/>
              <a:t>Program</a:t>
            </a:r>
          </a:p>
        </p:txBody>
      </p:sp>
      <p:sp>
        <p:nvSpPr>
          <p:cNvPr id="10249" name="Puzzle2"/>
          <p:cNvSpPr>
            <a:spLocks noChangeAspect="1" noEditPoints="1" noChangeArrowheads="1"/>
          </p:cNvSpPr>
          <p:nvPr/>
        </p:nvSpPr>
        <p:spPr bwMode="blackWhite">
          <a:xfrm>
            <a:off x="4410075" y="4751388"/>
            <a:ext cx="2590800" cy="947737"/>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algn="l" eaLnBrk="0" hangingPunct="0"/>
            <a:r>
              <a:rPr lang="en-US" sz="1400" b="1" dirty="0"/>
              <a:t>Activity</a:t>
            </a:r>
          </a:p>
        </p:txBody>
      </p:sp>
      <p:sp>
        <p:nvSpPr>
          <p:cNvPr id="10250" name="Puzzle3"/>
          <p:cNvSpPr>
            <a:spLocks noChangeAspect="1" noEditPoints="1" noChangeArrowheads="1"/>
          </p:cNvSpPr>
          <p:nvPr/>
        </p:nvSpPr>
        <p:spPr bwMode="blackWhite">
          <a:xfrm>
            <a:off x="720725" y="3886200"/>
            <a:ext cx="1371600"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algn="l" eaLnBrk="0" hangingPunct="0"/>
            <a:r>
              <a:rPr lang="en-US" sz="1400" b="1" dirty="0"/>
              <a:t>Index</a:t>
            </a:r>
          </a:p>
        </p:txBody>
      </p:sp>
      <p:sp>
        <p:nvSpPr>
          <p:cNvPr id="10251" name="Puzzle3"/>
          <p:cNvSpPr>
            <a:spLocks noChangeAspect="1" noEditPoints="1" noChangeArrowheads="1"/>
          </p:cNvSpPr>
          <p:nvPr/>
        </p:nvSpPr>
        <p:spPr bwMode="blackWhite">
          <a:xfrm>
            <a:off x="2895600" y="3397250"/>
            <a:ext cx="990600" cy="1255713"/>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algn="l" eaLnBrk="0" hangingPunct="0"/>
            <a:r>
              <a:rPr lang="en-US" sz="1400" b="1" dirty="0"/>
              <a:t>Fund</a:t>
            </a:r>
          </a:p>
        </p:txBody>
      </p:sp>
      <p:sp>
        <p:nvSpPr>
          <p:cNvPr id="5" name="Left Brace 4"/>
          <p:cNvSpPr/>
          <p:nvPr/>
        </p:nvSpPr>
        <p:spPr>
          <a:xfrm flipH="1">
            <a:off x="6858000" y="3568700"/>
            <a:ext cx="787400" cy="2717800"/>
          </a:xfrm>
          <a:prstGeom prst="leftBrace">
            <a:avLst>
              <a:gd name="adj1" fmla="val 8333"/>
              <a:gd name="adj2" fmla="val 52059"/>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6" name="Flowchart: Magnetic Disk 5"/>
          <p:cNvSpPr/>
          <p:nvPr/>
        </p:nvSpPr>
        <p:spPr>
          <a:xfrm>
            <a:off x="7691438" y="4156075"/>
            <a:ext cx="914400" cy="154305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rPr>
              <a:t>Reports</a:t>
            </a:r>
            <a:endParaRPr lang="en-US" dirty="0"/>
          </a:p>
        </p:txBody>
      </p:sp>
      <p:sp>
        <p:nvSpPr>
          <p:cNvPr id="10254" name="Puzzle2"/>
          <p:cNvSpPr>
            <a:spLocks noChangeAspect="1" noEditPoints="1" noChangeArrowheads="1"/>
          </p:cNvSpPr>
          <p:nvPr/>
        </p:nvSpPr>
        <p:spPr bwMode="blackWhite">
          <a:xfrm>
            <a:off x="3733800" y="5549900"/>
            <a:ext cx="2062163" cy="947738"/>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solidFill>
          <a:ln w="9525">
            <a:miter lim="800000"/>
            <a:headEnd/>
            <a:tailEnd/>
          </a:ln>
          <a:effectLst/>
          <a:scene3d>
            <a:camera prst="legacyPerspectiveFront">
              <a:rot lat="0" lon="300000" rev="0"/>
            </a:camera>
            <a:lightRig rig="legacyFlat4" dir="b"/>
          </a:scene3d>
          <a:sp3d extrusionH="2270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algn="l" eaLnBrk="0" hangingPunct="0"/>
            <a:r>
              <a:rPr lang="en-US" sz="1400" b="1" dirty="0"/>
              <a:t>Location</a:t>
            </a:r>
          </a:p>
        </p:txBody>
      </p:sp>
      <p:pic>
        <p:nvPicPr>
          <p:cNvPr id="10255"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27000">
              <a:schemeClr val="tx1"/>
            </a:gs>
            <a:gs pos="100000">
              <a:schemeClr val="bg1">
                <a:shade val="65000"/>
                <a:satMod val="300000"/>
              </a:schemeClr>
            </a:gs>
          </a:gsLst>
          <a:path path="circle">
            <a:fillToRect l="65000" b="98000"/>
          </a:path>
        </a:gradFill>
        <a:effectLst/>
      </p:bgPr>
    </p:bg>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2A8370ED-1E4A-446B-9922-7B657BE42F5E}" type="datetime1">
              <a:rPr lang="en-US" sz="1000" smtClean="0"/>
              <a:pPr eaLnBrk="1" hangingPunct="1"/>
              <a:t>3/4/2020</a:t>
            </a:fld>
            <a:endParaRPr lang="en-US" sz="1000"/>
          </a:p>
        </p:txBody>
      </p:sp>
      <p:sp>
        <p:nvSpPr>
          <p:cNvPr id="1126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t>SOU Business Services</a:t>
            </a:r>
          </a:p>
        </p:txBody>
      </p:sp>
      <p:sp>
        <p:nvSpPr>
          <p:cNvPr id="22530" name="Rectangle 2"/>
          <p:cNvSpPr>
            <a:spLocks noGrp="1" noChangeArrowheads="1"/>
          </p:cNvSpPr>
          <p:nvPr>
            <p:ph type="title"/>
          </p:nvPr>
        </p:nvSpPr>
        <p:spPr/>
        <p:txBody>
          <a:bodyPr>
            <a:normAutofit fontScale="90000"/>
          </a:bodyPr>
          <a:lstStyle/>
          <a:p>
            <a:pPr eaLnBrk="1" fontAlgn="auto" hangingPunct="1">
              <a:spcAft>
                <a:spcPts val="0"/>
              </a:spcAft>
              <a:defRPr/>
            </a:pPr>
            <a:r>
              <a:rPr lang="en-US"/>
              <a:t>Banner Finance</a:t>
            </a:r>
            <a:br>
              <a:rPr lang="en-US"/>
            </a:br>
            <a:r>
              <a:rPr lang="en-US"/>
              <a:t>   Coding Structure</a:t>
            </a:r>
          </a:p>
        </p:txBody>
      </p:sp>
      <p:sp>
        <p:nvSpPr>
          <p:cNvPr id="11269" name="Oval 22"/>
          <p:cNvSpPr>
            <a:spLocks noChangeArrowheads="1"/>
          </p:cNvSpPr>
          <p:nvPr/>
        </p:nvSpPr>
        <p:spPr bwMode="auto">
          <a:xfrm>
            <a:off x="0" y="1524000"/>
            <a:ext cx="5334000" cy="4876800"/>
          </a:xfrm>
          <a:prstGeom prst="ellipse">
            <a:avLst/>
          </a:prstGeom>
          <a:solidFill>
            <a:schemeClr val="accent1">
              <a:alpha val="50195"/>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Oval 21"/>
          <p:cNvSpPr>
            <a:spLocks noChangeArrowheads="1"/>
          </p:cNvSpPr>
          <p:nvPr/>
        </p:nvSpPr>
        <p:spPr bwMode="auto">
          <a:xfrm>
            <a:off x="5181600" y="762000"/>
            <a:ext cx="3962400" cy="4191000"/>
          </a:xfrm>
          <a:prstGeom prst="ellipse">
            <a:avLst/>
          </a:prstGeom>
          <a:solidFill>
            <a:schemeClr val="bg1">
              <a:alpha val="50195"/>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Oval 3"/>
          <p:cNvSpPr>
            <a:spLocks noChangeArrowheads="1"/>
          </p:cNvSpPr>
          <p:nvPr/>
        </p:nvSpPr>
        <p:spPr bwMode="auto">
          <a:xfrm>
            <a:off x="4038600" y="28956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Index</a:t>
            </a:r>
          </a:p>
        </p:txBody>
      </p:sp>
      <p:sp>
        <p:nvSpPr>
          <p:cNvPr id="11272" name="Oval 4"/>
          <p:cNvSpPr>
            <a:spLocks noChangeArrowheads="1"/>
          </p:cNvSpPr>
          <p:nvPr/>
        </p:nvSpPr>
        <p:spPr bwMode="auto">
          <a:xfrm>
            <a:off x="5867400" y="2133600"/>
            <a:ext cx="16002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Organization</a:t>
            </a:r>
          </a:p>
        </p:txBody>
      </p:sp>
      <p:sp>
        <p:nvSpPr>
          <p:cNvPr id="11273" name="Oval 5"/>
          <p:cNvSpPr>
            <a:spLocks noChangeArrowheads="1"/>
          </p:cNvSpPr>
          <p:nvPr/>
        </p:nvSpPr>
        <p:spPr bwMode="auto">
          <a:xfrm>
            <a:off x="1295400" y="22098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Fund</a:t>
            </a:r>
          </a:p>
        </p:txBody>
      </p:sp>
      <p:sp>
        <p:nvSpPr>
          <p:cNvPr id="11274" name="Oval 6"/>
          <p:cNvSpPr>
            <a:spLocks noChangeArrowheads="1"/>
          </p:cNvSpPr>
          <p:nvPr/>
        </p:nvSpPr>
        <p:spPr bwMode="auto">
          <a:xfrm>
            <a:off x="990600" y="49530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Program</a:t>
            </a:r>
          </a:p>
        </p:txBody>
      </p:sp>
      <p:sp>
        <p:nvSpPr>
          <p:cNvPr id="11275" name="Oval 7"/>
          <p:cNvSpPr>
            <a:spLocks noChangeArrowheads="1"/>
          </p:cNvSpPr>
          <p:nvPr/>
        </p:nvSpPr>
        <p:spPr bwMode="auto">
          <a:xfrm>
            <a:off x="7543800" y="28956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Activity</a:t>
            </a:r>
          </a:p>
        </p:txBody>
      </p:sp>
      <p:sp>
        <p:nvSpPr>
          <p:cNvPr id="11276" name="Oval 8"/>
          <p:cNvSpPr>
            <a:spLocks noChangeArrowheads="1"/>
          </p:cNvSpPr>
          <p:nvPr/>
        </p:nvSpPr>
        <p:spPr bwMode="auto">
          <a:xfrm>
            <a:off x="5181600" y="5181600"/>
            <a:ext cx="10668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Account</a:t>
            </a:r>
          </a:p>
        </p:txBody>
      </p:sp>
      <p:sp>
        <p:nvSpPr>
          <p:cNvPr id="11277" name="Text Box 9"/>
          <p:cNvSpPr txBox="1">
            <a:spLocks noChangeArrowheads="1"/>
          </p:cNvSpPr>
          <p:nvPr/>
        </p:nvSpPr>
        <p:spPr bwMode="auto">
          <a:xfrm>
            <a:off x="5638800" y="1524000"/>
            <a:ext cx="35052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600"/>
              <a:t>Greater Control by Departments</a:t>
            </a:r>
          </a:p>
          <a:p>
            <a:pPr algn="l" eaLnBrk="1" hangingPunct="1">
              <a:spcBef>
                <a:spcPct val="50000"/>
              </a:spcBef>
            </a:pPr>
            <a:r>
              <a:rPr lang="en-US" sz="1600"/>
              <a:t>                        [Kind of]</a:t>
            </a:r>
          </a:p>
        </p:txBody>
      </p:sp>
      <p:sp>
        <p:nvSpPr>
          <p:cNvPr id="11278" name="Text Box 10"/>
          <p:cNvSpPr txBox="1">
            <a:spLocks noChangeArrowheads="1"/>
          </p:cNvSpPr>
          <p:nvPr/>
        </p:nvSpPr>
        <p:spPr bwMode="auto">
          <a:xfrm>
            <a:off x="457200" y="36576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600"/>
              <a:t>Limited Control at Departments</a:t>
            </a:r>
          </a:p>
        </p:txBody>
      </p:sp>
      <p:sp>
        <p:nvSpPr>
          <p:cNvPr id="11279" name="Text Box 11"/>
          <p:cNvSpPr txBox="1">
            <a:spLocks noChangeArrowheads="1"/>
          </p:cNvSpPr>
          <p:nvPr/>
        </p:nvSpPr>
        <p:spPr bwMode="auto">
          <a:xfrm>
            <a:off x="6324600" y="5562600"/>
            <a:ext cx="243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600"/>
              <a:t>Limited Control at Institutions</a:t>
            </a:r>
          </a:p>
        </p:txBody>
      </p:sp>
      <p:sp>
        <p:nvSpPr>
          <p:cNvPr id="11280" name="Line 13"/>
          <p:cNvSpPr>
            <a:spLocks noChangeShapeType="1"/>
          </p:cNvSpPr>
          <p:nvPr/>
        </p:nvSpPr>
        <p:spPr bwMode="auto">
          <a:xfrm flipH="1" flipV="1">
            <a:off x="2438400" y="2895600"/>
            <a:ext cx="16002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Line 15"/>
          <p:cNvSpPr>
            <a:spLocks noChangeShapeType="1"/>
          </p:cNvSpPr>
          <p:nvPr/>
        </p:nvSpPr>
        <p:spPr bwMode="auto">
          <a:xfrm flipV="1">
            <a:off x="5029200" y="2895600"/>
            <a:ext cx="91440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2" name="Line 16"/>
          <p:cNvSpPr>
            <a:spLocks noChangeShapeType="1"/>
          </p:cNvSpPr>
          <p:nvPr/>
        </p:nvSpPr>
        <p:spPr bwMode="auto">
          <a:xfrm flipH="1">
            <a:off x="1905000" y="3657600"/>
            <a:ext cx="2133600" cy="1371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Line 17"/>
          <p:cNvSpPr>
            <a:spLocks noChangeShapeType="1"/>
          </p:cNvSpPr>
          <p:nvPr/>
        </p:nvSpPr>
        <p:spPr bwMode="auto">
          <a:xfrm>
            <a:off x="5105400" y="3429000"/>
            <a:ext cx="2362200" cy="0"/>
          </a:xfrm>
          <a:prstGeom prst="line">
            <a:avLst/>
          </a:prstGeom>
          <a:noFill/>
          <a:ln w="12700">
            <a:solidFill>
              <a:schemeClr val="tx1"/>
            </a:solidFill>
            <a:prstDash val="lgDashDot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23"/>
          <p:cNvSpPr>
            <a:spLocks noChangeShapeType="1"/>
          </p:cNvSpPr>
          <p:nvPr/>
        </p:nvSpPr>
        <p:spPr bwMode="auto">
          <a:xfrm>
            <a:off x="4876800" y="3886200"/>
            <a:ext cx="533400" cy="1295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Oval 7"/>
          <p:cNvSpPr>
            <a:spLocks noChangeArrowheads="1"/>
          </p:cNvSpPr>
          <p:nvPr/>
        </p:nvSpPr>
        <p:spPr bwMode="auto">
          <a:xfrm>
            <a:off x="3203575" y="4776788"/>
            <a:ext cx="11811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2"/>
                </a:solidFill>
              </a:rPr>
              <a:t>Location</a:t>
            </a:r>
          </a:p>
        </p:txBody>
      </p:sp>
      <p:sp>
        <p:nvSpPr>
          <p:cNvPr id="11286" name="Line 17"/>
          <p:cNvSpPr>
            <a:spLocks noChangeShapeType="1"/>
          </p:cNvSpPr>
          <p:nvPr/>
        </p:nvSpPr>
        <p:spPr bwMode="auto">
          <a:xfrm flipH="1">
            <a:off x="4038600" y="3962400"/>
            <a:ext cx="381000" cy="823913"/>
          </a:xfrm>
          <a:prstGeom prst="line">
            <a:avLst/>
          </a:prstGeom>
          <a:noFill/>
          <a:ln w="12700">
            <a:solidFill>
              <a:schemeClr val="tx1"/>
            </a:solidFill>
            <a:prstDash val="lgDashDot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87"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74"/>
                                        </p:tgtEl>
                                        <p:attrNameLst>
                                          <p:attrName>style.visibility</p:attrName>
                                        </p:attrNameLst>
                                      </p:cBhvr>
                                      <p:to>
                                        <p:strVal val="visible"/>
                                      </p:to>
                                    </p:set>
                                    <p:anim calcmode="lin" valueType="num">
                                      <p:cBhvr additive="base">
                                        <p:cTn id="11" dur="500" fill="hold"/>
                                        <p:tgtEl>
                                          <p:spTgt spid="11274"/>
                                        </p:tgtEl>
                                        <p:attrNameLst>
                                          <p:attrName>ppt_x</p:attrName>
                                        </p:attrNameLst>
                                      </p:cBhvr>
                                      <p:tavLst>
                                        <p:tav tm="0">
                                          <p:val>
                                            <p:strVal val="#ppt_x"/>
                                          </p:val>
                                        </p:tav>
                                        <p:tav tm="100000">
                                          <p:val>
                                            <p:strVal val="#ppt_x"/>
                                          </p:val>
                                        </p:tav>
                                      </p:tavLst>
                                    </p:anim>
                                    <p:anim calcmode="lin" valueType="num">
                                      <p:cBhvr additive="base">
                                        <p:cTn id="12" dur="500" fill="hold"/>
                                        <p:tgtEl>
                                          <p:spTgt spid="11274"/>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285"/>
                                        </p:tgtEl>
                                        <p:attrNameLst>
                                          <p:attrName>style.visibility</p:attrName>
                                        </p:attrNameLst>
                                      </p:cBhvr>
                                      <p:to>
                                        <p:strVal val="visible"/>
                                      </p:to>
                                    </p:set>
                                    <p:anim calcmode="lin" valueType="num">
                                      <p:cBhvr additive="base">
                                        <p:cTn id="15" dur="500" fill="hold"/>
                                        <p:tgtEl>
                                          <p:spTgt spid="11285"/>
                                        </p:tgtEl>
                                        <p:attrNameLst>
                                          <p:attrName>ppt_x</p:attrName>
                                        </p:attrNameLst>
                                      </p:cBhvr>
                                      <p:tavLst>
                                        <p:tav tm="0">
                                          <p:val>
                                            <p:strVal val="0-#ppt_w/2"/>
                                          </p:val>
                                        </p:tav>
                                        <p:tav tm="100000">
                                          <p:val>
                                            <p:strVal val="#ppt_x"/>
                                          </p:val>
                                        </p:tav>
                                      </p:tavLst>
                                    </p:anim>
                                    <p:anim calcmode="lin" valueType="num">
                                      <p:cBhvr additive="base">
                                        <p:cTn id="16" dur="500" fill="hold"/>
                                        <p:tgtEl>
                                          <p:spTgt spid="1128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272"/>
                                        </p:tgtEl>
                                        <p:attrNameLst>
                                          <p:attrName>style.visibility</p:attrName>
                                        </p:attrNameLst>
                                      </p:cBhvr>
                                      <p:to>
                                        <p:strVal val="visible"/>
                                      </p:to>
                                    </p:set>
                                    <p:anim calcmode="lin" valueType="num">
                                      <p:cBhvr additive="base">
                                        <p:cTn id="21" dur="500" fill="hold"/>
                                        <p:tgtEl>
                                          <p:spTgt spid="11272"/>
                                        </p:tgtEl>
                                        <p:attrNameLst>
                                          <p:attrName>ppt_x</p:attrName>
                                        </p:attrNameLst>
                                      </p:cBhvr>
                                      <p:tavLst>
                                        <p:tav tm="0">
                                          <p:val>
                                            <p:strVal val="0-#ppt_w/2"/>
                                          </p:val>
                                        </p:tav>
                                        <p:tav tm="100000">
                                          <p:val>
                                            <p:strVal val="#ppt_x"/>
                                          </p:val>
                                        </p:tav>
                                      </p:tavLst>
                                    </p:anim>
                                    <p:anim calcmode="lin" valueType="num">
                                      <p:cBhvr additive="base">
                                        <p:cTn id="22" dur="500" fill="hold"/>
                                        <p:tgtEl>
                                          <p:spTgt spid="1127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275"/>
                                        </p:tgtEl>
                                        <p:attrNameLst>
                                          <p:attrName>style.visibility</p:attrName>
                                        </p:attrNameLst>
                                      </p:cBhvr>
                                      <p:to>
                                        <p:strVal val="visible"/>
                                      </p:to>
                                    </p:set>
                                    <p:anim calcmode="lin" valueType="num">
                                      <p:cBhvr additive="base">
                                        <p:cTn id="25" dur="500" fill="hold"/>
                                        <p:tgtEl>
                                          <p:spTgt spid="11275"/>
                                        </p:tgtEl>
                                        <p:attrNameLst>
                                          <p:attrName>ppt_x</p:attrName>
                                        </p:attrNameLst>
                                      </p:cBhvr>
                                      <p:tavLst>
                                        <p:tav tm="0">
                                          <p:val>
                                            <p:strVal val="0-#ppt_w/2"/>
                                          </p:val>
                                        </p:tav>
                                        <p:tav tm="100000">
                                          <p:val>
                                            <p:strVal val="#ppt_x"/>
                                          </p:val>
                                        </p:tav>
                                      </p:tavLst>
                                    </p:anim>
                                    <p:anim calcmode="lin" valueType="num">
                                      <p:cBhvr additive="base">
                                        <p:cTn id="26"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76"/>
                                        </p:tgtEl>
                                        <p:attrNameLst>
                                          <p:attrName>style.visibility</p:attrName>
                                        </p:attrNameLst>
                                      </p:cBhvr>
                                      <p:to>
                                        <p:strVal val="visible"/>
                                      </p:to>
                                    </p:set>
                                    <p:anim calcmode="lin" valueType="num">
                                      <p:cBhvr additive="base">
                                        <p:cTn id="31" dur="500" fill="hold"/>
                                        <p:tgtEl>
                                          <p:spTgt spid="11276"/>
                                        </p:tgtEl>
                                        <p:attrNameLst>
                                          <p:attrName>ppt_x</p:attrName>
                                        </p:attrNameLst>
                                      </p:cBhvr>
                                      <p:tavLst>
                                        <p:tav tm="0">
                                          <p:val>
                                            <p:strVal val="0-#ppt_w/2"/>
                                          </p:val>
                                        </p:tav>
                                        <p:tav tm="100000">
                                          <p:val>
                                            <p:strVal val="#ppt_x"/>
                                          </p:val>
                                        </p:tav>
                                      </p:tavLst>
                                    </p:anim>
                                    <p:anim calcmode="lin" valueType="num">
                                      <p:cBhvr additive="base">
                                        <p:cTn id="32"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P spid="11275" grpId="0" animBg="1"/>
      <p:bldP spid="112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219200"/>
            <a:ext cx="16764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idx="1"/>
          </p:nvPr>
        </p:nvSpPr>
        <p:spPr>
          <a:xfrm>
            <a:off x="457200" y="1481138"/>
            <a:ext cx="6705600" cy="4525962"/>
          </a:xfrm>
        </p:spPr>
        <p:txBody>
          <a:bodyPr/>
          <a:lstStyle/>
          <a:p>
            <a:pPr eaLnBrk="1" hangingPunct="1">
              <a:lnSpc>
                <a:spcPct val="80000"/>
              </a:lnSpc>
            </a:pPr>
            <a:endParaRPr lang="en-US" sz="2000"/>
          </a:p>
          <a:p>
            <a:pPr eaLnBrk="1" hangingPunct="1">
              <a:lnSpc>
                <a:spcPct val="80000"/>
              </a:lnSpc>
            </a:pPr>
            <a:endParaRPr lang="en-US" sz="2000"/>
          </a:p>
          <a:p>
            <a:pPr eaLnBrk="1" hangingPunct="1">
              <a:lnSpc>
                <a:spcPct val="80000"/>
              </a:lnSpc>
            </a:pPr>
            <a:r>
              <a:rPr lang="en-US" sz="2000"/>
              <a:t>Provides a short-cut method for quickly locating the other required codes that do all the work in the banner system. </a:t>
            </a:r>
          </a:p>
          <a:p>
            <a:pPr eaLnBrk="1" hangingPunct="1">
              <a:lnSpc>
                <a:spcPct val="80000"/>
              </a:lnSpc>
            </a:pPr>
            <a:endParaRPr lang="en-US" sz="2000"/>
          </a:p>
          <a:p>
            <a:pPr eaLnBrk="1" hangingPunct="1">
              <a:lnSpc>
                <a:spcPct val="80000"/>
              </a:lnSpc>
            </a:pPr>
            <a:r>
              <a:rPr lang="en-US" sz="2000"/>
              <a:t>The first three digits are typically used to identify the department who owns the code: “BIO___” = Biology.</a:t>
            </a:r>
          </a:p>
          <a:p>
            <a:pPr eaLnBrk="1" hangingPunct="1">
              <a:lnSpc>
                <a:spcPct val="80000"/>
              </a:lnSpc>
            </a:pPr>
            <a:endParaRPr lang="en-US" sz="2000"/>
          </a:p>
          <a:p>
            <a:pPr eaLnBrk="1" hangingPunct="1">
              <a:lnSpc>
                <a:spcPct val="80000"/>
              </a:lnSpc>
            </a:pPr>
            <a:r>
              <a:rPr lang="en-US" sz="2000"/>
              <a:t>Will usually only contain a connection to the Fund, Organization, and Program codes. Users then need to add the Account code to post revenue or expense transactions. </a:t>
            </a:r>
          </a:p>
        </p:txBody>
      </p:sp>
      <p:sp>
        <p:nvSpPr>
          <p:cNvPr id="122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FE4B9B2F-4F4E-471E-9EB4-79691C293EA8}" type="datetime1">
              <a:rPr lang="en-US" sz="1000" smtClean="0"/>
              <a:pPr eaLnBrk="1" hangingPunct="1"/>
              <a:t>3/4/2020</a:t>
            </a:fld>
            <a:endParaRPr lang="en-US" sz="1000"/>
          </a:p>
        </p:txBody>
      </p:sp>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24578" name="Rectangle 2"/>
          <p:cNvSpPr>
            <a:spLocks noGrp="1" noChangeArrowheads="1"/>
          </p:cNvSpPr>
          <p:nvPr>
            <p:ph type="title"/>
          </p:nvPr>
        </p:nvSpPr>
        <p:spPr/>
        <p:txBody>
          <a:bodyPr/>
          <a:lstStyle/>
          <a:p>
            <a:pPr eaLnBrk="1" fontAlgn="auto" hangingPunct="1">
              <a:spcAft>
                <a:spcPts val="0"/>
              </a:spcAft>
              <a:defRPr/>
            </a:pPr>
            <a:r>
              <a:rPr lang="en-US" dirty="0"/>
              <a:t>Index Code</a:t>
            </a:r>
            <a:endParaRPr lang="en-US" sz="1600" dirty="0"/>
          </a:p>
        </p:txBody>
      </p:sp>
      <p:pic>
        <p:nvPicPr>
          <p:cNvPr id="12295" name="Picture 3" descr="SOU LOGO HZ CMY P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5181600"/>
            <a:ext cx="5197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idx="1"/>
          </p:nvPr>
        </p:nvSpPr>
        <p:spPr/>
        <p:txBody>
          <a:bodyPr/>
          <a:lstStyle/>
          <a:p>
            <a:pPr eaLnBrk="1" hangingPunct="1">
              <a:lnSpc>
                <a:spcPct val="80000"/>
              </a:lnSpc>
            </a:pPr>
            <a:r>
              <a:rPr lang="en-US" sz="2000"/>
              <a:t>Departments may have some degree of control over the establishing of new fund codes. </a:t>
            </a:r>
          </a:p>
          <a:p>
            <a:pPr eaLnBrk="1" hangingPunct="1">
              <a:lnSpc>
                <a:spcPct val="80000"/>
              </a:lnSpc>
            </a:pPr>
            <a:endParaRPr lang="en-US" sz="2000"/>
          </a:p>
          <a:p>
            <a:pPr eaLnBrk="1" hangingPunct="1">
              <a:lnSpc>
                <a:spcPct val="80000"/>
              </a:lnSpc>
            </a:pPr>
            <a:r>
              <a:rPr lang="en-US" sz="2000"/>
              <a:t>Identifies a particular “pool” of money.</a:t>
            </a:r>
          </a:p>
          <a:p>
            <a:pPr eaLnBrk="1" hangingPunct="1">
              <a:lnSpc>
                <a:spcPct val="80000"/>
              </a:lnSpc>
            </a:pPr>
            <a:endParaRPr lang="en-US" sz="2000"/>
          </a:p>
          <a:p>
            <a:pPr eaLnBrk="1" hangingPunct="1">
              <a:lnSpc>
                <a:spcPct val="80000"/>
              </a:lnSpc>
            </a:pPr>
            <a:r>
              <a:rPr lang="en-US" sz="2000"/>
              <a:t>Identifies the source of funds: institutional, federal, private, etc.. </a:t>
            </a:r>
          </a:p>
          <a:p>
            <a:pPr eaLnBrk="1" hangingPunct="1">
              <a:lnSpc>
                <a:spcPct val="80000"/>
              </a:lnSpc>
            </a:pPr>
            <a:endParaRPr lang="en-US" sz="2000"/>
          </a:p>
          <a:p>
            <a:pPr eaLnBrk="1" hangingPunct="1">
              <a:lnSpc>
                <a:spcPct val="80000"/>
              </a:lnSpc>
            </a:pPr>
            <a:r>
              <a:rPr lang="en-US" sz="2000"/>
              <a:t>Identifies the type of funds: Restricted (grants, donation, etc), vs. Unrestricted (general fund, housing fees, etc.).</a:t>
            </a:r>
          </a:p>
          <a:p>
            <a:pPr eaLnBrk="1" hangingPunct="1">
              <a:lnSpc>
                <a:spcPct val="80000"/>
              </a:lnSpc>
            </a:pPr>
            <a:endParaRPr lang="en-US" sz="2000"/>
          </a:p>
          <a:p>
            <a:pPr eaLnBrk="1" hangingPunct="1">
              <a:lnSpc>
                <a:spcPct val="80000"/>
              </a:lnSpc>
            </a:pPr>
            <a:r>
              <a:rPr lang="en-US" sz="2000"/>
              <a:t>Identifies those areas where unspent funds are to be automatically “carried over” from one year to the next. </a:t>
            </a:r>
          </a:p>
        </p:txBody>
      </p:sp>
      <p:sp>
        <p:nvSpPr>
          <p:cNvPr id="133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6623E17E-6F3C-420E-B338-20C0518CCAD2}" type="datetime1">
              <a:rPr lang="en-US" sz="1000" smtClean="0"/>
              <a:pPr eaLnBrk="1" hangingPunct="1"/>
              <a:t>3/4/2020</a:t>
            </a:fld>
            <a:endParaRPr lang="en-US" sz="1000"/>
          </a:p>
        </p:txBody>
      </p:sp>
      <p:sp>
        <p:nvSpPr>
          <p:cNvPr id="133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25602" name="Rectangle 2"/>
          <p:cNvSpPr>
            <a:spLocks noGrp="1" noChangeArrowheads="1"/>
          </p:cNvSpPr>
          <p:nvPr>
            <p:ph type="title"/>
          </p:nvPr>
        </p:nvSpPr>
        <p:spPr/>
        <p:txBody>
          <a:bodyPr/>
          <a:lstStyle/>
          <a:p>
            <a:pPr eaLnBrk="1" fontAlgn="auto" hangingPunct="1">
              <a:spcAft>
                <a:spcPts val="0"/>
              </a:spcAft>
              <a:defRPr/>
            </a:pPr>
            <a:r>
              <a:rPr lang="en-US" dirty="0"/>
              <a:t>Fund Code </a:t>
            </a:r>
            <a:r>
              <a:rPr lang="en-US" sz="1600" dirty="0"/>
              <a:t>(Required Code: Defaulted by Index)</a:t>
            </a:r>
          </a:p>
        </p:txBody>
      </p:sp>
      <p:pic>
        <p:nvPicPr>
          <p:cNvPr id="13319" name="Picture 3" descr="SOU LOGO HZ CMY P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eaLnBrk="1" hangingPunct="1"/>
            <a:r>
              <a:rPr lang="en-US" sz="1400" b="1"/>
              <a:t>090000 Service Departments</a:t>
            </a:r>
          </a:p>
          <a:p>
            <a:pPr lvl="1" eaLnBrk="1" hangingPunct="1"/>
            <a:r>
              <a:rPr lang="en-US" sz="1400"/>
              <a:t>090014 Printing and Copy Services </a:t>
            </a:r>
          </a:p>
          <a:p>
            <a:pPr lvl="2" eaLnBrk="1" hangingPunct="1"/>
            <a:r>
              <a:rPr lang="en-US" sz="1200"/>
              <a:t>090015 Printing and Copy Services</a:t>
            </a:r>
          </a:p>
          <a:p>
            <a:pPr lvl="2" eaLnBrk="1" hangingPunct="1"/>
            <a:r>
              <a:rPr lang="en-US" sz="1200"/>
              <a:t>090016 Printing/Copy Svc Depre/Asset Rep</a:t>
            </a:r>
          </a:p>
          <a:p>
            <a:pPr lvl="1" eaLnBrk="1" hangingPunct="1"/>
            <a:endParaRPr lang="en-US" sz="1400"/>
          </a:p>
          <a:p>
            <a:pPr lvl="1" eaLnBrk="1" hangingPunct="1"/>
            <a:r>
              <a:rPr lang="en-US" sz="1400"/>
              <a:t>090030 Facilities Mgt &amp; Planning Billing Ops</a:t>
            </a:r>
          </a:p>
          <a:p>
            <a:pPr lvl="2" eaLnBrk="1" hangingPunct="1"/>
            <a:r>
              <a:rPr lang="en-US" sz="1200"/>
              <a:t>090031 Facilities Mgt &amp; Planning MotorPool</a:t>
            </a:r>
          </a:p>
          <a:p>
            <a:pPr lvl="2" eaLnBrk="1" hangingPunct="1"/>
            <a:r>
              <a:rPr lang="en-US" sz="1200"/>
              <a:t>090032 Facilities Mgt &amp; Planning EquipPool</a:t>
            </a:r>
          </a:p>
          <a:p>
            <a:pPr lvl="2" eaLnBrk="1" hangingPunct="1"/>
            <a:r>
              <a:rPr lang="en-US" sz="1200"/>
              <a:t>Etc…</a:t>
            </a:r>
          </a:p>
          <a:p>
            <a:pPr lvl="2" eaLnBrk="1" hangingPunct="1"/>
            <a:endParaRPr lang="en-US" sz="1200"/>
          </a:p>
          <a:p>
            <a:pPr lvl="1" eaLnBrk="1" hangingPunct="1"/>
            <a:r>
              <a:rPr lang="en-US" sz="1400"/>
              <a:t>090039 Publications</a:t>
            </a:r>
          </a:p>
          <a:p>
            <a:pPr lvl="2" eaLnBrk="1" hangingPunct="1"/>
            <a:r>
              <a:rPr lang="en-US" sz="1200"/>
              <a:t>090040 Publications</a:t>
            </a:r>
          </a:p>
          <a:p>
            <a:pPr lvl="1" eaLnBrk="1" hangingPunct="1"/>
            <a:endParaRPr lang="en-US" sz="1400"/>
          </a:p>
          <a:p>
            <a:pPr lvl="1" eaLnBrk="1" hangingPunct="1"/>
            <a:r>
              <a:rPr lang="en-US" sz="1400"/>
              <a:t>090050 Telecommunications </a:t>
            </a:r>
          </a:p>
          <a:p>
            <a:pPr lvl="2" eaLnBrk="1" hangingPunct="1"/>
            <a:r>
              <a:rPr lang="en-US" sz="1200"/>
              <a:t>090051 Telecommunications Operations</a:t>
            </a:r>
          </a:p>
          <a:p>
            <a:pPr lvl="2" eaLnBrk="1" hangingPunct="1"/>
            <a:r>
              <a:rPr lang="en-US" sz="1200"/>
              <a:t>090058 Telecom Oper Depre/Asset Replacem</a:t>
            </a:r>
          </a:p>
        </p:txBody>
      </p:sp>
      <p:sp>
        <p:nvSpPr>
          <p:cNvPr id="3" name="Title 2"/>
          <p:cNvSpPr>
            <a:spLocks noGrp="1"/>
          </p:cNvSpPr>
          <p:nvPr>
            <p:ph type="title"/>
          </p:nvPr>
        </p:nvSpPr>
        <p:spPr/>
        <p:txBody>
          <a:bodyPr/>
          <a:lstStyle/>
          <a:p>
            <a:pPr eaLnBrk="1" hangingPunct="1">
              <a:defRPr/>
            </a:pPr>
            <a:r>
              <a:rPr lang="en-US" dirty="0"/>
              <a:t>Sample Fund Structure</a:t>
            </a:r>
          </a:p>
        </p:txBody>
      </p:sp>
      <p:sp>
        <p:nvSpPr>
          <p:cNvPr id="143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18E5AA6C-289D-41A7-977A-5E6C5D81CA79}" type="datetime1">
              <a:rPr lang="en-US" sz="1000" smtClean="0"/>
              <a:pPr eaLnBrk="1" hangingPunct="1"/>
              <a:t>3/4/2020</a:t>
            </a:fld>
            <a:endParaRPr lang="en-US" sz="1000"/>
          </a:p>
        </p:txBody>
      </p:sp>
      <p:sp>
        <p:nvSpPr>
          <p:cNvPr id="143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pic>
        <p:nvPicPr>
          <p:cNvPr id="14342"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38150" y="1447800"/>
            <a:ext cx="8229600" cy="4525963"/>
          </a:xfrm>
        </p:spPr>
        <p:txBody>
          <a:bodyPr/>
          <a:lstStyle/>
          <a:p>
            <a:pPr eaLnBrk="1" hangingPunct="1">
              <a:lnSpc>
                <a:spcPct val="80000"/>
              </a:lnSpc>
            </a:pPr>
            <a:endParaRPr lang="en-US" sz="2000"/>
          </a:p>
          <a:p>
            <a:pPr eaLnBrk="1" hangingPunct="1">
              <a:lnSpc>
                <a:spcPct val="80000"/>
              </a:lnSpc>
            </a:pPr>
            <a:endParaRPr lang="en-US" sz="2000"/>
          </a:p>
          <a:p>
            <a:pPr eaLnBrk="1" hangingPunct="1">
              <a:lnSpc>
                <a:spcPct val="80000"/>
              </a:lnSpc>
            </a:pPr>
            <a:r>
              <a:rPr lang="en-US" sz="2000"/>
              <a:t>Largely controlled by the department. Only requirement: each department must have at least one organization code. </a:t>
            </a:r>
          </a:p>
          <a:p>
            <a:pPr eaLnBrk="1" hangingPunct="1">
              <a:lnSpc>
                <a:spcPct val="80000"/>
              </a:lnSpc>
            </a:pPr>
            <a:endParaRPr lang="en-US" sz="2000"/>
          </a:p>
          <a:p>
            <a:pPr eaLnBrk="1" hangingPunct="1">
              <a:lnSpc>
                <a:spcPct val="80000"/>
              </a:lnSpc>
            </a:pPr>
            <a:r>
              <a:rPr lang="en-US" sz="2000"/>
              <a:t>Identifies reporting responsibility relationships throughout the institution.</a:t>
            </a:r>
          </a:p>
          <a:p>
            <a:pPr eaLnBrk="1" hangingPunct="1">
              <a:lnSpc>
                <a:spcPct val="80000"/>
              </a:lnSpc>
            </a:pPr>
            <a:endParaRPr lang="en-US" sz="2000"/>
          </a:p>
          <a:p>
            <a:pPr eaLnBrk="1" hangingPunct="1">
              <a:lnSpc>
                <a:spcPct val="80000"/>
              </a:lnSpc>
            </a:pPr>
            <a:r>
              <a:rPr lang="en-US" sz="2000"/>
              <a:t>Identifies delegated spending authority responsibilities. </a:t>
            </a:r>
          </a:p>
          <a:p>
            <a:pPr eaLnBrk="1" hangingPunct="1">
              <a:lnSpc>
                <a:spcPct val="80000"/>
              </a:lnSpc>
            </a:pPr>
            <a:endParaRPr lang="en-US" sz="2000"/>
          </a:p>
          <a:p>
            <a:pPr eaLnBrk="1" hangingPunct="1">
              <a:lnSpc>
                <a:spcPct val="80000"/>
              </a:lnSpc>
            </a:pPr>
            <a:r>
              <a:rPr lang="en-US" sz="2000"/>
              <a:t>Identifies the departments who are receiving the benefit of certain funds provided by the institution.</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780B4849-93B9-4BFE-AE8A-A5A9D53D3036}" type="datetime1">
              <a:rPr lang="en-US" sz="1000" smtClean="0"/>
              <a:pPr eaLnBrk="1" hangingPunct="1"/>
              <a:t>3/4/2020</a:t>
            </a:fld>
            <a:endParaRPr lang="en-US" sz="1000"/>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26626" name="Rectangle 2"/>
          <p:cNvSpPr>
            <a:spLocks noGrp="1" noChangeArrowheads="1"/>
          </p:cNvSpPr>
          <p:nvPr>
            <p:ph type="title"/>
          </p:nvPr>
        </p:nvSpPr>
        <p:spPr>
          <a:xfrm>
            <a:off x="457200" y="381000"/>
            <a:ext cx="8229600" cy="1219200"/>
          </a:xfrm>
        </p:spPr>
        <p:txBody>
          <a:bodyPr/>
          <a:lstStyle/>
          <a:p>
            <a:pPr eaLnBrk="1" fontAlgn="auto" hangingPunct="1">
              <a:spcAft>
                <a:spcPts val="0"/>
              </a:spcAft>
              <a:defRPr/>
            </a:pPr>
            <a:r>
              <a:rPr lang="en-US" dirty="0"/>
              <a:t>Organization Code </a:t>
            </a:r>
            <a:r>
              <a:rPr lang="en-US" sz="1600" dirty="0"/>
              <a:t>(Required Code: Defaulted by 						Index)</a:t>
            </a:r>
          </a:p>
        </p:txBody>
      </p:sp>
      <p:pic>
        <p:nvPicPr>
          <p:cNvPr id="15366"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738" y="4724400"/>
            <a:ext cx="17510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95300"/>
            <a:ext cx="8229600" cy="1104900"/>
          </a:xfrm>
        </p:spPr>
        <p:txBody>
          <a:bodyPr/>
          <a:lstStyle/>
          <a:p>
            <a:pPr eaLnBrk="1" hangingPunct="1">
              <a:defRPr/>
            </a:pPr>
            <a:r>
              <a:rPr lang="en-US" dirty="0"/>
              <a:t>Organization Hierarchy Levels</a:t>
            </a:r>
          </a:p>
        </p:txBody>
      </p:sp>
      <p:sp>
        <p:nvSpPr>
          <p:cNvPr id="1638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2FC3CD89-F53B-4DCE-8B77-3F2489C83831}" type="datetime1">
              <a:rPr lang="en-US" sz="1000" smtClean="0"/>
              <a:pPr eaLnBrk="1" hangingPunct="1"/>
              <a:t>3/4/2020</a:t>
            </a:fld>
            <a:endParaRPr lang="en-US" sz="1000"/>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sp>
        <p:nvSpPr>
          <p:cNvPr id="7" name="Content Placeholder 6"/>
          <p:cNvSpPr>
            <a:spLocks noGrp="1"/>
          </p:cNvSpPr>
          <p:nvPr>
            <p:ph idx="1"/>
          </p:nvPr>
        </p:nvSpPr>
        <p:spPr/>
        <p:txBody>
          <a:bodyPr/>
          <a:lstStyle/>
          <a:p>
            <a:pPr eaLnBrk="1" hangingPunct="1">
              <a:defRPr/>
            </a:pPr>
            <a:endParaRPr lang="en-US" sz="2000" dirty="0"/>
          </a:p>
          <a:p>
            <a:pPr eaLnBrk="1" hangingPunct="1">
              <a:defRPr/>
            </a:pPr>
            <a:r>
              <a:rPr lang="en-US" sz="2000" dirty="0"/>
              <a:t>Level 1: Institution as a whole</a:t>
            </a:r>
          </a:p>
          <a:p>
            <a:pPr marL="109537" indent="0" eaLnBrk="1" hangingPunct="1">
              <a:buFont typeface="Wingdings 3" pitchFamily="18" charset="2"/>
              <a:buNone/>
              <a:defRPr/>
            </a:pPr>
            <a:endParaRPr lang="en-US" sz="2000" dirty="0"/>
          </a:p>
          <a:p>
            <a:pPr eaLnBrk="1" hangingPunct="1">
              <a:defRPr/>
            </a:pPr>
            <a:r>
              <a:rPr lang="en-US" sz="2000" dirty="0"/>
              <a:t>     Level 2: President and Vice President Level</a:t>
            </a:r>
          </a:p>
          <a:p>
            <a:pPr eaLnBrk="1" hangingPunct="1">
              <a:defRPr/>
            </a:pPr>
            <a:endParaRPr lang="en-US" sz="2000" dirty="0"/>
          </a:p>
          <a:p>
            <a:pPr eaLnBrk="1" hangingPunct="1">
              <a:defRPr/>
            </a:pPr>
            <a:r>
              <a:rPr lang="en-US" sz="2000" dirty="0"/>
              <a:t>         Level 3: Academic </a:t>
            </a:r>
            <a:r>
              <a:rPr lang="en-US" sz="2000" dirty="0">
                <a:sym typeface="Wingdings" pitchFamily="2" charset="2"/>
              </a:rPr>
              <a:t>School Deans</a:t>
            </a:r>
          </a:p>
          <a:p>
            <a:pPr eaLnBrk="1" hangingPunct="1">
              <a:defRPr/>
            </a:pPr>
            <a:r>
              <a:rPr lang="en-US" sz="2000" dirty="0">
                <a:sym typeface="Wingdings" pitchFamily="2" charset="2"/>
              </a:rPr>
              <a:t>                      Other  Department Directors</a:t>
            </a:r>
          </a:p>
          <a:p>
            <a:pPr eaLnBrk="1" hangingPunct="1">
              <a:defRPr/>
            </a:pPr>
            <a:r>
              <a:rPr lang="en-US" sz="2000" dirty="0">
                <a:sym typeface="Wingdings" pitchFamily="2" charset="2"/>
              </a:rPr>
              <a:t> </a:t>
            </a:r>
            <a:endParaRPr lang="en-US" sz="1600" dirty="0">
              <a:sym typeface="Wingdings" pitchFamily="2" charset="2"/>
            </a:endParaRPr>
          </a:p>
          <a:p>
            <a:pPr eaLnBrk="1" hangingPunct="1">
              <a:defRPr/>
            </a:pPr>
            <a:r>
              <a:rPr lang="en-US" sz="2000" dirty="0">
                <a:sym typeface="Wingdings" pitchFamily="2" charset="2"/>
              </a:rPr>
              <a:t>              Level 4: Academic Dept. Chairs</a:t>
            </a:r>
          </a:p>
          <a:p>
            <a:pPr eaLnBrk="1" hangingPunct="1">
              <a:defRPr/>
            </a:pPr>
            <a:r>
              <a:rPr lang="en-US" sz="2000" dirty="0">
                <a:sym typeface="Wingdings" pitchFamily="2" charset="2"/>
              </a:rPr>
              <a:t>                          Other  sub-departments</a:t>
            </a:r>
          </a:p>
          <a:p>
            <a:pPr eaLnBrk="1" hangingPunct="1">
              <a:defRPr/>
            </a:pPr>
            <a:endParaRPr lang="en-US" sz="2000" dirty="0">
              <a:sym typeface="Wingdings" pitchFamily="2" charset="2"/>
            </a:endParaRPr>
          </a:p>
          <a:p>
            <a:pPr eaLnBrk="1" hangingPunct="1">
              <a:defRPr/>
            </a:pPr>
            <a:r>
              <a:rPr lang="en-US" sz="2000" dirty="0">
                <a:sym typeface="Wingdings" pitchFamily="2" charset="2"/>
              </a:rPr>
              <a:t>                       and on</a:t>
            </a:r>
            <a:r>
              <a:rPr lang="en-US" sz="1400" dirty="0">
                <a:sym typeface="Wingdings" pitchFamily="2" charset="2"/>
              </a:rPr>
              <a:t>…..(up to 8 levels)</a:t>
            </a:r>
          </a:p>
        </p:txBody>
      </p:sp>
      <p:sp>
        <p:nvSpPr>
          <p:cNvPr id="9" name="Flowchart: Magnetic Disk 8"/>
          <p:cNvSpPr/>
          <p:nvPr/>
        </p:nvSpPr>
        <p:spPr>
          <a:xfrm>
            <a:off x="7315200" y="3505200"/>
            <a:ext cx="1066800" cy="20574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chemeClr val="tx1"/>
                </a:solidFill>
              </a:rPr>
              <a:t>Data</a:t>
            </a:r>
          </a:p>
          <a:p>
            <a:pPr>
              <a:defRPr/>
            </a:pPr>
            <a:r>
              <a:rPr lang="en-US" sz="1200" b="1" dirty="0">
                <a:solidFill>
                  <a:schemeClr val="tx1"/>
                </a:solidFill>
              </a:rPr>
              <a:t>can be</a:t>
            </a:r>
          </a:p>
          <a:p>
            <a:pPr>
              <a:defRPr/>
            </a:pPr>
            <a:r>
              <a:rPr lang="en-US" sz="1200" b="1" dirty="0">
                <a:solidFill>
                  <a:schemeClr val="tx1"/>
                </a:solidFill>
              </a:rPr>
              <a:t>reviewed</a:t>
            </a:r>
          </a:p>
          <a:p>
            <a:pPr>
              <a:defRPr/>
            </a:pPr>
            <a:r>
              <a:rPr lang="en-US" sz="1200" b="1" dirty="0">
                <a:solidFill>
                  <a:schemeClr val="tx1"/>
                </a:solidFill>
              </a:rPr>
              <a:t>at any</a:t>
            </a:r>
          </a:p>
          <a:p>
            <a:pPr>
              <a:defRPr/>
            </a:pPr>
            <a:r>
              <a:rPr lang="en-US" sz="1200" b="1" dirty="0">
                <a:solidFill>
                  <a:schemeClr val="tx1"/>
                </a:solidFill>
              </a:rPr>
              <a:t>Level</a:t>
            </a:r>
          </a:p>
        </p:txBody>
      </p:sp>
      <p:pic>
        <p:nvPicPr>
          <p:cNvPr id="16391"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eaLnBrk="1" hangingPunct="1"/>
            <a:r>
              <a:rPr lang="en-US" sz="1400"/>
              <a:t>300000 Academic Affairs  </a:t>
            </a:r>
            <a:r>
              <a:rPr lang="en-US" sz="1200"/>
              <a:t>(Level 2)</a:t>
            </a:r>
          </a:p>
          <a:p>
            <a:pPr eaLnBrk="1" hangingPunct="1"/>
            <a:r>
              <a:rPr lang="en-US" sz="1400"/>
              <a:t>.</a:t>
            </a:r>
          </a:p>
          <a:p>
            <a:pPr eaLnBrk="1" hangingPunct="1"/>
            <a:r>
              <a:rPr lang="en-US" sz="1400"/>
              <a:t>.</a:t>
            </a:r>
          </a:p>
          <a:p>
            <a:pPr lvl="1" eaLnBrk="1" hangingPunct="1"/>
            <a:r>
              <a:rPr lang="en-US" sz="1400"/>
              <a:t>332000 School of Business </a:t>
            </a:r>
            <a:r>
              <a:rPr lang="en-US" sz="1200"/>
              <a:t>(Level 4)</a:t>
            </a:r>
          </a:p>
          <a:p>
            <a:pPr lvl="2" eaLnBrk="1" hangingPunct="1"/>
            <a:r>
              <a:rPr lang="en-US" sz="1200"/>
              <a:t>332010 Dean of School of Business </a:t>
            </a:r>
          </a:p>
          <a:p>
            <a:pPr lvl="2" eaLnBrk="1" hangingPunct="1"/>
            <a:r>
              <a:rPr lang="en-US" sz="1200"/>
              <a:t>332020 Business: Dean's Reserves</a:t>
            </a:r>
          </a:p>
          <a:p>
            <a:pPr lvl="3" eaLnBrk="1" hangingPunct="1"/>
            <a:r>
              <a:rPr lang="en-US" sz="1000"/>
              <a:t>332021 Business: Enrollment Reserves</a:t>
            </a:r>
          </a:p>
          <a:p>
            <a:pPr lvl="3" eaLnBrk="1" hangingPunct="1"/>
            <a:r>
              <a:rPr lang="en-US" sz="1000"/>
              <a:t>332022 Business: Undistributed Reserves</a:t>
            </a:r>
          </a:p>
          <a:p>
            <a:pPr lvl="3" eaLnBrk="1" hangingPunct="1"/>
            <a:r>
              <a:rPr lang="en-US" sz="1000"/>
              <a:t>332028 Business: Indirect Cost Reserve</a:t>
            </a:r>
          </a:p>
          <a:p>
            <a:pPr lvl="2" eaLnBrk="1" hangingPunct="1"/>
            <a:r>
              <a:rPr lang="en-US" sz="1200"/>
              <a:t>332100 School of Business Operations</a:t>
            </a:r>
          </a:p>
          <a:p>
            <a:pPr lvl="3" eaLnBrk="1" hangingPunct="1"/>
            <a:r>
              <a:rPr lang="en-US" sz="1000"/>
              <a:t>332110 Business Dept. Operations</a:t>
            </a:r>
          </a:p>
          <a:p>
            <a:pPr lvl="3" eaLnBrk="1" hangingPunct="1"/>
            <a:r>
              <a:rPr lang="en-US" sz="1000"/>
              <a:t>332115 Business Majors Resource Fees</a:t>
            </a:r>
          </a:p>
          <a:p>
            <a:pPr lvl="3" eaLnBrk="1" hangingPunct="1"/>
            <a:r>
              <a:rPr lang="en-US" sz="1000"/>
              <a:t>332120 CF Business Special Courses</a:t>
            </a:r>
          </a:p>
          <a:p>
            <a:pPr lvl="4" eaLnBrk="1" hangingPunct="1"/>
            <a:r>
              <a:rPr lang="en-US" sz="900"/>
              <a:t>332121 CF Business</a:t>
            </a:r>
          </a:p>
          <a:p>
            <a:pPr lvl="2" eaLnBrk="1" hangingPunct="1"/>
            <a:r>
              <a:rPr lang="en-US" sz="1200"/>
              <a:t>332200 Sch of Business: Hospitality Program</a:t>
            </a:r>
          </a:p>
          <a:p>
            <a:pPr lvl="2" eaLnBrk="1" hangingPunct="1"/>
            <a:r>
              <a:rPr lang="en-US" sz="1200"/>
              <a:t>332400 Small Business Development Center</a:t>
            </a:r>
          </a:p>
          <a:p>
            <a:pPr lvl="2" eaLnBrk="1" hangingPunct="1"/>
            <a:r>
              <a:rPr lang="en-US" sz="1200"/>
              <a:t>332440 MBA Program</a:t>
            </a:r>
          </a:p>
          <a:p>
            <a:pPr lvl="2" eaLnBrk="1" hangingPunct="1"/>
            <a:r>
              <a:rPr lang="en-US" sz="1200"/>
              <a:t>332450 Masters in Management Program</a:t>
            </a:r>
          </a:p>
          <a:p>
            <a:pPr lvl="2" eaLnBrk="1" hangingPunct="1"/>
            <a:r>
              <a:rPr lang="en-US" sz="1200"/>
              <a:t>332460 Non-Profit Management</a:t>
            </a:r>
          </a:p>
        </p:txBody>
      </p:sp>
      <p:sp>
        <p:nvSpPr>
          <p:cNvPr id="3" name="Title 2"/>
          <p:cNvSpPr>
            <a:spLocks noGrp="1"/>
          </p:cNvSpPr>
          <p:nvPr>
            <p:ph type="title"/>
          </p:nvPr>
        </p:nvSpPr>
        <p:spPr>
          <a:xfrm>
            <a:off x="457200" y="495300"/>
            <a:ext cx="8229600" cy="1104900"/>
          </a:xfrm>
        </p:spPr>
        <p:txBody>
          <a:bodyPr/>
          <a:lstStyle/>
          <a:p>
            <a:pPr eaLnBrk="1" hangingPunct="1">
              <a:defRPr/>
            </a:pPr>
            <a:r>
              <a:rPr lang="en-US" dirty="0"/>
              <a:t>Sample Organization Structure</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5E8AA499-A6F9-4A48-A7C7-87D7B853822E}" type="datetime1">
              <a:rPr lang="en-US" sz="1000" smtClean="0"/>
              <a:pPr eaLnBrk="1" hangingPunct="1"/>
              <a:t>3/4/2020</a:t>
            </a:fld>
            <a:endParaRPr lang="en-US" sz="1000"/>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SOU Business Services</a:t>
            </a:r>
          </a:p>
        </p:txBody>
      </p:sp>
      <p:pic>
        <p:nvPicPr>
          <p:cNvPr id="17414"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28600"/>
            <a:ext cx="155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514600"/>
            <a:ext cx="34099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1595</TotalTime>
  <Words>967</Words>
  <Application>Microsoft Office PowerPoint</Application>
  <PresentationFormat>On-screen Show (4:3)</PresentationFormat>
  <Paragraphs>215</Paragraphs>
  <Slides>19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Lucida Sans Unicode</vt:lpstr>
      <vt:lpstr>Times New Roman</vt:lpstr>
      <vt:lpstr>Verdana</vt:lpstr>
      <vt:lpstr>Wingdings</vt:lpstr>
      <vt:lpstr>Wingdings 2</vt:lpstr>
      <vt:lpstr>Wingdings 3</vt:lpstr>
      <vt:lpstr>Concourse</vt:lpstr>
      <vt:lpstr>Corel TextArt 8 Document</vt:lpstr>
      <vt:lpstr>Banner Finance Coding Structure Understanding, Establishing, and  Using Index Codes            Business Services  July 1, 2015</vt:lpstr>
      <vt:lpstr>Overview </vt:lpstr>
      <vt:lpstr>Banner Finance    Coding Structure</vt:lpstr>
      <vt:lpstr>Index Code</vt:lpstr>
      <vt:lpstr>Fund Code (Required Code: Defaulted by Index)</vt:lpstr>
      <vt:lpstr>Sample Fund Structure</vt:lpstr>
      <vt:lpstr>Organization Code (Required Code: Defaulted by       Index)</vt:lpstr>
      <vt:lpstr>Organization Hierarchy Levels</vt:lpstr>
      <vt:lpstr>Sample Organization Structure</vt:lpstr>
      <vt:lpstr>Account Code (Required Code: Selected by Department)</vt:lpstr>
      <vt:lpstr>Account Codes (Operating Ledger: Revenue &amp; Expense)</vt:lpstr>
      <vt:lpstr>Program Code (Required Code: Defaulted by Index)</vt:lpstr>
      <vt:lpstr>Activity Code (Optional Code)</vt:lpstr>
      <vt:lpstr>Location Code (Optional Code)</vt:lpstr>
      <vt:lpstr>Banner Codes that Function within “Hierarchy” Structures</vt:lpstr>
      <vt:lpstr>Code Hierarchy Structures</vt:lpstr>
      <vt:lpstr>Banner Forms </vt:lpstr>
      <vt:lpstr>Sample: Using forms to view summary data</vt:lpstr>
      <vt:lpstr>    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Larvick</dc:creator>
  <cp:lastModifiedBy>Jaimie Bernhagen</cp:lastModifiedBy>
  <cp:revision>84</cp:revision>
  <cp:lastPrinted>2019-05-15T17:16:23Z</cp:lastPrinted>
  <dcterms:created xsi:type="dcterms:W3CDTF">1601-01-01T00:00:00Z</dcterms:created>
  <dcterms:modified xsi:type="dcterms:W3CDTF">2020-03-04T20:43:09Z</dcterms:modified>
</cp:coreProperties>
</file>