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90" r:id="rId3"/>
    <p:sldId id="306" r:id="rId4"/>
    <p:sldId id="305" r:id="rId5"/>
    <p:sldId id="284" r:id="rId6"/>
    <p:sldId id="263" r:id="rId7"/>
    <p:sldId id="272" r:id="rId8"/>
    <p:sldId id="270" r:id="rId9"/>
    <p:sldId id="273" r:id="rId10"/>
    <p:sldId id="276" r:id="rId11"/>
    <p:sldId id="277" r:id="rId12"/>
    <p:sldId id="278" r:id="rId13"/>
    <p:sldId id="279" r:id="rId14"/>
    <p:sldId id="281" r:id="rId15"/>
    <p:sldId id="280" r:id="rId16"/>
    <p:sldId id="289" r:id="rId17"/>
    <p:sldId id="304" r:id="rId18"/>
  </p:sldIdLst>
  <p:sldSz cx="9144000" cy="6858000" type="screen4x3"/>
  <p:notesSz cx="7019925" cy="9305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39" autoAdjust="0"/>
    <p:restoredTop sz="94714" autoAdjust="0"/>
  </p:normalViewPr>
  <p:slideViewPr>
    <p:cSldViewPr>
      <p:cViewPr varScale="1">
        <p:scale>
          <a:sx n="114" d="100"/>
          <a:sy n="114" d="100"/>
        </p:scale>
        <p:origin x="170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2273" cy="464681"/>
          </a:xfrm>
          <a:prstGeom prst="rect">
            <a:avLst/>
          </a:prstGeom>
        </p:spPr>
        <p:txBody>
          <a:bodyPr vert="horz" lIns="93278" tIns="46639" rIns="93278" bIns="46639" rtlCol="0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129" y="0"/>
            <a:ext cx="3042273" cy="464681"/>
          </a:xfrm>
          <a:prstGeom prst="rect">
            <a:avLst/>
          </a:prstGeom>
        </p:spPr>
        <p:txBody>
          <a:bodyPr vert="horz" lIns="93278" tIns="46639" rIns="93278" bIns="46639" rtlCol="0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8B9F9015-984B-4C12-8CC3-6DD12797CF09}" type="datetimeFigureOut">
              <a:rPr lang="en-US"/>
              <a:pPr>
                <a:defRPr/>
              </a:pPr>
              <a:t>3/4/2020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706"/>
            <a:ext cx="3042273" cy="464681"/>
          </a:xfrm>
          <a:prstGeom prst="rect">
            <a:avLst/>
          </a:prstGeom>
        </p:spPr>
        <p:txBody>
          <a:bodyPr vert="horz" lIns="93278" tIns="46639" rIns="93278" bIns="46639" rtlCol="0" anchor="b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129" y="8839706"/>
            <a:ext cx="3042273" cy="464681"/>
          </a:xfrm>
          <a:prstGeom prst="rect">
            <a:avLst/>
          </a:prstGeom>
        </p:spPr>
        <p:txBody>
          <a:bodyPr vert="horz" lIns="93278" tIns="46639" rIns="93278" bIns="46639" rtlCol="0" anchor="b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7C2D812C-5FEE-4486-911C-B74D60675D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3852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2273" cy="464681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129" y="0"/>
            <a:ext cx="3042273" cy="464681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7308B4C-E3F5-4DB4-8296-5EA585979225}" type="datetimeFigureOut">
              <a:rPr lang="en-US"/>
              <a:pPr>
                <a:defRPr/>
              </a:pPr>
              <a:t>3/4/2020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40" tIns="44120" rIns="88240" bIns="441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298" y="4420623"/>
            <a:ext cx="5615331" cy="4186743"/>
          </a:xfrm>
          <a:prstGeom prst="rect">
            <a:avLst/>
          </a:prstGeom>
        </p:spPr>
        <p:txBody>
          <a:bodyPr vert="horz" lIns="88240" tIns="44120" rIns="88240" bIns="441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706"/>
            <a:ext cx="3042273" cy="464681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129" y="8839706"/>
            <a:ext cx="3042273" cy="464681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AB96C7F-6A98-43F1-99E8-B645DB9225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2205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172B67-12C0-422B-9E09-4D05776A265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64F071-5607-44D0-A5C5-580D7E7968D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FFC1B0-6AA6-4949-B642-6162F6D989D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F9F157-4FDD-4271-9B07-4F21EEEFC65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77FC959-1620-423F-BFDD-D5C7186F1FA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F97501-ACA9-4C91-92B2-B6A8BFFE710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298CCB-4F2A-49B6-89D6-72B8524D963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96F900B-FD87-4B02-B91B-0B4035FB5FF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C4ACD9-5C52-411E-9E84-7F76CD47061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3BD366-86D5-4DCD-9F2F-99ED5C6E251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ECABC8-60C3-4403-9125-69319F4FD2B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16D2FA-AE97-45FE-BDB0-41C4882806B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B53B38-3E88-44B5-A5AA-C23D32AE19D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9108074 w 5760"/>
                <a:gd name="T3" fmla="*/ 0 h 528"/>
                <a:gd name="T4" fmla="*/ 9108074 w 5760"/>
                <a:gd name="T5" fmla="*/ 838869 h 528"/>
                <a:gd name="T6" fmla="*/ 75901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CEDF952-8F42-4620-89B6-4CC9F7D39599}" type="datetime1">
              <a:rPr lang="en-US"/>
              <a:pPr>
                <a:defRPr/>
              </a:pPr>
              <a:t>3/4/2020</a:t>
            </a:fld>
            <a:endParaRPr lang="en-US" dirty="0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D438895-9E8F-4F5E-B9BA-307028B5FF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D33AC-B02B-4CDA-B39D-6FC882116690}" type="datetime1">
              <a:rPr lang="en-US"/>
              <a:pPr>
                <a:defRPr/>
              </a:pPr>
              <a:t>3/4/2020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423EC-A5FF-4F2C-B4E7-35B9BCE664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5F198-EE78-400C-AC8D-DE1BC0137E22}" type="datetime1">
              <a:rPr lang="en-US"/>
              <a:pPr>
                <a:defRPr/>
              </a:pPr>
              <a:t>3/4/2020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FAA27-7AE8-45E1-89D1-A0BC1BA9D4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973F7-C257-49DF-AAFD-2858ADE4E3D5}" type="datetime1">
              <a:rPr lang="en-US"/>
              <a:pPr>
                <a:defRPr/>
              </a:pPr>
              <a:t>3/4/2020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1636B-B148-40DE-A6AA-57B3A7A33E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8EE260A-77E1-4FAA-97C7-70D67228BEF6}" type="datetime1">
              <a:rPr lang="en-US"/>
              <a:pPr>
                <a:defRPr/>
              </a:pPr>
              <a:t>3/4/2020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B7316AF-0C5D-423B-B576-AA31A7D88E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F63FEDF-9486-48B3-B22A-9B1CC87D9C52}" type="datetime1">
              <a:rPr lang="en-US"/>
              <a:pPr>
                <a:defRPr/>
              </a:pPr>
              <a:t>3/4/2020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D0AF62-E645-464F-A1C2-87BDFBFA3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F43AA52-8CCA-49EA-8259-05CA8B911A4C}" type="datetime1">
              <a:rPr lang="en-US"/>
              <a:pPr>
                <a:defRPr/>
              </a:pPr>
              <a:t>3/4/2020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158B6E-7E64-499F-9F3D-DB3D89BFB0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5EE4758-016D-4B61-8A50-7A27C157882E}" type="datetime1">
              <a:rPr lang="en-US"/>
              <a:pPr>
                <a:defRPr/>
              </a:pPr>
              <a:t>3/4/2020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ABD39F-754A-4434-AE86-AD8FC14F9B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8C3D3-89E9-4443-8D44-4A29F4CFB323}" type="datetime1">
              <a:rPr lang="en-US"/>
              <a:pPr>
                <a:defRPr/>
              </a:pPr>
              <a:t>3/4/2020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30EE0-8564-415B-9400-E0DDC56080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9CA06B7-3B4D-4ABD-9413-72457B29FEEE}" type="datetime1">
              <a:rPr lang="en-US"/>
              <a:pPr>
                <a:defRPr/>
              </a:pPr>
              <a:t>3/4/2020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A553EAA-DBF4-4ADD-9E5C-93F9C9E56F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EBCAB48-BCC3-4A38-A248-342F104EDF89}" type="datetime1">
              <a:rPr lang="en-US"/>
              <a:pPr>
                <a:defRPr/>
              </a:pPr>
              <a:t>3/4/2020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1C2DA0E-34E5-4C60-9DAC-6391506579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21AC6E13-CB18-4BD2-9BE0-9AD6BC272D4A}" type="datetime1">
              <a:rPr lang="en-US"/>
              <a:pPr>
                <a:defRPr/>
              </a:pPr>
              <a:t>3/4/2020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1ABCFE5-49A0-499F-9F70-169A7A8761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39" r:id="rId2"/>
    <p:sldLayoutId id="2147484044" r:id="rId3"/>
    <p:sldLayoutId id="2147484045" r:id="rId4"/>
    <p:sldLayoutId id="2147484046" r:id="rId5"/>
    <p:sldLayoutId id="2147484047" r:id="rId6"/>
    <p:sldLayoutId id="2147484040" r:id="rId7"/>
    <p:sldLayoutId id="2147484048" r:id="rId8"/>
    <p:sldLayoutId id="2147484049" r:id="rId9"/>
    <p:sldLayoutId id="2147484041" r:id="rId10"/>
    <p:sldLayoutId id="214748404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nside.sou.edu/Bus-serv/purchasing/surplus-property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nside.sou.edu/bus-serv/staff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wmf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Fixed Assets</a:t>
            </a:r>
          </a:p>
        </p:txBody>
      </p:sp>
      <p:pic>
        <p:nvPicPr>
          <p:cNvPr id="9220" name="Picture 4" descr="SOU LOGO HZ 186 PO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2816682" cy="621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010400" y="5257800"/>
            <a:ext cx="1524000" cy="6093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</a:rPr>
              <a:t>Business Services</a:t>
            </a:r>
          </a:p>
          <a:p>
            <a:pPr algn="r">
              <a:lnSpc>
                <a:spcPct val="90000"/>
              </a:lnSpc>
              <a:defRPr/>
            </a:pPr>
            <a:r>
              <a:rPr lang="en-US" sz="1200" b="1">
                <a:solidFill>
                  <a:schemeClr val="bg1"/>
                </a:solidFill>
                <a:latin typeface="+mn-lt"/>
              </a:rPr>
              <a:t>July 1, 2015</a:t>
            </a:r>
            <a:endParaRPr lang="en-US" sz="1200" b="1" dirty="0">
              <a:solidFill>
                <a:schemeClr val="bg1"/>
              </a:solidFill>
              <a:latin typeface="+mn-lt"/>
            </a:endParaRPr>
          </a:p>
          <a:p>
            <a:pPr>
              <a:defRPr/>
            </a:pPr>
            <a:endParaRPr lang="en-US" sz="12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Business Services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/>
          <a:lstStyle/>
          <a:p>
            <a:pPr marL="914400">
              <a:defRPr/>
            </a:pPr>
            <a:r>
              <a:rPr lang="en-US" sz="4800" dirty="0"/>
              <a:t>Invoices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400" y="1600200"/>
            <a:ext cx="7315200" cy="6370638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800" dirty="0"/>
          </a:p>
          <a:p>
            <a:pPr>
              <a:defRPr/>
            </a:pPr>
            <a:endParaRPr lang="en-US" sz="2800" dirty="0"/>
          </a:p>
          <a:p>
            <a:pPr>
              <a:defRPr/>
            </a:pPr>
            <a:endParaRPr lang="en-US" sz="28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 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3200" dirty="0"/>
              <a:t> </a:t>
            </a:r>
            <a:endParaRPr lang="en-US" sz="2400" dirty="0"/>
          </a:p>
          <a:p>
            <a:pPr>
              <a:defRPr/>
            </a:pPr>
            <a:r>
              <a:rPr lang="en-US" sz="3200" dirty="0"/>
              <a:t> </a:t>
            </a:r>
            <a:endParaRPr lang="en-US" sz="2400" dirty="0"/>
          </a:p>
          <a:p>
            <a:pPr>
              <a:defRPr/>
            </a:pPr>
            <a:endParaRPr lang="en-US" sz="2400" dirty="0"/>
          </a:p>
          <a:p>
            <a:pPr marL="457200" indent="-457200">
              <a:buFont typeface="Arial" pitchFamily="34" charset="0"/>
              <a:buChar char="•"/>
              <a:defRPr/>
            </a:pPr>
            <a:endParaRPr lang="en-US" sz="2800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22F1CB-16C4-4D0B-A0A9-3712A0295C5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914400" y="1600200"/>
            <a:ext cx="7772400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Detailed information needed </a:t>
            </a:r>
          </a:p>
          <a:p>
            <a:pPr>
              <a:defRPr/>
            </a:pPr>
            <a:endParaRPr lang="en-US" sz="1400" dirty="0">
              <a:latin typeface="+mn-lt"/>
            </a:endParaRPr>
          </a:p>
          <a:p>
            <a:pPr marL="457200" indent="-457200">
              <a:buClr>
                <a:schemeClr val="accent1"/>
              </a:buClr>
              <a:defRPr/>
            </a:pPr>
            <a:r>
              <a:rPr lang="en-US" sz="2400" dirty="0">
                <a:latin typeface="+mn-lt"/>
              </a:rPr>
              <a:t>Invoice entry:</a:t>
            </a:r>
          </a:p>
          <a:p>
            <a:pPr>
              <a:buClr>
                <a:schemeClr val="accent1"/>
              </a:buClr>
              <a:defRPr/>
            </a:pPr>
            <a:r>
              <a:rPr lang="en-US" sz="2400" dirty="0">
                <a:latin typeface="+mn-lt"/>
              </a:rPr>
              <a:t>     Enter in the Document Text</a:t>
            </a:r>
          </a:p>
          <a:p>
            <a:pPr>
              <a:buClr>
                <a:schemeClr val="accent1"/>
              </a:buClr>
              <a:defRPr/>
            </a:pPr>
            <a:r>
              <a:rPr lang="en-US" sz="2400" dirty="0">
                <a:latin typeface="+mn-lt"/>
              </a:rPr>
              <a:t> </a:t>
            </a:r>
          </a:p>
          <a:p>
            <a:pPr marL="914400" indent="-457200"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Input: Note your Name and phone extension</a:t>
            </a:r>
          </a:p>
          <a:p>
            <a:pPr marL="914400" indent="-457200"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Item Description “John Deere” Tractor</a:t>
            </a:r>
          </a:p>
          <a:p>
            <a:pPr marL="914400" indent="-457200"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Model: X150</a:t>
            </a:r>
          </a:p>
          <a:p>
            <a:pPr marL="914400" indent="-457200"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Serial number: S456789</a:t>
            </a:r>
          </a:p>
          <a:p>
            <a:pPr marL="914400" indent="-457200"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Manufacturer: John Deere</a:t>
            </a:r>
          </a:p>
          <a:p>
            <a:pPr marL="914400" indent="-457200"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Department/Office: Facilities</a:t>
            </a:r>
          </a:p>
          <a:p>
            <a:pPr marL="914400" indent="-457200"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Building and room location of equipment: 101MP</a:t>
            </a:r>
          </a:p>
          <a:p>
            <a:pPr marL="914400" indent="-457200"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Functional Use Codes (See next slide for list): </a:t>
            </a:r>
          </a:p>
          <a:p>
            <a:pPr marL="457200">
              <a:buClr>
                <a:schemeClr val="accent1"/>
              </a:buClr>
              <a:defRPr/>
            </a:pPr>
            <a:r>
              <a:rPr lang="en-US" sz="2000" dirty="0">
                <a:latin typeface="+mn-lt"/>
              </a:rPr>
              <a:t>      General Administration and Expense</a:t>
            </a:r>
            <a:br>
              <a:rPr lang="en-US" sz="2400" dirty="0">
                <a:latin typeface="+mn-lt"/>
              </a:rPr>
            </a:br>
            <a:endParaRPr lang="en-US" sz="2400" dirty="0">
              <a:latin typeface="+mn-lt"/>
            </a:endParaRPr>
          </a:p>
        </p:txBody>
      </p:sp>
      <p:pic>
        <p:nvPicPr>
          <p:cNvPr id="7" name="Picture 3" descr="SOU LOGO HZ CMY P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304800"/>
            <a:ext cx="12763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S:\Bus_Serve\Data\Accounting\Fixed Assets\Asset Tags\20110613\P10005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600200"/>
            <a:ext cx="2285430" cy="171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6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6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6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6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6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6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6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6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6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6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6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6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6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6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6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6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6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6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67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67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67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/>
          <a:lstStyle/>
          <a:p>
            <a:pPr marL="914400">
              <a:defRPr/>
            </a:pPr>
            <a:r>
              <a:rPr lang="en-US" sz="4800" dirty="0"/>
              <a:t>Invoices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400" y="1600200"/>
            <a:ext cx="7315200" cy="6370638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800" dirty="0"/>
          </a:p>
          <a:p>
            <a:pPr>
              <a:defRPr/>
            </a:pPr>
            <a:endParaRPr lang="en-US" sz="2800" dirty="0"/>
          </a:p>
          <a:p>
            <a:pPr>
              <a:defRPr/>
            </a:pPr>
            <a:endParaRPr lang="en-US" sz="28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 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3200" dirty="0"/>
              <a:t> </a:t>
            </a:r>
            <a:endParaRPr lang="en-US" sz="2400" dirty="0"/>
          </a:p>
          <a:p>
            <a:pPr>
              <a:defRPr/>
            </a:pPr>
            <a:r>
              <a:rPr lang="en-US" sz="3200" dirty="0"/>
              <a:t> </a:t>
            </a:r>
            <a:endParaRPr lang="en-US" sz="2400" dirty="0"/>
          </a:p>
          <a:p>
            <a:pPr>
              <a:defRPr/>
            </a:pPr>
            <a:endParaRPr lang="en-US" sz="2400" dirty="0"/>
          </a:p>
          <a:p>
            <a:pPr marL="457200" indent="-457200">
              <a:buFont typeface="Arial" pitchFamily="34" charset="0"/>
              <a:buChar char="•"/>
              <a:defRPr/>
            </a:pPr>
            <a:endParaRPr lang="en-US" sz="2800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A051AF-BC62-4E7E-BE19-2E4A1D65C5F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29702" name="Rectangle 7"/>
          <p:cNvSpPr>
            <a:spLocks noChangeArrowheads="1"/>
          </p:cNvSpPr>
          <p:nvPr/>
        </p:nvSpPr>
        <p:spPr bwMode="auto">
          <a:xfrm>
            <a:off x="838200" y="1676400"/>
            <a:ext cx="7848600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latin typeface="+mj-lt"/>
              </a:rPr>
              <a:t>Functional Use:</a:t>
            </a:r>
          </a:p>
          <a:p>
            <a:pPr>
              <a:defRPr/>
            </a:pPr>
            <a:endParaRPr lang="en-US" sz="1400" dirty="0">
              <a:latin typeface="+mj-lt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>
                <a:latin typeface="+mj-lt"/>
              </a:rPr>
              <a:t>Departmental Administration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>
                <a:latin typeface="+mj-lt"/>
              </a:rPr>
              <a:t>General Administration and Expense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>
                <a:latin typeface="+mj-lt"/>
              </a:rPr>
              <a:t>Instruction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>
                <a:latin typeface="+mj-lt"/>
              </a:rPr>
              <a:t>Library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>
                <a:latin typeface="+mj-lt"/>
              </a:rPr>
              <a:t>Other Institutional Activity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>
                <a:latin typeface="+mj-lt"/>
              </a:rPr>
              <a:t>Operation and Maintenance</a:t>
            </a:r>
          </a:p>
          <a:p>
            <a:pPr marL="514350" indent="-514350"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en-US" sz="2400" dirty="0">
                <a:latin typeface="+mj-lt"/>
              </a:rPr>
              <a:t>Organizational Research</a:t>
            </a:r>
          </a:p>
          <a:p>
            <a:pPr marL="514350" indent="-514350"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en-US" sz="2400" dirty="0">
                <a:latin typeface="+mj-lt"/>
              </a:rPr>
              <a:t>Student Administration and Services</a:t>
            </a:r>
          </a:p>
          <a:p>
            <a:pPr>
              <a:defRPr/>
            </a:pPr>
            <a:br>
              <a:rPr lang="en-US" dirty="0"/>
            </a:br>
            <a:endParaRPr lang="en-US" dirty="0"/>
          </a:p>
        </p:txBody>
      </p:sp>
      <p:pic>
        <p:nvPicPr>
          <p:cNvPr id="7" name="Picture 3" descr="SOU LOGO HZ CMY P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304800"/>
            <a:ext cx="12763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atkinsja\AppData\Local\Microsoft\Windows\Temporary Internet Files\Content.IE5\TT7RNYY1\MC90023308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760" y="2895600"/>
            <a:ext cx="2095666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/>
          <a:lstStyle/>
          <a:p>
            <a:pPr>
              <a:defRPr/>
            </a:pPr>
            <a:r>
              <a:rPr lang="en-US" sz="4800" dirty="0"/>
              <a:t>	Invoices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400" y="1600200"/>
            <a:ext cx="7315200" cy="6370638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800" dirty="0"/>
          </a:p>
          <a:p>
            <a:pPr>
              <a:defRPr/>
            </a:pPr>
            <a:endParaRPr lang="en-US" sz="2800" dirty="0"/>
          </a:p>
          <a:p>
            <a:pPr>
              <a:defRPr/>
            </a:pPr>
            <a:endParaRPr lang="en-US" sz="28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 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3200" dirty="0"/>
              <a:t> </a:t>
            </a:r>
            <a:endParaRPr lang="en-US" sz="2400" dirty="0"/>
          </a:p>
          <a:p>
            <a:pPr>
              <a:defRPr/>
            </a:pPr>
            <a:r>
              <a:rPr lang="en-US" sz="3200" dirty="0"/>
              <a:t> </a:t>
            </a:r>
            <a:endParaRPr lang="en-US" sz="2400" dirty="0"/>
          </a:p>
          <a:p>
            <a:pPr>
              <a:defRPr/>
            </a:pPr>
            <a:endParaRPr lang="en-US" sz="2400" dirty="0"/>
          </a:p>
          <a:p>
            <a:pPr marL="457200" indent="-457200">
              <a:buFont typeface="Arial" pitchFamily="34" charset="0"/>
              <a:buChar char="•"/>
              <a:defRPr/>
            </a:pPr>
            <a:endParaRPr lang="en-US" sz="2800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958446-3F94-4AB6-B2FE-37DFF81F2D5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30726" name="Rectangle 7"/>
          <p:cNvSpPr>
            <a:spLocks noChangeArrowheads="1"/>
          </p:cNvSpPr>
          <p:nvPr/>
        </p:nvSpPr>
        <p:spPr bwMode="auto">
          <a:xfrm>
            <a:off x="304800" y="1600200"/>
            <a:ext cx="83820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latin typeface="+mn-lt"/>
              </a:rPr>
              <a:t>Remember:</a:t>
            </a:r>
          </a:p>
          <a:p>
            <a:pPr>
              <a:defRPr/>
            </a:pPr>
            <a:endParaRPr lang="en-US" sz="1400" dirty="0">
              <a:latin typeface="+mn-lt"/>
            </a:endParaRPr>
          </a:p>
          <a:p>
            <a:pPr marL="457200" indent="-457200"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sz="2200" dirty="0">
                <a:latin typeface="+mn-lt"/>
              </a:rPr>
              <a:t>Be sure to get information in document text.</a:t>
            </a:r>
          </a:p>
          <a:p>
            <a:pPr marL="457200" indent="-457200"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sz="2200" dirty="0">
                <a:latin typeface="+mn-lt"/>
              </a:rPr>
              <a:t>The original invoices need to come to Business Services for approval and filing.</a:t>
            </a:r>
          </a:p>
          <a:p>
            <a:pPr marL="457200" indent="-457200"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sz="2200" dirty="0">
                <a:latin typeface="+mn-lt"/>
              </a:rPr>
              <a:t>The fixed asset invoices have to go through two approval queues for additional review.</a:t>
            </a:r>
          </a:p>
          <a:p>
            <a:pPr marL="457200" indent="-457200"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sz="2200" dirty="0">
                <a:latin typeface="+mn-lt"/>
              </a:rPr>
              <a:t>Allow  additional time, up to a week, before each check run for payment to be issued.</a:t>
            </a:r>
          </a:p>
          <a:p>
            <a:pPr>
              <a:defRPr/>
            </a:pPr>
            <a:r>
              <a:rPr lang="en-US" sz="1600" dirty="0"/>
              <a:t> </a:t>
            </a:r>
          </a:p>
          <a:p>
            <a:pPr>
              <a:defRPr/>
            </a:pPr>
            <a:r>
              <a:rPr lang="en-US" sz="2000" dirty="0"/>
              <a:t>	</a:t>
            </a:r>
          </a:p>
          <a:p>
            <a:pPr>
              <a:defRPr/>
            </a:pPr>
            <a:br>
              <a:rPr lang="en-US" dirty="0"/>
            </a:br>
            <a:endParaRPr lang="en-US" dirty="0"/>
          </a:p>
        </p:txBody>
      </p:sp>
      <p:pic>
        <p:nvPicPr>
          <p:cNvPr id="7" name="Picture 3" descr="SOU LOGO HZ CMY P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304800"/>
            <a:ext cx="12763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S:\Bus_Serve\Data\Accounting\Fixed Assets\Asset Tags\20110613\P10006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735270"/>
            <a:ext cx="2743200" cy="198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S:\Bus_Serve\Data\Accounting\Fixed Assets\Asset Tags\20110613\P10006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705962"/>
            <a:ext cx="2971800" cy="195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:\Bus_Serve\Data\Accounting\Fixed Assets\Asset Tags\Housing\P10001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876800"/>
            <a:ext cx="3429000" cy="191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5862" y="0"/>
            <a:ext cx="9144000" cy="1417638"/>
          </a:xfr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/>
          <a:lstStyle/>
          <a:p>
            <a:pPr>
              <a:defRPr/>
            </a:pPr>
            <a:r>
              <a:rPr lang="en-US" sz="4800" dirty="0"/>
              <a:t>	Invoices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400" y="1565031"/>
            <a:ext cx="7315200" cy="6370638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800" dirty="0"/>
          </a:p>
          <a:p>
            <a:pPr>
              <a:defRPr/>
            </a:pPr>
            <a:endParaRPr lang="en-US" sz="2800" dirty="0"/>
          </a:p>
          <a:p>
            <a:pPr>
              <a:defRPr/>
            </a:pPr>
            <a:endParaRPr lang="en-US" sz="28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 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3200" dirty="0"/>
              <a:t> </a:t>
            </a:r>
            <a:endParaRPr lang="en-US" sz="2400" dirty="0"/>
          </a:p>
          <a:p>
            <a:pPr>
              <a:defRPr/>
            </a:pPr>
            <a:r>
              <a:rPr lang="en-US" sz="3200" dirty="0"/>
              <a:t> </a:t>
            </a:r>
            <a:endParaRPr lang="en-US" sz="2400" dirty="0"/>
          </a:p>
          <a:p>
            <a:pPr>
              <a:defRPr/>
            </a:pPr>
            <a:endParaRPr lang="en-US" sz="2400" dirty="0"/>
          </a:p>
          <a:p>
            <a:pPr marL="457200" indent="-457200">
              <a:buFont typeface="Arial" pitchFamily="34" charset="0"/>
              <a:buChar char="•"/>
              <a:defRPr/>
            </a:pPr>
            <a:endParaRPr lang="en-US" sz="2800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820EAD-8C1A-4F65-957B-7E0188605E4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31750" name="Rectangle 7"/>
          <p:cNvSpPr>
            <a:spLocks noChangeArrowheads="1"/>
          </p:cNvSpPr>
          <p:nvPr/>
        </p:nvSpPr>
        <p:spPr bwMode="auto">
          <a:xfrm>
            <a:off x="304800" y="1371600"/>
            <a:ext cx="8229600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latin typeface="+mn-lt"/>
              </a:rPr>
              <a:t>Remember:</a:t>
            </a:r>
          </a:p>
          <a:p>
            <a:pPr>
              <a:defRPr/>
            </a:pPr>
            <a:r>
              <a:rPr lang="en-US" sz="1600" dirty="0">
                <a:latin typeface="+mn-lt"/>
              </a:rPr>
              <a:t> </a:t>
            </a:r>
          </a:p>
          <a:p>
            <a:pPr marL="457200" indent="-457200"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sz="2200" dirty="0">
                <a:latin typeface="+mn-lt"/>
              </a:rPr>
              <a:t>If the entire order does not arrive within the 30-day payment period, the payment amount on the invoice can be changed in order to pay for what was actually received. </a:t>
            </a:r>
          </a:p>
          <a:p>
            <a:pPr lvl="1">
              <a:buClr>
                <a:schemeClr val="accent1"/>
              </a:buClr>
              <a:defRPr/>
            </a:pPr>
            <a:endParaRPr lang="en-US" sz="2200" dirty="0">
              <a:latin typeface="+mn-lt"/>
            </a:endParaRPr>
          </a:p>
          <a:p>
            <a:pPr marL="800100" lvl="1" indent="-342900"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sz="2200" dirty="0">
                <a:latin typeface="+mn-lt"/>
              </a:rPr>
              <a:t>A note in the text block should include:</a:t>
            </a:r>
          </a:p>
          <a:p>
            <a:pPr lvl="2">
              <a:buClr>
                <a:schemeClr val="accent1"/>
              </a:buClr>
              <a:defRPr/>
            </a:pPr>
            <a:endParaRPr lang="en-US" sz="2200" dirty="0">
              <a:latin typeface="+mn-lt"/>
            </a:endParaRPr>
          </a:p>
          <a:p>
            <a:pPr marL="1257300" lvl="2" indent="-342900"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200" dirty="0">
                <a:latin typeface="+mn-lt"/>
              </a:rPr>
              <a:t>statement that this is a partial payment </a:t>
            </a:r>
          </a:p>
          <a:p>
            <a:pPr marL="1257300" lvl="2" indent="-342900"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200" dirty="0">
                <a:latin typeface="+mn-lt"/>
              </a:rPr>
              <a:t>amount still due to the vendor </a:t>
            </a:r>
          </a:p>
          <a:p>
            <a:pPr>
              <a:defRPr/>
            </a:pPr>
            <a:r>
              <a:rPr lang="en-US" sz="2000" dirty="0"/>
              <a:t>	</a:t>
            </a:r>
          </a:p>
          <a:p>
            <a:pPr>
              <a:defRPr/>
            </a:pPr>
            <a:br>
              <a:rPr lang="en-US" dirty="0"/>
            </a:br>
            <a:endParaRPr lang="en-US" dirty="0"/>
          </a:p>
        </p:txBody>
      </p:sp>
      <p:pic>
        <p:nvPicPr>
          <p:cNvPr id="7" name="Picture 3" descr="SOU LOGO HZ CMY P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304800"/>
            <a:ext cx="12763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/>
          <a:lstStyle/>
          <a:p>
            <a:pPr>
              <a:defRPr/>
            </a:pPr>
            <a:r>
              <a:rPr lang="en-US" dirty="0"/>
              <a:t>	</a:t>
            </a:r>
            <a:r>
              <a:rPr lang="en-US" sz="4800" dirty="0"/>
              <a:t>Fiscal Year End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400" y="1600200"/>
            <a:ext cx="7315200" cy="6370638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800" dirty="0"/>
          </a:p>
          <a:p>
            <a:pPr>
              <a:defRPr/>
            </a:pPr>
            <a:endParaRPr lang="en-US" sz="2800" dirty="0"/>
          </a:p>
          <a:p>
            <a:pPr>
              <a:defRPr/>
            </a:pPr>
            <a:endParaRPr lang="en-US" sz="28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 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3200" dirty="0"/>
              <a:t> </a:t>
            </a:r>
            <a:endParaRPr lang="en-US" sz="2400" dirty="0"/>
          </a:p>
          <a:p>
            <a:pPr>
              <a:defRPr/>
            </a:pPr>
            <a:r>
              <a:rPr lang="en-US" sz="3200" dirty="0"/>
              <a:t> </a:t>
            </a:r>
            <a:endParaRPr lang="en-US" sz="2400" dirty="0"/>
          </a:p>
          <a:p>
            <a:pPr>
              <a:defRPr/>
            </a:pPr>
            <a:endParaRPr lang="en-US" sz="2400" dirty="0"/>
          </a:p>
          <a:p>
            <a:pPr marL="457200" indent="-457200">
              <a:buFont typeface="Arial" pitchFamily="34" charset="0"/>
              <a:buChar char="•"/>
              <a:defRPr/>
            </a:pPr>
            <a:endParaRPr lang="en-US" sz="2800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005EF2-2B48-4D99-8706-217141551B8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32774" name="Rectangle 7"/>
          <p:cNvSpPr>
            <a:spLocks noChangeArrowheads="1"/>
          </p:cNvSpPr>
          <p:nvPr/>
        </p:nvSpPr>
        <p:spPr bwMode="auto">
          <a:xfrm>
            <a:off x="609600" y="1676400"/>
            <a:ext cx="8229600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latin typeface="+mj-lt"/>
              </a:rPr>
              <a:t>At Fiscal Year End :</a:t>
            </a:r>
          </a:p>
          <a:p>
            <a:pPr>
              <a:defRPr/>
            </a:pPr>
            <a:endParaRPr lang="en-US" sz="2200" dirty="0">
              <a:latin typeface="+mj-lt"/>
            </a:endParaRPr>
          </a:p>
          <a:p>
            <a:pPr marL="457200" indent="-457200"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sz="2400" dirty="0">
                <a:latin typeface="+mj-lt"/>
              </a:rPr>
              <a:t>Purchase orders are closed</a:t>
            </a:r>
          </a:p>
          <a:p>
            <a:pPr marL="457200" indent="-457200">
              <a:buClr>
                <a:schemeClr val="accent1"/>
              </a:buClr>
              <a:buFont typeface="Wingdings" pitchFamily="2" charset="2"/>
              <a:buChar char="Ø"/>
              <a:defRPr/>
            </a:pPr>
            <a:endParaRPr lang="en-US" sz="2400" dirty="0">
              <a:latin typeface="+mj-lt"/>
            </a:endParaRPr>
          </a:p>
          <a:p>
            <a:pPr marL="457200" indent="-457200"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sz="2400" dirty="0">
                <a:latin typeface="+mj-lt"/>
              </a:rPr>
              <a:t>Assets must be booked prior to fiscal year end and cannot be entered during month of July</a:t>
            </a:r>
          </a:p>
          <a:p>
            <a:pPr marL="457200" indent="-457200">
              <a:buClr>
                <a:schemeClr val="accent1"/>
              </a:buClr>
              <a:buFont typeface="Wingdings" pitchFamily="2" charset="2"/>
              <a:buChar char="Ø"/>
              <a:defRPr/>
            </a:pPr>
            <a:endParaRPr lang="en-US" sz="2400" dirty="0">
              <a:latin typeface="+mj-lt"/>
            </a:endParaRPr>
          </a:p>
          <a:p>
            <a:pPr marL="457200" indent="-457200"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sz="2400" dirty="0">
                <a:latin typeface="+mj-lt"/>
              </a:rPr>
              <a:t>Banner Fixed Asset Module stays open and we cannot balance if invoices are entered</a:t>
            </a:r>
          </a:p>
          <a:p>
            <a:pPr>
              <a:defRPr/>
            </a:pPr>
            <a:endParaRPr lang="en-US" sz="1600" dirty="0"/>
          </a:p>
          <a:p>
            <a:pPr lvl="2">
              <a:defRPr/>
            </a:pPr>
            <a:r>
              <a:rPr lang="en-US" sz="2000" dirty="0"/>
              <a:t> </a:t>
            </a:r>
          </a:p>
          <a:p>
            <a:pPr>
              <a:defRPr/>
            </a:pPr>
            <a:r>
              <a:rPr lang="en-US" sz="2000" dirty="0"/>
              <a:t>	</a:t>
            </a:r>
          </a:p>
          <a:p>
            <a:pPr>
              <a:defRPr/>
            </a:pPr>
            <a:br>
              <a:rPr lang="en-US" dirty="0"/>
            </a:br>
            <a:endParaRPr lang="en-US" dirty="0"/>
          </a:p>
        </p:txBody>
      </p:sp>
      <p:pic>
        <p:nvPicPr>
          <p:cNvPr id="7" name="Picture 3" descr="SOU LOGO HZ CMY P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304800"/>
            <a:ext cx="12763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atkinsja\AppData\Local\Microsoft\Windows\Temporary Internet Files\Content.IE5\GMSBGE99\MC90043462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825" y="5410200"/>
            <a:ext cx="229235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tkinsja\AppData\Local\Microsoft\Windows\Temporary Internet Files\Content.IE5\PTX1M63G\MC90044157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09800"/>
            <a:ext cx="1552575" cy="91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/>
          <a:lstStyle/>
          <a:p>
            <a:pPr>
              <a:defRPr/>
            </a:pPr>
            <a:r>
              <a:rPr lang="en-US" dirty="0"/>
              <a:t>	</a:t>
            </a:r>
            <a:r>
              <a:rPr lang="en-US" sz="4800" dirty="0"/>
              <a:t>Fixed Assets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400" y="1600200"/>
            <a:ext cx="7315200" cy="6370638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800" dirty="0"/>
          </a:p>
          <a:p>
            <a:pPr>
              <a:defRPr/>
            </a:pPr>
            <a:endParaRPr lang="en-US" sz="2800" dirty="0"/>
          </a:p>
          <a:p>
            <a:pPr>
              <a:defRPr/>
            </a:pPr>
            <a:endParaRPr lang="en-US" sz="28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 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3200" dirty="0"/>
              <a:t> </a:t>
            </a:r>
            <a:endParaRPr lang="en-US" sz="2400" dirty="0"/>
          </a:p>
          <a:p>
            <a:pPr>
              <a:defRPr/>
            </a:pPr>
            <a:r>
              <a:rPr lang="en-US" sz="3200" dirty="0"/>
              <a:t> </a:t>
            </a:r>
            <a:endParaRPr lang="en-US" sz="2400" dirty="0"/>
          </a:p>
          <a:p>
            <a:pPr>
              <a:defRPr/>
            </a:pPr>
            <a:endParaRPr lang="en-US" sz="2400" dirty="0"/>
          </a:p>
          <a:p>
            <a:pPr marL="457200" indent="-457200">
              <a:buFont typeface="Arial" pitchFamily="34" charset="0"/>
              <a:buChar char="•"/>
              <a:defRPr/>
            </a:pPr>
            <a:endParaRPr lang="en-US" sz="2800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F3D32F-E3D0-4F73-B226-805FC03E83B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33798" name="Rectangle 7"/>
          <p:cNvSpPr>
            <a:spLocks noChangeArrowheads="1"/>
          </p:cNvSpPr>
          <p:nvPr/>
        </p:nvSpPr>
        <p:spPr bwMode="auto">
          <a:xfrm>
            <a:off x="1066800" y="1479590"/>
            <a:ext cx="739140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latin typeface="+mn-lt"/>
              </a:rPr>
              <a:t>Contact Business Services if you have questions about:</a:t>
            </a:r>
          </a:p>
          <a:p>
            <a:pPr>
              <a:defRPr/>
            </a:pPr>
            <a:endParaRPr lang="en-US" sz="1400" dirty="0">
              <a:latin typeface="+mn-lt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sz="2800" dirty="0">
                <a:latin typeface="+mn-lt"/>
              </a:rPr>
              <a:t>Fixed Asset Purchase Orders</a:t>
            </a:r>
          </a:p>
          <a:p>
            <a:pPr>
              <a:buClr>
                <a:schemeClr val="accent1"/>
              </a:buClr>
              <a:defRPr/>
            </a:pPr>
            <a:endParaRPr lang="en-US" sz="2800" dirty="0">
              <a:latin typeface="+mn-lt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sz="2800" dirty="0">
                <a:latin typeface="+mn-lt"/>
              </a:rPr>
              <a:t>Fixed Asset Invoices</a:t>
            </a:r>
          </a:p>
          <a:p>
            <a:pPr>
              <a:buClr>
                <a:schemeClr val="accent1"/>
              </a:buClr>
              <a:buFont typeface="Wingdings" pitchFamily="2" charset="2"/>
              <a:buChar char="Ø"/>
              <a:defRPr/>
            </a:pPr>
            <a:endParaRPr lang="en-US" sz="2800" dirty="0">
              <a:latin typeface="+mn-lt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sz="2800" dirty="0">
                <a:latin typeface="+mn-lt"/>
              </a:rPr>
              <a:t>Payments of Fixed Asset Invoices</a:t>
            </a:r>
          </a:p>
          <a:p>
            <a:pPr>
              <a:defRPr/>
            </a:pPr>
            <a:r>
              <a:rPr lang="en-US" sz="2400" b="1" dirty="0"/>
              <a:t> </a:t>
            </a:r>
            <a:endParaRPr lang="en-US" sz="2400" dirty="0"/>
          </a:p>
          <a:p>
            <a:pPr lvl="2">
              <a:defRPr/>
            </a:pPr>
            <a:r>
              <a:rPr lang="en-US" sz="2000" dirty="0"/>
              <a:t>		</a:t>
            </a:r>
            <a:endParaRPr lang="en-US" sz="9600" dirty="0"/>
          </a:p>
          <a:p>
            <a:pPr>
              <a:defRPr/>
            </a:pPr>
            <a:r>
              <a:rPr lang="en-US" sz="2000" dirty="0"/>
              <a:t>					 </a:t>
            </a:r>
            <a:r>
              <a:rPr lang="en-US" sz="4000" dirty="0"/>
              <a:t>or </a:t>
            </a:r>
            <a:endParaRPr lang="en-US" sz="23900" dirty="0"/>
          </a:p>
          <a:p>
            <a:pPr>
              <a:defRPr/>
            </a:pPr>
            <a:br>
              <a:rPr lang="en-US" dirty="0"/>
            </a:br>
            <a:endParaRPr lang="en-US" dirty="0"/>
          </a:p>
        </p:txBody>
      </p:sp>
      <p:pic>
        <p:nvPicPr>
          <p:cNvPr id="7" name="Picture 3" descr="SOU LOGO HZ CMY P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304800"/>
            <a:ext cx="12763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atkinsja\AppData\Local\Microsoft\Windows\Temporary Internet Files\Content.IE5\Y7G2TSQE\MM900283576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831" y="5029606"/>
            <a:ext cx="2514599" cy="189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qual 1"/>
          <p:cNvSpPr/>
          <p:nvPr/>
        </p:nvSpPr>
        <p:spPr>
          <a:xfrm>
            <a:off x="2514600" y="5373291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125" name="Picture 5" descr="C:\Users\atkinsja\AppData\Local\Microsoft\Windows\Temporary Internet Files\Content.IE5\GMSBGE99\MC90041366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169" y="5214518"/>
            <a:ext cx="2287025" cy="152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tkinsja\AppData\Local\Microsoft\Windows\Temporary Internet Files\Content.IE5\QPN33HRM\MC90044152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15" y="4994843"/>
            <a:ext cx="187325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7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7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7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7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7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7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57DCF2-BB6D-49B5-B161-63A61B8DBB4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24468" y="73432"/>
            <a:ext cx="9144000" cy="1417638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defRPr/>
            </a:pPr>
            <a:r>
              <a:rPr lang="en-US" sz="41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  Disposal of Fixed Asset</a:t>
            </a:r>
            <a:endParaRPr 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7656" name="Rectangle 5"/>
          <p:cNvSpPr>
            <a:spLocks noChangeArrowheads="1"/>
          </p:cNvSpPr>
          <p:nvPr/>
        </p:nvSpPr>
        <p:spPr bwMode="auto">
          <a:xfrm>
            <a:off x="1465384" y="1824294"/>
            <a:ext cx="67649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https://inside.sou.edu/Bus-serv/purchasing/surplus-property.html</a:t>
            </a:r>
            <a:endParaRPr lang="en-US" dirty="0"/>
          </a:p>
        </p:txBody>
      </p:sp>
      <p:pic>
        <p:nvPicPr>
          <p:cNvPr id="9" name="Picture 3" descr="SOU LOGO HZ CMY P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304800"/>
            <a:ext cx="12763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8" t="39851" r="11989" b="-73904"/>
          <a:stretch/>
        </p:blipFill>
        <p:spPr bwMode="auto">
          <a:xfrm>
            <a:off x="913667" y="2177613"/>
            <a:ext cx="7092462" cy="483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925388" y="6248400"/>
            <a:ext cx="2427411" cy="304800"/>
          </a:xfrm>
          <a:prstGeom prst="ellipse">
            <a:avLst/>
          </a:prstGeom>
          <a:solidFill>
            <a:schemeClr val="accent2">
              <a:alpha val="0"/>
            </a:schemeClr>
          </a:solidFill>
          <a:ln>
            <a:solidFill>
              <a:schemeClr val="accent2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E4F967-ED5E-4151-AC9C-F2B66B429A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9682" y="4462696"/>
            <a:ext cx="5908430" cy="205145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418491" y="6202432"/>
            <a:ext cx="2543908" cy="422032"/>
          </a:xfrm>
          <a:prstGeom prst="ellipse">
            <a:avLst/>
          </a:prstGeom>
          <a:solidFill>
            <a:schemeClr val="accent2">
              <a:alpha val="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 rot="10800000">
            <a:off x="3962400" y="6365722"/>
            <a:ext cx="2543909" cy="29686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/>
          <a:lstStyle/>
          <a:p>
            <a:pPr>
              <a:defRPr/>
            </a:pPr>
            <a:r>
              <a:rPr lang="en-US" dirty="0"/>
              <a:t>  	</a:t>
            </a:r>
            <a:r>
              <a:rPr lang="en-US" sz="4800" dirty="0"/>
              <a:t>Contacts/Questions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400" y="1600200"/>
            <a:ext cx="7315200" cy="95410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9537" indent="0" eaLnBrk="1" hangingPunct="1">
              <a:buNone/>
            </a:pPr>
            <a:r>
              <a:rPr lang="en-US" sz="2400" dirty="0"/>
              <a:t>For additional Information contact: </a:t>
            </a:r>
          </a:p>
          <a:p>
            <a:pPr eaLnBrk="1" hangingPunct="1">
              <a:buFont typeface="Arial" pitchFamily="34" charset="0"/>
              <a:buChar char="•"/>
            </a:pPr>
            <a:endParaRPr lang="en-US" sz="2000" dirty="0"/>
          </a:p>
          <a:p>
            <a:r>
              <a:rPr lang="en-US" dirty="0"/>
              <a:t>     </a:t>
            </a:r>
            <a:endParaRPr lang="en-US" sz="1100" dirty="0"/>
          </a:p>
          <a:p>
            <a:r>
              <a:rPr lang="en-US" dirty="0"/>
              <a:t>Associate Director, Business Services</a:t>
            </a:r>
          </a:p>
          <a:p>
            <a:r>
              <a:rPr lang="en-US" u="sng" dirty="0">
                <a:hlinkClick r:id="rId3"/>
              </a:rPr>
              <a:t>https://inside.sou.edu/bus-serv/staff.html</a:t>
            </a:r>
            <a:endParaRPr lang="en-US" dirty="0"/>
          </a:p>
          <a:p>
            <a:r>
              <a:rPr lang="en-US" dirty="0"/>
              <a:t>552-8536</a:t>
            </a:r>
          </a:p>
          <a:p>
            <a:pPr marL="109537"/>
            <a:r>
              <a:rPr lang="en-US" dirty="0"/>
              <a:t>		</a:t>
            </a:r>
          </a:p>
          <a:p>
            <a:pPr marL="109537"/>
            <a:r>
              <a:rPr lang="en-US" dirty="0"/>
              <a:t>or</a:t>
            </a:r>
          </a:p>
          <a:p>
            <a:endParaRPr lang="en-US" dirty="0"/>
          </a:p>
          <a:p>
            <a:r>
              <a:rPr lang="en-US" dirty="0"/>
              <a:t>Director of Business Services</a:t>
            </a:r>
            <a:br>
              <a:rPr lang="en-US" dirty="0"/>
            </a:br>
            <a:r>
              <a:rPr lang="en-US" u="sng" dirty="0">
                <a:hlinkClick r:id="rId3"/>
              </a:rPr>
              <a:t>https://inside.sou.edu/bus-serv/staff.html</a:t>
            </a:r>
            <a:endParaRPr lang="en-US" dirty="0"/>
          </a:p>
          <a:p>
            <a:r>
              <a:rPr lang="en-US" dirty="0"/>
              <a:t>552-6594</a:t>
            </a:r>
          </a:p>
          <a:p>
            <a:pPr eaLnBrk="1" hangingPunct="1"/>
            <a:endParaRPr lang="en-US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800" dirty="0"/>
          </a:p>
          <a:p>
            <a:pPr>
              <a:defRPr/>
            </a:pPr>
            <a:endParaRPr lang="en-US" sz="2800" dirty="0"/>
          </a:p>
          <a:p>
            <a:pPr>
              <a:defRPr/>
            </a:pPr>
            <a:endParaRPr lang="en-US" sz="28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 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3200" dirty="0"/>
              <a:t> </a:t>
            </a:r>
            <a:endParaRPr lang="en-US" sz="2400" dirty="0"/>
          </a:p>
          <a:p>
            <a:pPr>
              <a:defRPr/>
            </a:pPr>
            <a:r>
              <a:rPr lang="en-US" sz="3200" dirty="0"/>
              <a:t> </a:t>
            </a:r>
            <a:endParaRPr lang="en-US" sz="2400" dirty="0"/>
          </a:p>
          <a:p>
            <a:pPr>
              <a:defRPr/>
            </a:pPr>
            <a:endParaRPr lang="en-US" sz="2400" dirty="0"/>
          </a:p>
          <a:p>
            <a:pPr marL="457200" indent="-457200">
              <a:buFont typeface="Arial" pitchFamily="34" charset="0"/>
              <a:buChar char="•"/>
              <a:defRPr/>
            </a:pPr>
            <a:endParaRPr lang="en-US" sz="2800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A9C1DD-2B11-4661-9724-212D49A4AC5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7" name="Picture 3" descr="SOU LOGO HZ CMY P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304800"/>
            <a:ext cx="12763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C:\Users\atkinsja\AppData\Local\Microsoft\Windows\Temporary Internet Files\Content.IE5\QPN33HRM\MC90038984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16337"/>
            <a:ext cx="2724149" cy="237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://www.kastechco.com/pictures/Finance%20&amp;%20Operations/Sage%20Fixed%20Assets/what%20is%20fixed%20asse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2286000"/>
            <a:ext cx="2514600" cy="38862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/>
          <a:lstStyle/>
          <a:p>
            <a:pPr>
              <a:defRPr/>
            </a:pPr>
            <a:r>
              <a:rPr lang="en-US" sz="4800" dirty="0"/>
              <a:t>	Fixed Assets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2286000"/>
            <a:ext cx="7315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2000" dirty="0">
              <a:latin typeface="+mn-lt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Tangible(physical) property</a:t>
            </a: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Ø"/>
              <a:defRPr/>
            </a:pPr>
            <a:endParaRPr lang="en-US" sz="2000" dirty="0">
              <a:latin typeface="+mn-lt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Owned, leased, controlled, or possessed</a:t>
            </a:r>
          </a:p>
          <a:p>
            <a:pPr marL="342900" indent="-342900">
              <a:buClr>
                <a:schemeClr val="accent1"/>
              </a:buClr>
              <a:defRPr/>
            </a:pPr>
            <a:endParaRPr lang="en-US" sz="2000" dirty="0">
              <a:latin typeface="+mn-lt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Long term in nature (more than 1 year) and</a:t>
            </a:r>
          </a:p>
          <a:p>
            <a:pPr>
              <a:buClr>
                <a:schemeClr val="accent1"/>
              </a:buClr>
              <a:defRPr/>
            </a:pPr>
            <a:r>
              <a:rPr lang="en-US" sz="2000" dirty="0">
                <a:latin typeface="+mn-lt"/>
              </a:rPr>
              <a:t>	Depreciates over multiple years</a:t>
            </a:r>
          </a:p>
          <a:p>
            <a:pPr marL="342900" indent="-342900">
              <a:buClr>
                <a:schemeClr val="accent1"/>
              </a:buClr>
              <a:defRPr/>
            </a:pPr>
            <a:endParaRPr lang="en-US" sz="2000" dirty="0">
              <a:latin typeface="+mn-lt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Unit value is $5,000 or greater</a:t>
            </a: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Ø"/>
              <a:defRPr/>
            </a:pPr>
            <a:endParaRPr lang="en-US" sz="2000" dirty="0">
              <a:latin typeface="+mn-lt"/>
            </a:endParaRPr>
          </a:p>
          <a:p>
            <a:pPr>
              <a:defRPr/>
            </a:pPr>
            <a:endParaRPr lang="en-US" sz="2000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37D916-D8CA-43B0-A6FB-967E39BF552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8" name="Picture 3" descr="SOU LOGO HZ CMY P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304800"/>
            <a:ext cx="12763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85800" y="1600200"/>
            <a:ext cx="708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latin typeface="+mj-lt"/>
              </a:rPr>
              <a:t>Fixed </a:t>
            </a:r>
            <a:r>
              <a:rPr lang="en-US" sz="3200" b="1" dirty="0">
                <a:latin typeface="+mj-lt"/>
              </a:rPr>
              <a:t>Assets</a:t>
            </a:r>
            <a:r>
              <a:rPr lang="en-US" sz="3600" b="1" dirty="0">
                <a:latin typeface="+mj-lt"/>
              </a:rPr>
              <a:t> are defined as: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1417638"/>
            <a:ext cx="7315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latin typeface="+mn-lt"/>
              </a:rPr>
              <a:t>Tangible Fixed Assets –</a:t>
            </a:r>
          </a:p>
          <a:p>
            <a:pPr>
              <a:defRPr/>
            </a:pPr>
            <a:r>
              <a:rPr lang="en-US" sz="3200" dirty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Classified as Two Types</a:t>
            </a:r>
            <a:r>
              <a:rPr lang="en-US" sz="3200" dirty="0">
                <a:latin typeface="+mn-lt"/>
              </a:rPr>
              <a:t>:</a:t>
            </a:r>
          </a:p>
          <a:p>
            <a:pPr>
              <a:defRPr/>
            </a:pPr>
            <a:endParaRPr lang="en-US" sz="1400" dirty="0">
              <a:latin typeface="+mn-lt"/>
            </a:endParaRPr>
          </a:p>
          <a:p>
            <a:pPr>
              <a:defRPr/>
            </a:pPr>
            <a:endParaRPr lang="en-US" sz="1400" dirty="0">
              <a:latin typeface="+mn-lt"/>
            </a:endParaRPr>
          </a:p>
          <a:p>
            <a:pPr>
              <a:buClr>
                <a:schemeClr val="accent1"/>
              </a:buClr>
              <a:defRPr/>
            </a:pPr>
            <a:endParaRPr lang="en-US" sz="2800" dirty="0">
              <a:latin typeface="+mn-lt"/>
            </a:endParaRPr>
          </a:p>
          <a:p>
            <a:pPr>
              <a:defRPr/>
            </a:pPr>
            <a:endParaRPr lang="en-US" sz="2000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E95753-C01D-44CA-AC6E-6536970201F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0" hangingPunct="0">
              <a:defRPr/>
            </a:pPr>
            <a:r>
              <a:rPr lang="en-US" sz="48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	Fixed Assets</a:t>
            </a:r>
          </a:p>
        </p:txBody>
      </p:sp>
      <p:pic>
        <p:nvPicPr>
          <p:cNvPr id="9" name="Picture 3" descr="SOU LOGO HZ CMY P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304800"/>
            <a:ext cx="12763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http://t2.gstatic.com/images?q=tbn:ANd9GcR0AaJc17_IvrzMBqhwPCb-f8bx1sGcrj7VuGDyPfftf6zrR16hn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185" y="2438400"/>
            <a:ext cx="2116015" cy="19812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5279780" y="4048780"/>
            <a:ext cx="335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Clr>
                <a:srgbClr val="2DA2BF"/>
              </a:buClr>
              <a:defRPr/>
            </a:pPr>
            <a:r>
              <a:rPr lang="en-US" sz="2800" dirty="0">
                <a:solidFill>
                  <a:prstClr val="black"/>
                </a:solidFill>
                <a:latin typeface="Lucida Sans Unicode"/>
              </a:rPr>
              <a:t>Personal Property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6185" y="4419600"/>
            <a:ext cx="40210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>
              <a:buClr>
                <a:srgbClr val="2DA2BF"/>
              </a:buClr>
              <a:defRPr/>
            </a:pPr>
            <a:r>
              <a:rPr lang="en-US" sz="2800" dirty="0">
                <a:solidFill>
                  <a:prstClr val="black"/>
                </a:solidFill>
                <a:latin typeface="Lucida Sans Unicode"/>
              </a:rPr>
              <a:t>Real Property</a:t>
            </a:r>
          </a:p>
        </p:txBody>
      </p:sp>
      <p:sp>
        <p:nvSpPr>
          <p:cNvPr id="2" name="Rectangle 1"/>
          <p:cNvSpPr/>
          <p:nvPr/>
        </p:nvSpPr>
        <p:spPr>
          <a:xfrm>
            <a:off x="5105400" y="4572000"/>
            <a:ext cx="38862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>
                <a:latin typeface="Lucida Sans Unicode" pitchFamily="34" charset="0"/>
                <a:cs typeface="Lucida Sans Unicode" pitchFamily="34" charset="0"/>
              </a:rPr>
              <a:t>Equipment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>
                <a:latin typeface="Lucida Sans Unicode" pitchFamily="34" charset="0"/>
                <a:cs typeface="Lucida Sans Unicode" pitchFamily="34" charset="0"/>
              </a:rPr>
              <a:t>Vehicles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>
                <a:latin typeface="Lucida Sans Unicode" pitchFamily="34" charset="0"/>
                <a:cs typeface="Lucida Sans Unicode" pitchFamily="34" charset="0"/>
              </a:rPr>
              <a:t>Computers and </a:t>
            </a:r>
          </a:p>
          <a:p>
            <a:pPr>
              <a:defRPr/>
            </a:pPr>
            <a:r>
              <a:rPr lang="en-US" sz="2000" dirty="0">
                <a:latin typeface="Lucida Sans Unicode" pitchFamily="34" charset="0"/>
                <a:cs typeface="Lucida Sans Unicode" pitchFamily="34" charset="0"/>
              </a:rPr>
              <a:t>    computer equipment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>
                <a:latin typeface="Lucida Sans Unicode" pitchFamily="34" charset="0"/>
                <a:cs typeface="Lucida Sans Unicode" pitchFamily="34" charset="0"/>
              </a:rPr>
              <a:t>Library Special Collections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>
                <a:latin typeface="Lucida Sans Unicode" pitchFamily="34" charset="0"/>
                <a:cs typeface="Lucida Sans Unicode" pitchFamily="34" charset="0"/>
              </a:rPr>
              <a:t>Works of Art</a:t>
            </a:r>
          </a:p>
        </p:txBody>
      </p:sp>
      <p:sp>
        <p:nvSpPr>
          <p:cNvPr id="3" name="Rectangle 2"/>
          <p:cNvSpPr/>
          <p:nvPr/>
        </p:nvSpPr>
        <p:spPr>
          <a:xfrm>
            <a:off x="246185" y="479248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/>
              <a:t> </a:t>
            </a:r>
            <a:r>
              <a:rPr lang="en-US" dirty="0">
                <a:latin typeface="+mn-lt"/>
              </a:rPr>
              <a:t>Buildings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</a:rPr>
              <a:t> Land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</a:rPr>
              <a:t> </a:t>
            </a:r>
            <a:r>
              <a:rPr lang="en-US" dirty="0">
                <a:latin typeface="Lucida Sans Unicode" pitchFamily="34" charset="0"/>
                <a:cs typeface="Lucida Sans Unicode" pitchFamily="34" charset="0"/>
              </a:rPr>
              <a:t>Improvements</a:t>
            </a:r>
            <a:r>
              <a:rPr lang="en-US" dirty="0">
                <a:latin typeface="+mn-lt"/>
              </a:rPr>
              <a:t> other than Buildings  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</a:rPr>
              <a:t> Infrastructure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6" r="7470" b="6213"/>
          <a:stretch/>
        </p:blipFill>
        <p:spPr>
          <a:xfrm>
            <a:off x="5279780" y="1872762"/>
            <a:ext cx="3102220" cy="20002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85" y="2438400"/>
            <a:ext cx="1887415" cy="19812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/>
          <a:lstStyle/>
          <a:p>
            <a:pPr marL="914400">
              <a:defRPr/>
            </a:pPr>
            <a:r>
              <a:rPr lang="en-US" sz="4800" dirty="0"/>
              <a:t>Fixed Assets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1600200"/>
            <a:ext cx="8610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latin typeface="+mj-lt"/>
              </a:rPr>
              <a:t>Purchasing a Fixed Asset Requirements</a:t>
            </a:r>
          </a:p>
          <a:p>
            <a:pPr>
              <a:defRPr/>
            </a:pPr>
            <a:endParaRPr lang="en-US" sz="1400" dirty="0">
              <a:latin typeface="+mj-lt"/>
            </a:endParaRPr>
          </a:p>
          <a:p>
            <a:pPr>
              <a:defRPr/>
            </a:pPr>
            <a:endParaRPr lang="en-US" sz="1400" dirty="0">
              <a:latin typeface="+mj-lt"/>
            </a:endParaRPr>
          </a:p>
          <a:p>
            <a:pPr>
              <a:defRPr/>
            </a:pPr>
            <a:endParaRPr lang="en-US" sz="1400" dirty="0">
              <a:latin typeface="+mj-lt"/>
            </a:endParaRPr>
          </a:p>
          <a:p>
            <a:pPr marL="457200" indent="-457200"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sz="2000" dirty="0">
                <a:latin typeface="+mj-lt"/>
              </a:rPr>
              <a:t>Purchase Order</a:t>
            </a:r>
          </a:p>
          <a:p>
            <a:pPr marL="457200" indent="-457200">
              <a:buClr>
                <a:schemeClr val="accent1"/>
              </a:buClr>
              <a:buFont typeface="Wingdings" pitchFamily="2" charset="2"/>
              <a:buChar char="Ø"/>
              <a:defRPr/>
            </a:pPr>
            <a:endParaRPr lang="en-US" sz="2000" dirty="0">
              <a:latin typeface="+mj-lt"/>
            </a:endParaRPr>
          </a:p>
          <a:p>
            <a:pPr marL="457200" indent="-457200"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sz="2000" dirty="0">
                <a:latin typeface="+mj-lt"/>
              </a:rPr>
              <a:t>Commodity Level Accounting </a:t>
            </a:r>
          </a:p>
          <a:p>
            <a:pPr lvl="1">
              <a:buClr>
                <a:schemeClr val="accent1"/>
              </a:buClr>
              <a:defRPr/>
            </a:pPr>
            <a:endParaRPr lang="en-US" dirty="0">
              <a:latin typeface="+mj-lt"/>
            </a:endParaRPr>
          </a:p>
          <a:p>
            <a:pPr marL="457200" indent="-457200"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sz="2000" dirty="0">
                <a:latin typeface="+mj-lt"/>
              </a:rPr>
              <a:t>Competitive bids</a:t>
            </a:r>
          </a:p>
          <a:p>
            <a:pPr marL="457200" indent="-457200">
              <a:buClr>
                <a:schemeClr val="accent1"/>
              </a:buClr>
              <a:buFont typeface="Wingdings" pitchFamily="2" charset="2"/>
              <a:buChar char="Ø"/>
              <a:defRPr/>
            </a:pPr>
            <a:endParaRPr lang="en-US" sz="2000" dirty="0">
              <a:latin typeface="+mj-lt"/>
            </a:endParaRPr>
          </a:p>
          <a:p>
            <a:pPr marL="457200" indent="-457200"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sz="2000" dirty="0">
                <a:latin typeface="+mj-lt"/>
              </a:rPr>
              <a:t>Invoice Processing referencing the Purchase Order</a:t>
            </a:r>
          </a:p>
          <a:p>
            <a:pPr marL="457200" indent="-457200">
              <a:buClr>
                <a:schemeClr val="accent1"/>
              </a:buClr>
              <a:buFont typeface="Wingdings" pitchFamily="2" charset="2"/>
              <a:buChar char="Ø"/>
              <a:defRPr/>
            </a:pPr>
            <a:endParaRPr lang="en-US" sz="2000" dirty="0">
              <a:latin typeface="+mj-lt"/>
            </a:endParaRPr>
          </a:p>
          <a:p>
            <a:pPr marL="457200" indent="-457200"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sz="2000" dirty="0">
                <a:latin typeface="+mj-lt"/>
              </a:rPr>
              <a:t>Addition of the item to the Fixed Asset Inventory-Capitalization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endParaRPr lang="en-US" sz="2800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F9BEDB-9ACD-4029-82C0-E716B63DB86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7" name="Picture 3" descr="SOU LOGO HZ CMY P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304800"/>
            <a:ext cx="12763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86000"/>
            <a:ext cx="2743200" cy="20002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/>
          <a:lstStyle/>
          <a:p>
            <a:pPr>
              <a:defRPr/>
            </a:pPr>
            <a:r>
              <a:rPr lang="en-US" dirty="0"/>
              <a:t>	</a:t>
            </a:r>
            <a:r>
              <a:rPr lang="en-US" sz="4800" dirty="0"/>
              <a:t>Purchase Orders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400" y="1600201"/>
            <a:ext cx="7315200" cy="10387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defRPr/>
            </a:pPr>
            <a:r>
              <a:rPr lang="en-US" sz="3000" b="1" dirty="0">
                <a:latin typeface="+mn-lt"/>
              </a:rPr>
              <a:t>Fixed Asset Purchase Orders </a:t>
            </a:r>
          </a:p>
          <a:p>
            <a:pPr marL="457200" indent="-457200">
              <a:buClr>
                <a:schemeClr val="accent1"/>
              </a:buClr>
              <a:defRPr/>
            </a:pPr>
            <a:endParaRPr lang="en-US" sz="2000" dirty="0">
              <a:latin typeface="+mn-lt"/>
            </a:endParaRPr>
          </a:p>
          <a:p>
            <a:pPr marL="457200" indent="-457200"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sz="1900" dirty="0">
                <a:latin typeface="+mn-lt"/>
              </a:rPr>
              <a:t>For Fixed Assets only</a:t>
            </a:r>
          </a:p>
          <a:p>
            <a:pPr>
              <a:buClr>
                <a:schemeClr val="accent1"/>
              </a:buClr>
              <a:defRPr/>
            </a:pPr>
            <a:endParaRPr lang="en-US" sz="1900" dirty="0">
              <a:latin typeface="+mn-lt"/>
            </a:endParaRPr>
          </a:p>
          <a:p>
            <a:pPr marL="457200" indent="-457200"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sz="1900" dirty="0">
                <a:latin typeface="+mn-lt"/>
              </a:rPr>
              <a:t>One line item per fixed asset</a:t>
            </a:r>
          </a:p>
          <a:p>
            <a:pPr marL="457200" indent="-457200">
              <a:buClr>
                <a:schemeClr val="accent1"/>
              </a:buClr>
              <a:defRPr/>
            </a:pPr>
            <a:endParaRPr lang="en-US" sz="1900" dirty="0">
              <a:latin typeface="+mn-lt"/>
            </a:endParaRPr>
          </a:p>
          <a:p>
            <a:pPr marL="457200" indent="-457200"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sz="1900" dirty="0">
                <a:latin typeface="+mn-lt"/>
              </a:rPr>
              <a:t>Document Accounting box </a:t>
            </a:r>
            <a:r>
              <a:rPr lang="en-US" sz="1900" i="1" dirty="0">
                <a:latin typeface="+mn-lt"/>
              </a:rPr>
              <a:t>unchecked</a:t>
            </a:r>
          </a:p>
          <a:p>
            <a:pPr marL="457200" indent="-457200">
              <a:buClr>
                <a:schemeClr val="accent1"/>
              </a:buClr>
              <a:buFont typeface="Wingdings" pitchFamily="2" charset="2"/>
              <a:buChar char="Ø"/>
              <a:defRPr/>
            </a:pPr>
            <a:endParaRPr lang="en-US" sz="1900" i="1" dirty="0">
              <a:latin typeface="+mn-lt"/>
            </a:endParaRPr>
          </a:p>
          <a:p>
            <a:pPr marL="457200" indent="-457200"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sz="1900" dirty="0">
                <a:latin typeface="+mn-lt"/>
              </a:rPr>
              <a:t>Separate Purchase Order for items not considered part of the asset (service agreements, licenses, training)</a:t>
            </a:r>
            <a:endParaRPr lang="en-US" sz="1900" i="1" dirty="0">
              <a:latin typeface="+mn-lt"/>
            </a:endParaRPr>
          </a:p>
          <a:p>
            <a:pPr marL="457200" indent="-457200">
              <a:buClr>
                <a:schemeClr val="accent1"/>
              </a:buClr>
              <a:buFont typeface="Wingdings" pitchFamily="2" charset="2"/>
              <a:buChar char="Ø"/>
              <a:defRPr/>
            </a:pPr>
            <a:endParaRPr lang="en-US" sz="1900" dirty="0">
              <a:latin typeface="+mn-lt"/>
            </a:endParaRPr>
          </a:p>
          <a:p>
            <a:pPr marL="457200" indent="-457200"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sz="1900" dirty="0">
                <a:latin typeface="+mn-lt"/>
              </a:rPr>
              <a:t>Banner will not allow the mixture of fixed asset and items that are not fixed assets</a:t>
            </a:r>
          </a:p>
          <a:p>
            <a:pPr marL="457200" indent="-457200">
              <a:buClr>
                <a:schemeClr val="accent1"/>
              </a:buClr>
              <a:buFont typeface="Wingdings" pitchFamily="2" charset="2"/>
              <a:buChar char="Ø"/>
              <a:defRPr/>
            </a:pPr>
            <a:endParaRPr lang="en-US" sz="1900" dirty="0">
              <a:latin typeface="+mn-lt"/>
            </a:endParaRPr>
          </a:p>
          <a:p>
            <a:pPr marL="457200" indent="-457200"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sz="1900" dirty="0">
                <a:latin typeface="+mn-lt"/>
              </a:rPr>
              <a:t>Closed at the end of the Fiscal Year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endParaRPr lang="en-US" sz="3200" dirty="0"/>
          </a:p>
          <a:p>
            <a:pPr marL="457200" indent="-457200">
              <a:buFont typeface="Arial" pitchFamily="34" charset="0"/>
              <a:buChar char="•"/>
              <a:defRPr/>
            </a:pPr>
            <a:endParaRPr lang="en-US" sz="3200" dirty="0">
              <a:latin typeface="+mn-lt"/>
            </a:endParaRPr>
          </a:p>
          <a:p>
            <a:pPr>
              <a:defRPr/>
            </a:pPr>
            <a:endParaRPr lang="en-US" sz="3200" dirty="0">
              <a:latin typeface="+mn-lt"/>
            </a:endParaRPr>
          </a:p>
          <a:p>
            <a:pPr>
              <a:defRPr/>
            </a:pPr>
            <a:r>
              <a:rPr lang="en-US" sz="3200" dirty="0">
                <a:latin typeface="+mn-lt"/>
              </a:rPr>
              <a:t> </a:t>
            </a:r>
          </a:p>
          <a:p>
            <a:pPr>
              <a:defRPr/>
            </a:pPr>
            <a:endParaRPr lang="en-US" sz="3200" dirty="0">
              <a:latin typeface="+mn-lt"/>
            </a:endParaRPr>
          </a:p>
          <a:p>
            <a:pPr>
              <a:defRPr/>
            </a:pPr>
            <a:endParaRPr lang="en-US" sz="3200" dirty="0">
              <a:latin typeface="+mn-lt"/>
            </a:endParaRPr>
          </a:p>
          <a:p>
            <a:pPr>
              <a:defRPr/>
            </a:pPr>
            <a:endParaRPr lang="en-US" sz="3200" dirty="0">
              <a:latin typeface="+mn-lt"/>
            </a:endParaRPr>
          </a:p>
          <a:p>
            <a:pPr>
              <a:defRPr/>
            </a:pPr>
            <a:endParaRPr lang="en-US" sz="3200" dirty="0">
              <a:latin typeface="+mn-lt"/>
            </a:endParaRPr>
          </a:p>
          <a:p>
            <a:pPr>
              <a:defRPr/>
            </a:pPr>
            <a:r>
              <a:rPr lang="en-US" sz="3200" dirty="0">
                <a:latin typeface="+mn-lt"/>
              </a:rPr>
              <a:t> </a:t>
            </a:r>
          </a:p>
          <a:p>
            <a:pPr>
              <a:defRPr/>
            </a:pPr>
            <a:r>
              <a:rPr lang="en-US" sz="3200" dirty="0"/>
              <a:t> </a:t>
            </a:r>
            <a:endParaRPr lang="en-US" sz="2400" dirty="0"/>
          </a:p>
          <a:p>
            <a:pPr>
              <a:defRPr/>
            </a:pPr>
            <a:endParaRPr lang="en-US" sz="2400" dirty="0"/>
          </a:p>
          <a:p>
            <a:pPr marL="457200" indent="-457200">
              <a:buFont typeface="Arial" pitchFamily="34" charset="0"/>
              <a:buChar char="•"/>
              <a:defRPr/>
            </a:pPr>
            <a:endParaRPr lang="en-US" sz="2800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3293F2-B0E4-4BE2-9A9A-4998490E9D1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7" name="Picture 3" descr="SOU LOGO HZ CMY P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304800"/>
            <a:ext cx="12763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S:\Bus_Serve\Data\Accounting\Fixed Assets\Asset Tags\20110613.3\P10004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302" y="1828800"/>
            <a:ext cx="2369397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/>
          <a:lstStyle/>
          <a:p>
            <a:pPr>
              <a:defRPr/>
            </a:pPr>
            <a:r>
              <a:rPr lang="en-US" dirty="0"/>
              <a:t>	</a:t>
            </a:r>
            <a:r>
              <a:rPr lang="en-US" sz="4800" dirty="0"/>
              <a:t>Purchase Orders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1412217"/>
            <a:ext cx="784860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latin typeface="+mn-lt"/>
              </a:rPr>
              <a:t>Entering a Purchase Order</a:t>
            </a:r>
          </a:p>
          <a:p>
            <a:pPr>
              <a:buClr>
                <a:schemeClr val="accent1"/>
              </a:buClr>
              <a:defRPr/>
            </a:pPr>
            <a:r>
              <a:rPr lang="en-US" dirty="0">
                <a:solidFill>
                  <a:srgbClr val="7030A0"/>
                </a:solidFill>
                <a:latin typeface="+mn-lt"/>
              </a:rPr>
              <a:t>Refer to the FIS User Manual with a link on the Banner Screen</a:t>
            </a:r>
          </a:p>
          <a:p>
            <a:pPr>
              <a:buClr>
                <a:schemeClr val="accent1"/>
              </a:buClr>
              <a:defRPr/>
            </a:pPr>
            <a:r>
              <a:rPr lang="en-US" sz="2000" dirty="0">
                <a:latin typeface="+mn-lt"/>
              </a:rPr>
              <a:t>  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3200" dirty="0"/>
              <a:t> </a:t>
            </a:r>
            <a:endParaRPr lang="en-US" sz="2400" dirty="0"/>
          </a:p>
          <a:p>
            <a:pPr>
              <a:defRPr/>
            </a:pPr>
            <a:r>
              <a:rPr lang="en-US" sz="3200" dirty="0"/>
              <a:t> </a:t>
            </a:r>
            <a:endParaRPr lang="en-US" sz="2400" dirty="0"/>
          </a:p>
          <a:p>
            <a:pPr>
              <a:defRPr/>
            </a:pPr>
            <a:endParaRPr lang="en-US" sz="2400" dirty="0"/>
          </a:p>
          <a:p>
            <a:pPr marL="457200" indent="-457200">
              <a:buFont typeface="Arial" pitchFamily="34" charset="0"/>
              <a:buChar char="•"/>
              <a:defRPr/>
            </a:pPr>
            <a:endParaRPr lang="en-US" sz="2800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9C5E71-E2AE-4B5C-811D-F0A29BF0936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5366" name="Picture 6" descr="3-Link to Banne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167463"/>
            <a:ext cx="4504592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SOU LOGO HZ CMY P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304800"/>
            <a:ext cx="12763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ight Arrow 1"/>
          <p:cNvSpPr/>
          <p:nvPr/>
        </p:nvSpPr>
        <p:spPr>
          <a:xfrm rot="19400491">
            <a:off x="2540322" y="4943442"/>
            <a:ext cx="1143000" cy="46482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3" t="9473" r="26970"/>
          <a:stretch/>
        </p:blipFill>
        <p:spPr bwMode="auto">
          <a:xfrm>
            <a:off x="4686300" y="2167463"/>
            <a:ext cx="4305299" cy="3870270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8" name="Rectangle 7"/>
          <p:cNvSpPr/>
          <p:nvPr/>
        </p:nvSpPr>
        <p:spPr>
          <a:xfrm>
            <a:off x="4413737" y="6129863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buFont typeface="Arial" charset="0"/>
              <a:buChar char="•"/>
            </a:pPr>
            <a:r>
              <a:rPr lang="en-US" sz="1700" dirty="0">
                <a:latin typeface="Lucida Sans Unicode" pitchFamily="34" charset="0"/>
                <a:cs typeface="Lucida Sans Unicode" pitchFamily="34" charset="0"/>
              </a:rPr>
              <a:t>Detailed</a:t>
            </a:r>
            <a:r>
              <a:rPr lang="en-US" sz="1700" dirty="0"/>
              <a:t> Instruction begins on Page 35</a:t>
            </a:r>
          </a:p>
          <a:p>
            <a:pPr lvl="1">
              <a:buFont typeface="Arial" charset="0"/>
              <a:buChar char="•"/>
            </a:pPr>
            <a:r>
              <a:rPr lang="en-US" sz="1700" dirty="0">
                <a:latin typeface="Lucida Sans Unicode" pitchFamily="34" charset="0"/>
                <a:cs typeface="Lucida Sans Unicode" pitchFamily="34" charset="0"/>
              </a:rPr>
              <a:t>Banner Samples begin on Page 39</a:t>
            </a:r>
          </a:p>
        </p:txBody>
      </p:sp>
      <p:sp>
        <p:nvSpPr>
          <p:cNvPr id="12" name="Right Arrow 11"/>
          <p:cNvSpPr/>
          <p:nvPr/>
        </p:nvSpPr>
        <p:spPr>
          <a:xfrm rot="10800000">
            <a:off x="6267449" y="2257208"/>
            <a:ext cx="1143000" cy="46482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/>
          <a:lstStyle/>
          <a:p>
            <a:pPr>
              <a:defRPr/>
            </a:pPr>
            <a:r>
              <a:rPr lang="en-US" dirty="0"/>
              <a:t>	 FIXED ASSETS</a:t>
            </a:r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>
            <a:off x="914400" y="1600200"/>
            <a:ext cx="73152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US" sz="2800" dirty="0"/>
          </a:p>
          <a:p>
            <a:pPr>
              <a:defRPr/>
            </a:pPr>
            <a:endParaRPr lang="en-US" sz="28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 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3200" dirty="0"/>
              <a:t> </a:t>
            </a:r>
            <a:endParaRPr lang="en-US" sz="2400" dirty="0"/>
          </a:p>
          <a:p>
            <a:pPr>
              <a:defRPr/>
            </a:pPr>
            <a:r>
              <a:rPr lang="en-US" sz="3200" dirty="0"/>
              <a:t> </a:t>
            </a:r>
            <a:endParaRPr lang="en-US" sz="2400" dirty="0"/>
          </a:p>
          <a:p>
            <a:pPr>
              <a:defRPr/>
            </a:pPr>
            <a:endParaRPr lang="en-US" sz="2400" dirty="0"/>
          </a:p>
          <a:p>
            <a:pPr marL="457200" indent="-457200">
              <a:buFont typeface="Arial" pitchFamily="34" charset="0"/>
              <a:buChar char="•"/>
              <a:defRPr/>
            </a:pPr>
            <a:endParaRPr lang="en-US" sz="2800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09FA4C-3D0A-43E9-A97D-30D5281018C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0" y="-46038"/>
            <a:ext cx="9144000" cy="1417638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0" hangingPunct="0">
              <a:defRPr/>
            </a:pPr>
            <a:r>
              <a:rPr lang="en-US" sz="4800" dirty="0"/>
              <a:t> Commodity Accounting</a:t>
            </a:r>
            <a:endParaRPr lang="en-US" sz="48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8" name="Picture 3" descr="SOU LOGO HZ CMY P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304800"/>
            <a:ext cx="12763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1600201"/>
            <a:ext cx="7115174" cy="4276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71575" y="5876275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/>
              <a:t>You </a:t>
            </a:r>
            <a:r>
              <a:rPr lang="en-US" b="1" dirty="0"/>
              <a:t>MUST</a:t>
            </a:r>
            <a:r>
              <a:rPr lang="en-US" dirty="0"/>
              <a:t> leave Document Level Accounting </a:t>
            </a:r>
            <a:r>
              <a:rPr lang="en-US" b="1" dirty="0"/>
              <a:t>UNCHECKED!</a:t>
            </a:r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5638800" y="2716823"/>
            <a:ext cx="19050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	</a:t>
            </a:r>
            <a:r>
              <a:rPr lang="en-US" sz="4400" dirty="0"/>
              <a:t>COMPLETING A PURCHASE ORDER</a:t>
            </a:r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>
            <a:off x="152400" y="1600200"/>
            <a:ext cx="89916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latin typeface="+mn-lt"/>
              </a:rPr>
              <a:t>Account Codes used</a:t>
            </a:r>
          </a:p>
          <a:p>
            <a:pPr>
              <a:defRPr/>
            </a:pPr>
            <a:r>
              <a:rPr lang="en-US" dirty="0"/>
              <a:t>If the Fund Code begins with “1” or “09” (Proprietary Funds)</a:t>
            </a:r>
          </a:p>
          <a:p>
            <a:pPr>
              <a:defRPr/>
            </a:pPr>
            <a:r>
              <a:rPr lang="en-US" dirty="0"/>
              <a:t>	A8011- -Equipment</a:t>
            </a:r>
          </a:p>
          <a:p>
            <a:pPr>
              <a:defRPr/>
            </a:pPr>
            <a:r>
              <a:rPr lang="en-US" dirty="0"/>
              <a:t>	A8012 --Vehicles</a:t>
            </a:r>
          </a:p>
          <a:p>
            <a:pPr>
              <a:defRPr/>
            </a:pPr>
            <a:r>
              <a:rPr lang="en-US" dirty="0"/>
              <a:t>	A8015 --Vessels</a:t>
            </a:r>
          </a:p>
          <a:p>
            <a:pPr>
              <a:defRPr/>
            </a:pPr>
            <a:r>
              <a:rPr lang="en-US" dirty="0"/>
              <a:t>	A8031-- Museum Collections</a:t>
            </a:r>
          </a:p>
          <a:p>
            <a:pPr>
              <a:defRPr/>
            </a:pPr>
            <a:r>
              <a:rPr lang="en-US" dirty="0"/>
              <a:t>	A8032 --Works of Art &amp; Historical Treasures</a:t>
            </a:r>
          </a:p>
          <a:p>
            <a:pPr>
              <a:defRPr/>
            </a:pPr>
            <a:r>
              <a:rPr lang="en-US" dirty="0"/>
              <a:t>	A8042 --Library Books</a:t>
            </a:r>
          </a:p>
          <a:p>
            <a:pPr>
              <a:defRPr/>
            </a:pPr>
            <a:r>
              <a:rPr lang="en-US" dirty="0"/>
              <a:t>Any other Fund Code that </a:t>
            </a:r>
            <a:r>
              <a:rPr lang="en-US" u="sng" dirty="0"/>
              <a:t>does not </a:t>
            </a:r>
            <a:r>
              <a:rPr lang="en-US" dirty="0"/>
              <a:t>begin with “1” or “09” (Non-Proprietary Funds)</a:t>
            </a:r>
          </a:p>
          <a:p>
            <a:pPr>
              <a:defRPr/>
            </a:pPr>
            <a:r>
              <a:rPr lang="en-US" dirty="0"/>
              <a:t>	40101-- Equipment  </a:t>
            </a:r>
          </a:p>
          <a:p>
            <a:pPr>
              <a:defRPr/>
            </a:pPr>
            <a:r>
              <a:rPr lang="en-US" dirty="0"/>
              <a:t>	40102--Livestock</a:t>
            </a:r>
          </a:p>
          <a:p>
            <a:pPr>
              <a:defRPr/>
            </a:pPr>
            <a:r>
              <a:rPr lang="en-US" dirty="0"/>
              <a:t>	40103– Museum Collections and Works of Art</a:t>
            </a:r>
          </a:p>
          <a:p>
            <a:pPr>
              <a:defRPr/>
            </a:pPr>
            <a:r>
              <a:rPr lang="en-US" dirty="0"/>
              <a:t>	40109--Library Purchases</a:t>
            </a:r>
          </a:p>
          <a:p>
            <a:pPr>
              <a:defRPr/>
            </a:pPr>
            <a:r>
              <a:rPr lang="en-US" dirty="0"/>
              <a:t>	40201—Vessels</a:t>
            </a:r>
          </a:p>
          <a:p>
            <a:pPr>
              <a:defRPr/>
            </a:pPr>
            <a:r>
              <a:rPr lang="en-US" dirty="0"/>
              <a:t>	40109—Construction in Progress(Equipment)</a:t>
            </a:r>
          </a:p>
          <a:p>
            <a:pPr>
              <a:defRPr/>
            </a:pP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dirty="0"/>
              <a:t> 				           </a:t>
            </a:r>
            <a:r>
              <a:rPr lang="en-US" sz="1600" dirty="0">
                <a:latin typeface="+mn-lt"/>
              </a:rPr>
              <a:t>Proprietary=Auxiliary Funds</a:t>
            </a:r>
          </a:p>
          <a:p>
            <a:pPr>
              <a:defRPr/>
            </a:pPr>
            <a:r>
              <a:rPr lang="en-US" sz="1600" dirty="0">
                <a:latin typeface="+mn-lt"/>
              </a:rPr>
              <a:t>   					Non-Proprietary=General Funds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endParaRPr lang="en-US" sz="2800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25FB4D-AB3C-4FC6-A516-40807987B39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0" hangingPunct="0">
              <a:defRPr/>
            </a:pPr>
            <a:r>
              <a:rPr lang="en-US" sz="41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	</a:t>
            </a:r>
            <a:r>
              <a:rPr lang="en-US" sz="48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Account Codes</a:t>
            </a:r>
          </a:p>
        </p:txBody>
      </p:sp>
      <p:pic>
        <p:nvPicPr>
          <p:cNvPr id="8" name="Picture 3" descr="SOU LOGO HZ CMY P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304800"/>
            <a:ext cx="12763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Owner\AppData\Local\Microsoft\Windows\Temporary Internet Files\Content.IE5\7N7ESPOW\MC90033566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1447800"/>
            <a:ext cx="2277291" cy="241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/>
          <a:lstStyle/>
          <a:p>
            <a:pPr>
              <a:defRPr/>
            </a:pPr>
            <a:r>
              <a:rPr lang="en-US" dirty="0"/>
              <a:t>	 FIXED ASSETS</a:t>
            </a:r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>
            <a:off x="762000" y="1594338"/>
            <a:ext cx="8077200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latin typeface="+mn-lt"/>
              </a:rPr>
              <a:t>Processing an invoice</a:t>
            </a:r>
          </a:p>
          <a:p>
            <a:pPr marL="403225" indent="-403225"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sz="2000" dirty="0"/>
              <a:t>Refer to the FIS User Manual with a link on the Banner Screen</a:t>
            </a:r>
          </a:p>
          <a:p>
            <a:pPr marL="403225" indent="-403225"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sz="2000" dirty="0"/>
              <a:t>Instructions begin on page 81</a:t>
            </a:r>
          </a:p>
          <a:p>
            <a:pPr marL="403225" indent="-403225">
              <a:buClr>
                <a:schemeClr val="accent1"/>
              </a:buClr>
              <a:buFont typeface="Wingdings" pitchFamily="2" charset="2"/>
              <a:buChar char="Ø"/>
              <a:defRPr/>
            </a:pPr>
            <a:endParaRPr lang="en-US" sz="2000" dirty="0">
              <a:latin typeface="+mn-lt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Ø"/>
              <a:defRPr/>
            </a:pPr>
            <a:endParaRPr lang="en-US" sz="2000" dirty="0"/>
          </a:p>
          <a:p>
            <a:pPr>
              <a:buClr>
                <a:schemeClr val="accent1"/>
              </a:buClr>
              <a:buFont typeface="Wingdings" pitchFamily="2" charset="2"/>
              <a:buChar char="Ø"/>
              <a:defRPr/>
            </a:pPr>
            <a:endParaRPr lang="en-US" sz="2800" dirty="0"/>
          </a:p>
          <a:p>
            <a:pPr>
              <a:buClr>
                <a:schemeClr val="accent1"/>
              </a:buClr>
              <a:buFont typeface="Wingdings" pitchFamily="2" charset="2"/>
              <a:buChar char="Ø"/>
              <a:defRPr/>
            </a:pPr>
            <a:endParaRPr lang="en-US" sz="2800" dirty="0"/>
          </a:p>
          <a:p>
            <a:pPr>
              <a:buClr>
                <a:schemeClr val="accent1"/>
              </a:buClr>
              <a:buFont typeface="Wingdings" pitchFamily="2" charset="2"/>
              <a:buChar char="Ø"/>
              <a:defRPr/>
            </a:pPr>
            <a:endParaRPr lang="en-US" sz="2000" dirty="0"/>
          </a:p>
          <a:p>
            <a:pPr>
              <a:buClr>
                <a:schemeClr val="accent1"/>
              </a:buClr>
              <a:buFont typeface="Wingdings" pitchFamily="2" charset="2"/>
              <a:buChar char="Ø"/>
              <a:defRPr/>
            </a:pPr>
            <a:endParaRPr lang="en-US" sz="2400" dirty="0"/>
          </a:p>
          <a:p>
            <a:pPr>
              <a:buClr>
                <a:schemeClr val="accent1"/>
              </a:buClr>
              <a:defRPr/>
            </a:pPr>
            <a:r>
              <a:rPr lang="en-US" sz="2400" dirty="0"/>
              <a:t> </a:t>
            </a:r>
          </a:p>
          <a:p>
            <a:pPr>
              <a:buClr>
                <a:schemeClr val="accent1"/>
              </a:buClr>
              <a:buFont typeface="Wingdings" pitchFamily="2" charset="2"/>
              <a:buChar char="Ø"/>
              <a:defRPr/>
            </a:pPr>
            <a:endParaRPr lang="en-US" sz="2400" dirty="0"/>
          </a:p>
          <a:p>
            <a:pPr>
              <a:buClr>
                <a:schemeClr val="accent1"/>
              </a:buClr>
              <a:buFont typeface="Wingdings" pitchFamily="2" charset="2"/>
              <a:buChar char="Ø"/>
              <a:defRPr/>
            </a:pPr>
            <a:endParaRPr lang="en-US" sz="2000" dirty="0"/>
          </a:p>
          <a:p>
            <a:pPr>
              <a:buClr>
                <a:schemeClr val="accent1"/>
              </a:buClr>
              <a:buFont typeface="Wingdings" pitchFamily="2" charset="2"/>
              <a:buChar char="Ø"/>
              <a:defRPr/>
            </a:pPr>
            <a:endParaRPr lang="en-US" sz="2000" dirty="0"/>
          </a:p>
          <a:p>
            <a:pPr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 			</a:t>
            </a:r>
            <a:endParaRPr lang="en-US" sz="2000" dirty="0"/>
          </a:p>
          <a:p>
            <a:pPr>
              <a:defRPr/>
            </a:pPr>
            <a:r>
              <a:rPr lang="en-US" sz="3200" dirty="0"/>
              <a:t> </a:t>
            </a:r>
            <a:endParaRPr lang="en-US" sz="2400" dirty="0"/>
          </a:p>
          <a:p>
            <a:pPr>
              <a:defRPr/>
            </a:pPr>
            <a:r>
              <a:rPr lang="en-US" sz="3200" dirty="0"/>
              <a:t> </a:t>
            </a:r>
            <a:endParaRPr lang="en-US" sz="2400" dirty="0"/>
          </a:p>
          <a:p>
            <a:pPr>
              <a:defRPr/>
            </a:pPr>
            <a:endParaRPr lang="en-US" sz="2400" dirty="0"/>
          </a:p>
          <a:p>
            <a:pPr marL="457200" indent="-457200">
              <a:buFont typeface="Arial" pitchFamily="34" charset="0"/>
              <a:buChar char="•"/>
              <a:defRPr/>
            </a:pPr>
            <a:endParaRPr lang="en-US" sz="2800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CE979A-41BE-4C59-9A0E-9802AE671FE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21510" name="Picture 6" descr="10-Invoice Processing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514600"/>
            <a:ext cx="3790950" cy="422030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0" hangingPunct="0">
              <a:defRPr/>
            </a:pPr>
            <a:r>
              <a:rPr lang="en-US" sz="41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	</a:t>
            </a:r>
            <a:r>
              <a:rPr lang="en-US" sz="48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Invoices</a:t>
            </a:r>
          </a:p>
        </p:txBody>
      </p:sp>
      <p:pic>
        <p:nvPicPr>
          <p:cNvPr id="8" name="Picture 3" descr="SOU LOGO HZ CMY P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304800"/>
            <a:ext cx="12763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3-Link to Banner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2743200"/>
            <a:ext cx="4185138" cy="380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ight Arrow 1"/>
          <p:cNvSpPr/>
          <p:nvPr/>
        </p:nvSpPr>
        <p:spPr>
          <a:xfrm rot="2329007">
            <a:off x="2500688" y="4651669"/>
            <a:ext cx="1157775" cy="49443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Arrow 3"/>
          <p:cNvSpPr/>
          <p:nvPr/>
        </p:nvSpPr>
        <p:spPr>
          <a:xfrm>
            <a:off x="5562600" y="2655277"/>
            <a:ext cx="1209675" cy="4572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8326</TotalTime>
  <Words>550</Words>
  <Application>Microsoft Office PowerPoint</Application>
  <PresentationFormat>On-screen Show (4:3)</PresentationFormat>
  <Paragraphs>351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Lucida Sans Unicode</vt:lpstr>
      <vt:lpstr>Times New Roman</vt:lpstr>
      <vt:lpstr>Verdana</vt:lpstr>
      <vt:lpstr>Wingdings</vt:lpstr>
      <vt:lpstr>Wingdings 2</vt:lpstr>
      <vt:lpstr>Wingdings 3</vt:lpstr>
      <vt:lpstr>Concourse</vt:lpstr>
      <vt:lpstr>Fixed Assets</vt:lpstr>
      <vt:lpstr> Fixed Assets</vt:lpstr>
      <vt:lpstr>PowerPoint Presentation</vt:lpstr>
      <vt:lpstr>Fixed Assets</vt:lpstr>
      <vt:lpstr> Purchase Orders</vt:lpstr>
      <vt:lpstr> Purchase Orders</vt:lpstr>
      <vt:lpstr>  FIXED ASSETS</vt:lpstr>
      <vt:lpstr> COMPLETING A PURCHASE ORDER</vt:lpstr>
      <vt:lpstr>  FIXED ASSETS</vt:lpstr>
      <vt:lpstr>Invoices</vt:lpstr>
      <vt:lpstr>Invoices</vt:lpstr>
      <vt:lpstr> Invoices</vt:lpstr>
      <vt:lpstr> Invoices</vt:lpstr>
      <vt:lpstr> Fiscal Year End</vt:lpstr>
      <vt:lpstr> Fixed Assets</vt:lpstr>
      <vt:lpstr>PowerPoint Presentation</vt:lpstr>
      <vt:lpstr>   Contacts/Questions</vt:lpstr>
    </vt:vector>
  </TitlesOfParts>
  <Company>Southern Oregon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Larvick</dc:creator>
  <cp:lastModifiedBy>Jaimie Bernhagen</cp:lastModifiedBy>
  <cp:revision>221</cp:revision>
  <cp:lastPrinted>2012-11-01T19:09:06Z</cp:lastPrinted>
  <dcterms:created xsi:type="dcterms:W3CDTF">2010-08-17T09:24:17Z</dcterms:created>
  <dcterms:modified xsi:type="dcterms:W3CDTF">2020-03-04T20:49:30Z</dcterms:modified>
</cp:coreProperties>
</file>