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04" r:id="rId4"/>
    <p:sldId id="306" r:id="rId5"/>
    <p:sldId id="311" r:id="rId6"/>
    <p:sldId id="313" r:id="rId7"/>
    <p:sldId id="291" r:id="rId8"/>
    <p:sldId id="312" r:id="rId9"/>
    <p:sldId id="292" r:id="rId10"/>
    <p:sldId id="314" r:id="rId11"/>
    <p:sldId id="315" r:id="rId12"/>
    <p:sldId id="316" r:id="rId13"/>
    <p:sldId id="329" r:id="rId14"/>
    <p:sldId id="295" r:id="rId15"/>
    <p:sldId id="321" r:id="rId16"/>
    <p:sldId id="302" r:id="rId17"/>
    <p:sldId id="305" r:id="rId18"/>
    <p:sldId id="318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6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FAB55C-C70E-4B56-AED7-4C0350308AC0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6F5C91-0C00-4BEA-80EF-A35772D59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3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075F23F1-2C22-4644-9CD0-BBD78670C9AE}" type="datetimeFigureOut">
              <a:rPr lang="en-US"/>
              <a:pPr>
                <a:defRPr/>
              </a:pPr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DD43FF29-D404-42FA-8BC9-96C643F9F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5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4E1D2B-8A2D-4E53-9F24-EC4A799630E5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2A4ABD-93D9-4879-8E28-57310C65E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2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4029-5E9C-4C98-8AE0-D72E16E9662A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24C2-CF2F-414C-8E9B-ECCE834DC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47DB-8523-48AE-881D-57C92BEE02B2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394C-095B-4B55-A68F-05FBE56C4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FE5E-1B0F-483F-94D2-8B53467C400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D8509-73B1-4A7B-BB3C-77763DC4B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8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96755-A3AD-48EA-8BE4-98C6DB6287F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80C7F3-336A-40D8-8A70-10F077CA4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70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FFE544-B5B8-421F-B85E-576B39CC93B3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B4E58-6E2A-4E75-8456-021EDB3DA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24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973CF9-D741-4BE6-A94B-EEB816C3C69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96E792-B50C-43AD-A06F-02EF13341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20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167F0-0468-4B08-82DC-928235E9CF38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2F32A0-1184-47F5-8F94-154A2073D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5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3E196-AE6B-4783-A6F6-FDD292D985D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E049-9ACB-4ECD-9A48-ED24CEB699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0B6C03-6079-46B2-9B73-68C728416190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E5A1B-FB0A-4019-BF32-6C934CEB5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24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58EDA18-0B2A-4D34-9FBF-5280047932AA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628B01-73AD-4B77-A05B-2EF4A5A12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04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D774D6E-76A4-40C9-BBE6-05633907663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ED78DF5-7198-4C04-A6E4-AC1F48B966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49" r:id="rId2"/>
    <p:sldLayoutId id="2147483954" r:id="rId3"/>
    <p:sldLayoutId id="2147483955" r:id="rId4"/>
    <p:sldLayoutId id="2147483956" r:id="rId5"/>
    <p:sldLayoutId id="2147483957" r:id="rId6"/>
    <p:sldLayoutId id="2147483950" r:id="rId7"/>
    <p:sldLayoutId id="2147483958" r:id="rId8"/>
    <p:sldLayoutId id="2147483959" r:id="rId9"/>
    <p:sldLayoutId id="2147483951" r:id="rId10"/>
    <p:sldLayoutId id="21474839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side.sou.edu/bus-serv/staff.html" TargetMode="External"/><Relationship Id="rId4" Type="http://schemas.openxmlformats.org/officeDocument/2006/relationships/hyperlink" Target="https://inside.sou.edu/busserv/staff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362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evenue Distributions</a:t>
            </a:r>
            <a:br>
              <a:rPr lang="en-US" dirty="0"/>
            </a:br>
            <a:r>
              <a:rPr lang="en-US" dirty="0">
                <a:solidFill>
                  <a:srgbClr val="00B0F0"/>
                </a:solidFill>
              </a:rPr>
              <a:t>I</a:t>
            </a:r>
            <a:r>
              <a:rPr lang="en-US" dirty="0"/>
              <a:t>nternal Sales </a:t>
            </a:r>
            <a:br>
              <a:rPr lang="en-US" dirty="0"/>
            </a:br>
            <a:r>
              <a:rPr lang="en-US" dirty="0">
                <a:solidFill>
                  <a:srgbClr val="92D050"/>
                </a:solidFill>
              </a:rPr>
              <a:t>E</a:t>
            </a:r>
            <a:r>
              <a:rPr lang="en-US" dirty="0"/>
              <a:t>xpense Reimbursements</a:t>
            </a:r>
          </a:p>
        </p:txBody>
      </p:sp>
      <p:pic>
        <p:nvPicPr>
          <p:cNvPr id="9220" name="Picture 4" descr="SOU LOGO HZ 186 PO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79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800"/>
              <a:t>July 1,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835B-FA5C-4CBB-A473-424EA53C1B2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B0F0"/>
                </a:solidFill>
                <a:latin typeface="+mn-lt"/>
              </a:rPr>
              <a:t>When one fund</a:t>
            </a:r>
            <a:r>
              <a:rPr lang="en-US" sz="3200" dirty="0">
                <a:latin typeface="+mn-lt"/>
              </a:rPr>
              <a:t> </a:t>
            </a:r>
          </a:p>
          <a:p>
            <a:pPr>
              <a:defRPr/>
            </a:pPr>
            <a:r>
              <a:rPr lang="en-US" sz="3200" dirty="0">
                <a:latin typeface="+mn-lt"/>
              </a:rPr>
              <a:t>pays for goods or services on the behalf of </a:t>
            </a:r>
          </a:p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another fund,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3886200"/>
            <a:ext cx="487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And then the </a:t>
            </a:r>
          </a:p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second fund(s) </a:t>
            </a:r>
          </a:p>
          <a:p>
            <a:pPr>
              <a:defRPr/>
            </a:pPr>
            <a:r>
              <a:rPr lang="en-US" sz="3200" dirty="0">
                <a:latin typeface="+mn-lt"/>
              </a:rPr>
              <a:t>must pay back the </a:t>
            </a:r>
          </a:p>
          <a:p>
            <a:pPr>
              <a:defRPr/>
            </a:pPr>
            <a:r>
              <a:rPr lang="en-US" sz="3200" dirty="0">
                <a:solidFill>
                  <a:srgbClr val="00B0F0"/>
                </a:solidFill>
                <a:latin typeface="+mn-lt"/>
              </a:rPr>
              <a:t>first fund</a:t>
            </a:r>
            <a:r>
              <a:rPr lang="en-US" sz="3200" dirty="0">
                <a:latin typeface="+mn-lt"/>
              </a:rPr>
              <a:t>.</a:t>
            </a:r>
          </a:p>
        </p:txBody>
      </p:sp>
      <p:pic>
        <p:nvPicPr>
          <p:cNvPr id="5126" name="Picture 6" descr="C:\Users\Tiki\AppData\Local\Microsoft\Windows\Temporary Internet Files\Content.IE5\QAC5ZGX1\MC9004415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9600"/>
            <a:ext cx="2238184" cy="1295400"/>
          </a:xfrm>
          <a:prstGeom prst="rect">
            <a:avLst/>
          </a:prstGeom>
          <a:noFill/>
        </p:spPr>
      </p:pic>
      <p:pic>
        <p:nvPicPr>
          <p:cNvPr id="5127" name="Picture 7" descr="C:\Users\Tiki\AppData\Local\Microsoft\Windows\Temporary Internet Files\Content.IE5\FR44U5IZ\MC9003516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676400"/>
            <a:ext cx="1692275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73152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n-lt"/>
              </a:rPr>
              <a:t>There are two types of </a:t>
            </a:r>
          </a:p>
          <a:p>
            <a:pPr algn="ctr">
              <a:defRPr/>
            </a:pPr>
            <a:r>
              <a:rPr lang="en-US" sz="3600" dirty="0">
                <a:latin typeface="+mn-lt"/>
              </a:rPr>
              <a:t>Expense Reimbursement.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Reimbursing clearly identifiable Goods or Services (“Direct”).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800" dirty="0">
                <a:latin typeface="+mn-lt"/>
              </a:rPr>
              <a:t>Reimbursing a group of expenses that cannot be easily identified (“Indirect”).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dirty="0">
              <a:latin typeface="+mn-lt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rgbClr val="00B0F0"/>
                </a:solidFill>
              </a:rPr>
              <a:t>      Reimbursement of expense must not exceed the original total cost of the expense. </a:t>
            </a:r>
            <a:endParaRPr lang="en-US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835B-FA5C-4CBB-A473-424EA53C1B2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990600" y="5486400"/>
            <a:ext cx="3810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524000"/>
            <a:ext cx="73152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Type 1 </a:t>
            </a:r>
            <a:r>
              <a:rPr lang="en-US" sz="2800" b="1" dirty="0">
                <a:latin typeface="+mn-lt"/>
              </a:rPr>
              <a:t>Reimbursement</a:t>
            </a:r>
            <a:r>
              <a:rPr lang="en-US" sz="2400" b="1" dirty="0">
                <a:latin typeface="+mn-lt"/>
              </a:rPr>
              <a:t> of </a:t>
            </a:r>
            <a:r>
              <a:rPr lang="en-US" sz="2400" b="1" u="sng" dirty="0">
                <a:latin typeface="+mn-lt"/>
              </a:rPr>
              <a:t>Direct Expenses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835B-FA5C-4CBB-A473-424EA53C1B2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514600"/>
            <a:ext cx="74766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CREDIT 	the fund and account </a:t>
            </a:r>
          </a:p>
          <a:p>
            <a:r>
              <a:rPr lang="en-US" sz="2800" dirty="0">
                <a:latin typeface="+mn-lt"/>
              </a:rPr>
              <a:t>		that paid the original expense 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800" dirty="0">
                <a:latin typeface="+mn-lt"/>
              </a:rPr>
              <a:t>DEBIT 	the fund where the expense 		belongs and use the </a:t>
            </a:r>
          </a:p>
          <a:p>
            <a:r>
              <a:rPr lang="en-US" sz="2800" dirty="0">
                <a:solidFill>
                  <a:srgbClr val="FF0000"/>
                </a:solidFill>
                <a:latin typeface="+mn-lt"/>
              </a:rPr>
              <a:t>		SAME EXPENSE ACCOUNT.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985482" y="1518608"/>
            <a:ext cx="7315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EXAMPLE OF:  Type 1 Reimbursement of </a:t>
            </a:r>
            <a:r>
              <a:rPr lang="en-US" u="sng" dirty="0">
                <a:latin typeface="+mn-lt"/>
              </a:rPr>
              <a:t>Direct Expenses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835B-FA5C-4CBB-A473-424EA53C1B2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900" y="18802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n-lt"/>
              </a:rPr>
              <a:t>“IT purchased a computer and monitor on behalf of the International Programs department and then gets reimbursed.”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27" y="3080603"/>
            <a:ext cx="80772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5976203"/>
            <a:ext cx="459133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Entry detail for J0070402 11/15/12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602771"/>
            <a:ext cx="2667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Same expense account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657600" y="4419600"/>
            <a:ext cx="1600200" cy="367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657600" y="4787437"/>
            <a:ext cx="1600200" cy="8225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16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sz="2400" b="1" dirty="0">
                <a:latin typeface="+mn-lt"/>
              </a:rPr>
              <a:t>Type 2 Reimbursement of </a:t>
            </a:r>
            <a:r>
              <a:rPr lang="en-US" sz="2400" b="1" u="sng" dirty="0">
                <a:latin typeface="+mn-lt"/>
              </a:rPr>
              <a:t>Indirect expenses</a:t>
            </a:r>
            <a:r>
              <a:rPr lang="en-US" sz="2400" b="1" dirty="0">
                <a:latin typeface="+mn-lt"/>
              </a:rPr>
              <a:t>. </a:t>
            </a:r>
          </a:p>
          <a:p>
            <a:pPr marL="514350" indent="-514350" algn="ctr">
              <a:defRPr/>
            </a:pPr>
            <a:r>
              <a:rPr lang="en-US" sz="2400" b="1" dirty="0">
                <a:latin typeface="+mn-lt"/>
              </a:rPr>
              <a:t>(aka Internal Sales Reimbursement)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835B-FA5C-4CBB-A473-424EA53C1B2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7432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CREDIT	the fund with the original expenses </a:t>
            </a:r>
          </a:p>
          <a:p>
            <a:r>
              <a:rPr lang="en-US" sz="2400" dirty="0">
                <a:latin typeface="+mn-lt"/>
              </a:rPr>
              <a:t>                	use a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79xxx account</a:t>
            </a:r>
            <a:r>
              <a:rPr lang="en-US" sz="2400" dirty="0">
                <a:latin typeface="+mn-lt"/>
              </a:rPr>
              <a:t>. </a:t>
            </a:r>
          </a:p>
          <a:p>
            <a:r>
              <a:rPr lang="en-US" sz="2400" dirty="0">
                <a:latin typeface="+mn-lt"/>
              </a:rPr>
              <a:t>	</a:t>
            </a:r>
          </a:p>
          <a:p>
            <a:r>
              <a:rPr lang="en-US" sz="2400" dirty="0">
                <a:latin typeface="+mn-lt"/>
              </a:rPr>
              <a:t>DEBIT 	the fund that received the </a:t>
            </a:r>
          </a:p>
          <a:p>
            <a:r>
              <a:rPr lang="en-US" sz="2400" dirty="0">
                <a:latin typeface="+mn-lt"/>
              </a:rPr>
              <a:t>		Goods or Services </a:t>
            </a:r>
          </a:p>
          <a:p>
            <a:r>
              <a:rPr lang="en-US" sz="2400" dirty="0">
                <a:latin typeface="+mn-lt"/>
              </a:rPr>
              <a:t>		use the natural account that 			describes the expense.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835B-FA5C-4CBB-A473-424EA53C1B2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5" descr="J:\1 Business Services Training\Internal Sale &amp; Reimbursements\Internal Sales Reimb acct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1"/>
            <a:ext cx="7086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1295400"/>
            <a:ext cx="6934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sz="2800" dirty="0">
                <a:latin typeface="+mn-lt"/>
              </a:rPr>
              <a:t>Use account codes that begin with 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79</a:t>
            </a:r>
          </a:p>
          <a:p>
            <a:pPr marL="457200" indent="-457200">
              <a:defRPr/>
            </a:pPr>
            <a:r>
              <a:rPr lang="en-US" dirty="0">
                <a:latin typeface="+mn-lt"/>
              </a:rPr>
              <a:t>(partial list below)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6019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(Internal Sales Reimbursements show up as a</a:t>
            </a:r>
          </a:p>
          <a:p>
            <a:r>
              <a:rPr lang="en-US" dirty="0"/>
              <a:t>	         credit to other expenses.)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5400" y="3962400"/>
            <a:ext cx="2743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0488" y="178284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i="1" dirty="0">
                <a:latin typeface="+mn-lt"/>
              </a:rPr>
              <a:t>“RVTV is reimbursed for time and materials for duplicating DVDs for the Schneider Museum.”</a:t>
            </a:r>
          </a:p>
        </p:txBody>
      </p:sp>
      <p:pic>
        <p:nvPicPr>
          <p:cNvPr id="2253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50"/>
                </a:solidFill>
              </a:rPr>
              <a:t>E</a:t>
            </a:r>
            <a:r>
              <a:rPr lang="en-US" sz="4800" dirty="0"/>
              <a:t>XPENSE REIMBURSEMENTS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C2C70-86C9-4768-B9E6-77718607C5A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9406" y="1447800"/>
            <a:ext cx="752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OF:  Type 2 Reimbursement of </a:t>
            </a:r>
            <a:r>
              <a:rPr lang="en-US" u="sng" dirty="0"/>
              <a:t>Indirect Expenses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56" y="2514600"/>
            <a:ext cx="8560686" cy="286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5010" y="3945731"/>
            <a:ext cx="3953302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Credit RVTGAH - account 79107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3800" y="2613840"/>
            <a:ext cx="38100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Detail from J0069897 9/17/12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598" y="5486400"/>
            <a:ext cx="395330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Debit SMAGEN – account 24602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	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R</a:t>
            </a:r>
            <a:r>
              <a:rPr lang="en-US" sz="4000" dirty="0"/>
              <a:t>evenue Distributions</a:t>
            </a:r>
            <a:br>
              <a:rPr lang="en-US" sz="4000" dirty="0"/>
            </a:br>
            <a:r>
              <a:rPr lang="en-US" sz="4000" dirty="0">
                <a:solidFill>
                  <a:srgbClr val="0070C0"/>
                </a:solidFill>
              </a:rPr>
              <a:t>I</a:t>
            </a:r>
            <a:r>
              <a:rPr lang="en-US" sz="4000" dirty="0"/>
              <a:t>nternal Sales </a:t>
            </a:r>
            <a:br>
              <a:rPr lang="en-US" sz="4000" dirty="0"/>
            </a:br>
            <a:r>
              <a:rPr lang="en-US" sz="4000" dirty="0">
                <a:solidFill>
                  <a:srgbClr val="00B050"/>
                </a:solidFill>
              </a:rPr>
              <a:t>E</a:t>
            </a:r>
            <a:r>
              <a:rPr lang="en-US" sz="4000" dirty="0"/>
              <a:t>xpense Reimbursements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2057400"/>
            <a:ext cx="75438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Summary</a:t>
            </a:r>
          </a:p>
          <a:p>
            <a:endParaRPr lang="en-US" dirty="0">
              <a:latin typeface="+mn-lt"/>
            </a:endParaRPr>
          </a:p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Revenue Distributions</a:t>
            </a:r>
          </a:p>
          <a:p>
            <a:r>
              <a:rPr lang="en-US" sz="2000" dirty="0">
                <a:latin typeface="+mn-lt"/>
              </a:rPr>
              <a:t>	 – same revenue acct for Debit and Credit</a:t>
            </a:r>
            <a:br>
              <a:rPr lang="en-US" sz="800" dirty="0">
                <a:latin typeface="+mn-lt"/>
              </a:rPr>
            </a:br>
            <a:endParaRPr lang="en-US" sz="1200" dirty="0">
              <a:latin typeface="+mn-lt"/>
            </a:endParaRPr>
          </a:p>
          <a:p>
            <a:r>
              <a:rPr lang="en-US" sz="2000" b="1" dirty="0">
                <a:solidFill>
                  <a:srgbClr val="00B0F0"/>
                </a:solidFill>
                <a:latin typeface="+mn-lt"/>
              </a:rPr>
              <a:t>Internal Sales</a:t>
            </a:r>
          </a:p>
          <a:p>
            <a:r>
              <a:rPr lang="en-US" sz="2000" dirty="0">
                <a:latin typeface="+mn-lt"/>
              </a:rPr>
              <a:t>	 – Use </a:t>
            </a:r>
            <a:r>
              <a:rPr lang="en-US" sz="2000" dirty="0">
                <a:solidFill>
                  <a:srgbClr val="00B0F0"/>
                </a:solidFill>
                <a:latin typeface="+mn-lt"/>
              </a:rPr>
              <a:t>09</a:t>
            </a:r>
            <a:r>
              <a:rPr lang="en-US" sz="2000" dirty="0">
                <a:latin typeface="+mn-lt"/>
              </a:rPr>
              <a:t> accts for Credit; no Bud Ops funds</a:t>
            </a:r>
            <a:endParaRPr lang="en-US" sz="800" dirty="0">
              <a:latin typeface="+mn-lt"/>
            </a:endParaRPr>
          </a:p>
          <a:p>
            <a:br>
              <a:rPr lang="en-US" sz="1200" dirty="0">
                <a:latin typeface="+mn-lt"/>
              </a:rPr>
            </a:br>
            <a:r>
              <a:rPr lang="en-US" sz="2000" b="1" dirty="0">
                <a:solidFill>
                  <a:srgbClr val="92D050"/>
                </a:solidFill>
                <a:latin typeface="+mn-lt"/>
              </a:rPr>
              <a:t>Expense Reimbursements</a:t>
            </a:r>
          </a:p>
          <a:p>
            <a:r>
              <a:rPr lang="en-US" sz="2000" dirty="0">
                <a:latin typeface="+mn-lt"/>
              </a:rPr>
              <a:t>	 – Direct type</a:t>
            </a:r>
          </a:p>
          <a:p>
            <a:r>
              <a:rPr lang="en-US" sz="2000" dirty="0">
                <a:latin typeface="+mn-lt"/>
              </a:rPr>
              <a:t>		 – use same expense acct </a:t>
            </a:r>
          </a:p>
          <a:p>
            <a:r>
              <a:rPr lang="en-US" sz="2000" dirty="0">
                <a:latin typeface="+mn-lt"/>
              </a:rPr>
              <a:t>		    for Debit and Credit</a:t>
            </a:r>
          </a:p>
          <a:p>
            <a:r>
              <a:rPr lang="en-US" sz="2000" dirty="0">
                <a:latin typeface="+mn-lt"/>
              </a:rPr>
              <a:t>	- Indirect type</a:t>
            </a:r>
          </a:p>
          <a:p>
            <a:r>
              <a:rPr lang="en-US" sz="2000" dirty="0">
                <a:latin typeface="+mn-lt"/>
              </a:rPr>
              <a:t>		 – use </a:t>
            </a:r>
            <a:r>
              <a:rPr lang="en-US" sz="2000" b="1" dirty="0">
                <a:solidFill>
                  <a:srgbClr val="92D050"/>
                </a:solidFill>
                <a:latin typeface="+mn-lt"/>
              </a:rPr>
              <a:t>79</a:t>
            </a:r>
            <a:r>
              <a:rPr lang="en-US" sz="2000" dirty="0">
                <a:latin typeface="+mn-lt"/>
              </a:rPr>
              <a:t> accts for Credit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87B94-7C44-4209-9981-2102BDB95B0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	</a:t>
            </a:r>
            <a:r>
              <a:rPr lang="en-US" sz="4000" dirty="0">
                <a:solidFill>
                  <a:srgbClr val="FF0000"/>
                </a:solidFill>
              </a:rPr>
              <a:t>R</a:t>
            </a:r>
            <a:r>
              <a:rPr lang="en-US" sz="4000" dirty="0"/>
              <a:t>evenue Distributions</a:t>
            </a:r>
            <a:br>
              <a:rPr lang="en-US" sz="4000" dirty="0"/>
            </a:br>
            <a:r>
              <a:rPr lang="en-US" sz="4000" dirty="0">
                <a:solidFill>
                  <a:srgbClr val="00B0F0"/>
                </a:solidFill>
              </a:rPr>
              <a:t>I</a:t>
            </a:r>
            <a:r>
              <a:rPr lang="en-US" sz="4000" dirty="0"/>
              <a:t>nternal Sales </a:t>
            </a:r>
            <a:br>
              <a:rPr lang="en-US" sz="4000" dirty="0"/>
            </a:br>
            <a:r>
              <a:rPr lang="en-US" sz="4000" dirty="0">
                <a:solidFill>
                  <a:srgbClr val="00B050"/>
                </a:solidFill>
              </a:rPr>
              <a:t>E</a:t>
            </a:r>
            <a:r>
              <a:rPr lang="en-US" sz="4000" dirty="0"/>
              <a:t>xpense Reimbursements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31913" y="1232435"/>
            <a:ext cx="73152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sz="3200" dirty="0">
              <a:latin typeface="+mn-lt"/>
            </a:endParaRPr>
          </a:p>
          <a:p>
            <a:pPr algn="r">
              <a:defRPr/>
            </a:pPr>
            <a:endParaRPr lang="en-US" sz="1200" dirty="0">
              <a:latin typeface="+mn-lt"/>
            </a:endParaRPr>
          </a:p>
          <a:p>
            <a:pPr algn="r">
              <a:defRPr/>
            </a:pPr>
            <a:r>
              <a:rPr lang="en-US" sz="1200" dirty="0">
                <a:latin typeface="+mn-lt"/>
              </a:rPr>
              <a:t>Revised March, 2014</a:t>
            </a:r>
            <a:r>
              <a:rPr lang="en-US" sz="3600" dirty="0">
                <a:latin typeface="+mn-lt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87B94-7C44-4209-9981-2102BDB95B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147" name="Picture 3" descr="C:\Users\Tiki\AppData\Local\Microsoft\Windows\Temporary Internet Files\Content.IE5\DT67R1L9\MC900441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2713" y="3359150"/>
            <a:ext cx="1520825" cy="179705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933870" y="2209800"/>
            <a:ext cx="44196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indent="0" eaLnBrk="1" hangingPunct="1">
              <a:buNone/>
            </a:pPr>
            <a:r>
              <a:rPr lang="en-US" b="1" dirty="0"/>
              <a:t>For additional Information contact: </a:t>
            </a:r>
          </a:p>
          <a:p>
            <a:pPr eaLnBrk="1" hangingPunct="1"/>
            <a:endParaRPr lang="en-US" sz="1100" dirty="0"/>
          </a:p>
          <a:p>
            <a:pPr eaLnBrk="1" hangingPunct="1"/>
            <a:r>
              <a:rPr lang="en-US" dirty="0"/>
              <a:t>  Associate Director, Business Services</a:t>
            </a:r>
          </a:p>
          <a:p>
            <a:pPr marL="109537" indent="0" eaLnBrk="1" hangingPunct="1">
              <a:buNone/>
            </a:pPr>
            <a:r>
              <a:rPr lang="en-US" u="sng" dirty="0">
                <a:hlinkClick r:id="rId4"/>
              </a:rPr>
              <a:t>https://inside.sou.edu/busserv/staff.html</a:t>
            </a:r>
            <a:r>
              <a:rPr lang="en-US" dirty="0"/>
              <a:t> </a:t>
            </a:r>
          </a:p>
          <a:p>
            <a:pPr marL="109537" indent="0" eaLnBrk="1" hangingPunct="1">
              <a:buNone/>
            </a:pPr>
            <a:r>
              <a:rPr lang="en-US" dirty="0"/>
              <a:t>552-8536</a:t>
            </a:r>
          </a:p>
          <a:p>
            <a:pPr marL="0" indent="0" eaLnBrk="1" hangingPunct="1">
              <a:buNone/>
            </a:pPr>
            <a:r>
              <a:rPr lang="en-US" dirty="0"/>
              <a:t>                           or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  Director of Business Services</a:t>
            </a:r>
            <a:br>
              <a:rPr lang="en-US" dirty="0"/>
            </a:br>
            <a:r>
              <a:rPr lang="en-US" dirty="0"/>
              <a:t>  </a:t>
            </a:r>
            <a:r>
              <a:rPr lang="en-US" u="sng" dirty="0">
                <a:hlinkClick r:id="rId5"/>
              </a:rPr>
              <a:t>https://inside.sou.edu/bus-serv/staff.html</a:t>
            </a:r>
            <a:endParaRPr lang="en-US" dirty="0"/>
          </a:p>
          <a:p>
            <a:pPr marL="109537" indent="0" eaLnBrk="1" hangingPunct="1">
              <a:buNone/>
            </a:pPr>
            <a:r>
              <a:rPr lang="en-US" dirty="0"/>
              <a:t>552-6594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0000"/>
                </a:solidFill>
              </a:rPr>
              <a:t>R</a:t>
            </a:r>
            <a:r>
              <a:rPr lang="en-US" sz="3600" dirty="0"/>
              <a:t>evenue Distributions</a:t>
            </a:r>
            <a:br>
              <a:rPr lang="en-US" sz="3600" dirty="0"/>
            </a:br>
            <a:r>
              <a:rPr lang="en-US" sz="3600" dirty="0">
                <a:solidFill>
                  <a:srgbClr val="00B0F0"/>
                </a:solidFill>
              </a:rPr>
              <a:t>I</a:t>
            </a:r>
            <a:r>
              <a:rPr lang="en-US" sz="3600" dirty="0"/>
              <a:t>nternal Sales </a:t>
            </a:r>
            <a:br>
              <a:rPr lang="en-US" sz="3600" dirty="0"/>
            </a:br>
            <a:r>
              <a:rPr lang="en-US" sz="3600" dirty="0">
                <a:solidFill>
                  <a:srgbClr val="00B050"/>
                </a:solidFill>
              </a:rPr>
              <a:t>E</a:t>
            </a:r>
            <a:r>
              <a:rPr lang="en-US" sz="3600" dirty="0"/>
              <a:t>xpense Reimbursements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1447800"/>
            <a:ext cx="7010400" cy="477053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dirty="0">
              <a:latin typeface="+mn-lt"/>
            </a:endParaRPr>
          </a:p>
          <a:p>
            <a:pPr algn="ctr">
              <a:defRPr/>
            </a:pPr>
            <a:r>
              <a:rPr lang="en-US" sz="3200" dirty="0">
                <a:latin typeface="+mn-lt"/>
              </a:rPr>
              <a:t>These 3 transaction types are: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 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US" sz="3200" dirty="0">
                <a:latin typeface="+mn-lt"/>
              </a:rPr>
              <a:t>No dollars are moved </a:t>
            </a:r>
          </a:p>
          <a:p>
            <a:pPr algn="ctr">
              <a:defRPr/>
            </a:pPr>
            <a:r>
              <a:rPr lang="en-US" sz="3200" dirty="0">
                <a:latin typeface="+mn-lt"/>
              </a:rPr>
              <a:t>into or out of SOU funds </a:t>
            </a:r>
          </a:p>
          <a:p>
            <a:pPr algn="ctr">
              <a:buFontTx/>
              <a:buChar char="-"/>
              <a:defRPr/>
            </a:pPr>
            <a:r>
              <a:rPr lang="en-US" sz="3200" dirty="0">
                <a:latin typeface="+mn-lt"/>
              </a:rPr>
              <a:t>only between funds.</a:t>
            </a:r>
          </a:p>
          <a:p>
            <a:pPr algn="ctr">
              <a:buFontTx/>
              <a:buChar char="-"/>
              <a:defRPr/>
            </a:pPr>
            <a:endParaRPr lang="en-US" sz="2000" dirty="0">
              <a:latin typeface="+mn-lt"/>
            </a:endParaRP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US" sz="3200" dirty="0">
                <a:latin typeface="+mn-lt"/>
              </a:rPr>
              <a:t>Use the right accounts.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81200" y="2514600"/>
            <a:ext cx="5275803" cy="92333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Internal entries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143000" y="27432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7315200" y="27432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8509-73B1-4A7B-BB3C-77763DC4B0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FF0000"/>
                </a:solidFill>
              </a:rPr>
              <a:t>R</a:t>
            </a:r>
            <a:r>
              <a:rPr lang="en-US" sz="4800" dirty="0"/>
              <a:t>EVENUE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BBFE9-48DB-48BC-9790-33B003C833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914400" y="1502688"/>
            <a:ext cx="7086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+mn-lt"/>
              </a:rPr>
              <a:t>When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one fund</a:t>
            </a:r>
            <a:r>
              <a:rPr lang="en-US" sz="3600" b="1" dirty="0">
                <a:latin typeface="+mn-lt"/>
              </a:rPr>
              <a:t> </a:t>
            </a:r>
          </a:p>
          <a:p>
            <a:r>
              <a:rPr lang="en-US" sz="3600" b="1" dirty="0">
                <a:latin typeface="+mn-lt"/>
              </a:rPr>
              <a:t>collects revenue on behalf of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one or more other funds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>,</a:t>
            </a:r>
          </a:p>
          <a:p>
            <a:r>
              <a:rPr lang="en-US" sz="3600" b="1" dirty="0">
                <a:latin typeface="+mn-lt"/>
              </a:rPr>
              <a:t>you must move the </a:t>
            </a:r>
          </a:p>
          <a:p>
            <a:r>
              <a:rPr lang="en-US" sz="3600" b="1" dirty="0">
                <a:latin typeface="+mn-lt"/>
              </a:rPr>
              <a:t>revenues to</a:t>
            </a:r>
            <a:endParaRPr lang="en-US" b="1" dirty="0">
              <a:latin typeface="+mn-lt"/>
            </a:endParaRPr>
          </a:p>
          <a:p>
            <a:endParaRPr lang="en-US" sz="2800" b="1" dirty="0">
              <a:latin typeface="+mn-lt"/>
            </a:endParaRPr>
          </a:p>
          <a:p>
            <a:r>
              <a:rPr lang="en-US" sz="3600" b="1" dirty="0">
                <a:solidFill>
                  <a:srgbClr val="00B050"/>
                </a:solidFill>
                <a:latin typeface="+mn-lt"/>
              </a:rPr>
              <a:t>the fund(s) that earned it!</a:t>
            </a:r>
            <a:endParaRPr lang="en-US" sz="36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029" name="Picture 5" descr="C:\Users\Tiki\AppData\Local\Microsoft\Windows\Temporary Internet Files\Content.IE5\QAC5ZGX1\MC9003343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00200"/>
            <a:ext cx="2427288" cy="3661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FF0000"/>
                </a:solidFill>
              </a:rPr>
              <a:t>R</a:t>
            </a:r>
            <a:r>
              <a:rPr lang="en-US" sz="4800" dirty="0"/>
              <a:t>EVENUE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6E4-1ADD-4FF8-9B20-8BB60F5A7C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609600" y="1524000"/>
            <a:ext cx="8229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dirty="0">
                <a:latin typeface="+mn-lt"/>
              </a:rPr>
              <a:t>This is a simple entry: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2800" b="1" i="1" dirty="0">
                <a:latin typeface="+mn-lt"/>
              </a:rPr>
              <a:t>Debit</a:t>
            </a:r>
            <a:r>
              <a:rPr lang="en-US" sz="2800" b="1" dirty="0">
                <a:latin typeface="+mn-lt"/>
              </a:rPr>
              <a:t> – </a:t>
            </a:r>
          </a:p>
          <a:p>
            <a:r>
              <a:rPr lang="en-US" sz="2800" b="1" dirty="0">
                <a:latin typeface="+mn-lt"/>
              </a:rPr>
              <a:t>	Fund distributing the revenue </a:t>
            </a:r>
          </a:p>
          <a:p>
            <a:r>
              <a:rPr lang="en-US" sz="2800" b="1" dirty="0">
                <a:latin typeface="+mn-lt"/>
              </a:rPr>
              <a:t>	Use the 0xxxx account used in the 	original entry. 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2800" b="1" i="1" dirty="0">
                <a:latin typeface="+mn-lt"/>
              </a:rPr>
              <a:t>Credit</a:t>
            </a:r>
            <a:r>
              <a:rPr lang="en-US" sz="2800" b="1" dirty="0">
                <a:latin typeface="+mn-lt"/>
              </a:rPr>
              <a:t> – </a:t>
            </a:r>
          </a:p>
          <a:p>
            <a:r>
              <a:rPr lang="en-US" sz="2800" b="1" dirty="0">
                <a:latin typeface="+mn-lt"/>
              </a:rPr>
              <a:t>	Fund receiving the revenue </a:t>
            </a:r>
          </a:p>
          <a:p>
            <a:r>
              <a:rPr lang="en-US" sz="2800" b="1" dirty="0">
                <a:latin typeface="+mn-lt"/>
              </a:rPr>
              <a:t>	Use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THE SAME </a:t>
            </a:r>
            <a:r>
              <a:rPr lang="en-US" sz="2800" b="1" dirty="0">
                <a:latin typeface="+mn-lt"/>
              </a:rPr>
              <a:t>revenue account </a:t>
            </a:r>
          </a:p>
          <a:p>
            <a:r>
              <a:rPr lang="en-US" sz="2800" b="1" dirty="0">
                <a:latin typeface="+mn-lt"/>
              </a:rPr>
              <a:t>	as above. </a:t>
            </a:r>
          </a:p>
          <a:p>
            <a:endParaRPr lang="en-US" sz="2800" b="1" dirty="0">
              <a:latin typeface="Lucida Sans Unicode" pitchFamily="34" charset="0"/>
              <a:ea typeface="Calibri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F0"/>
                </a:solidFill>
              </a:rPr>
              <a:t>I</a:t>
            </a:r>
            <a:r>
              <a:rPr lang="en-US" sz="4800" dirty="0"/>
              <a:t>NTERNAL SALES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</a:rPr>
              <a:t>An Internal Sale is…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sz="3200" dirty="0">
                <a:latin typeface="+mn-lt"/>
              </a:rPr>
              <a:t>The </a:t>
            </a:r>
            <a:r>
              <a:rPr lang="en-US" sz="3200" b="1" dirty="0">
                <a:latin typeface="+mn-lt"/>
              </a:rPr>
              <a:t>sale</a:t>
            </a:r>
            <a:r>
              <a:rPr lang="en-US" sz="3200" dirty="0">
                <a:latin typeface="+mn-lt"/>
              </a:rPr>
              <a:t> of goods or services </a:t>
            </a:r>
          </a:p>
          <a:p>
            <a:pPr>
              <a:defRPr/>
            </a:pPr>
            <a:r>
              <a:rPr lang="en-US" sz="3200" dirty="0">
                <a:latin typeface="+mn-lt"/>
              </a:rPr>
              <a:t>from </a:t>
            </a:r>
            <a:r>
              <a:rPr lang="en-US" sz="3200" b="1" dirty="0">
                <a:latin typeface="+mn-lt"/>
              </a:rPr>
              <a:t>one</a:t>
            </a:r>
            <a:r>
              <a:rPr lang="en-US" sz="3200" dirty="0">
                <a:latin typeface="+mn-lt"/>
              </a:rPr>
              <a:t> SOU fund to </a:t>
            </a:r>
            <a:r>
              <a:rPr lang="en-US" sz="3200" b="1" dirty="0">
                <a:latin typeface="+mn-lt"/>
              </a:rPr>
              <a:t>another</a:t>
            </a:r>
            <a:r>
              <a:rPr lang="en-US" sz="3200" dirty="0">
                <a:latin typeface="+mn-lt"/>
              </a:rPr>
              <a:t>.  </a:t>
            </a: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>
              <a:defRPr/>
            </a:pP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3200" dirty="0">
                <a:latin typeface="+mn-lt"/>
              </a:rPr>
              <a:t>-------------------------------</a:t>
            </a:r>
          </a:p>
          <a:p>
            <a:pPr>
              <a:defRPr/>
            </a:pP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NOT for Budgeted Operations funds.</a:t>
            </a:r>
          </a:p>
        </p:txBody>
      </p:sp>
      <p:pic>
        <p:nvPicPr>
          <p:cNvPr id="3074" name="Picture 2" descr="C:\Users\Tiki\AppData\Local\Microsoft\Windows\Temporary Internet Files\Content.IE5\QAC5ZGX1\MC9002377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09800"/>
            <a:ext cx="1524000" cy="2032447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8509-73B1-4A7B-BB3C-77763DC4B0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F0"/>
                </a:solidFill>
              </a:rPr>
              <a:t>I</a:t>
            </a:r>
            <a:r>
              <a:rPr lang="en-US" sz="4800" dirty="0"/>
              <a:t>NTERNAL SALES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7696200" cy="329320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B0F0"/>
                </a:solidFill>
                <a:latin typeface="+mn-lt"/>
              </a:rPr>
              <a:t>Must not increase net revenues, so</a:t>
            </a: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>
              <a:defRPr/>
            </a:pP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 an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09xxx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account </a:t>
            </a: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>
              <a:defRPr/>
            </a:pPr>
            <a:r>
              <a:rPr lang="en-US" sz="3200" dirty="0">
                <a:latin typeface="+mn-lt"/>
              </a:rPr>
              <a:t>so the revenue can be eliminated </a:t>
            </a:r>
          </a:p>
          <a:p>
            <a:pPr>
              <a:defRPr/>
            </a:pPr>
            <a:r>
              <a:rPr lang="en-US" sz="3200" dirty="0">
                <a:latin typeface="+mn-lt"/>
              </a:rPr>
              <a:t>by SOU for reporting purposes.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8509-73B1-4A7B-BB3C-77763DC4B0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F0"/>
                </a:solidFill>
              </a:rPr>
              <a:t>I</a:t>
            </a:r>
            <a:r>
              <a:rPr lang="en-US" sz="4800" dirty="0"/>
              <a:t>NTERNAL SALES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371600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2800" dirty="0">
                <a:latin typeface="+mn-lt"/>
              </a:rPr>
              <a:t>Use account codes that begin with</a:t>
            </a:r>
            <a:r>
              <a:rPr lang="en-US" sz="4000" dirty="0">
                <a:latin typeface="+mn-lt"/>
              </a:rPr>
              <a:t> </a:t>
            </a:r>
            <a:r>
              <a:rPr lang="en-US" sz="4000" u="sng" dirty="0">
                <a:solidFill>
                  <a:srgbClr val="FF0000"/>
                </a:solidFill>
                <a:latin typeface="+mn-lt"/>
              </a:rPr>
              <a:t>09</a:t>
            </a:r>
          </a:p>
          <a:p>
            <a:pPr marL="457200" indent="-457200">
              <a:defRPr/>
            </a:pPr>
            <a:r>
              <a:rPr lang="en-US" dirty="0">
                <a:latin typeface="+mn-lt"/>
              </a:rPr>
              <a:t>(partial list below)</a:t>
            </a:r>
          </a:p>
        </p:txBody>
      </p:sp>
      <p:pic>
        <p:nvPicPr>
          <p:cNvPr id="11269" name="Picture 5" descr="J:\1 Business Services Training\Internal Sale &amp; Reimbursements\Account Code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31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62AD-A03C-4271-B050-BC9211AD732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4038600"/>
            <a:ext cx="3429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F0"/>
                </a:solidFill>
              </a:rPr>
              <a:t>I</a:t>
            </a:r>
            <a:r>
              <a:rPr lang="en-US" sz="4800" dirty="0"/>
              <a:t>NTERNAL SALES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905000"/>
            <a:ext cx="80470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Bookstore sells inventory to other funds. 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  <a:p>
            <a:pPr lvl="5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Print &amp; Copy sells printing </a:t>
            </a:r>
          </a:p>
          <a:p>
            <a:pPr algn="r">
              <a:defRPr/>
            </a:pPr>
            <a:r>
              <a:rPr lang="en-US" sz="2800" dirty="0">
                <a:latin typeface="+mn-lt"/>
              </a:rPr>
              <a:t>services to other funds. </a:t>
            </a:r>
          </a:p>
          <a:p>
            <a:pPr algn="r">
              <a:buFont typeface="Arial" pitchFamily="34" charset="0"/>
              <a:buChar char="•"/>
            </a:pPr>
            <a:endParaRPr lang="en-US" sz="1200" dirty="0">
              <a:latin typeface="+mn-lt"/>
            </a:endParaRPr>
          </a:p>
          <a:p>
            <a:pPr algn="r">
              <a:buFont typeface="Arial" pitchFamily="34" charset="0"/>
              <a:buChar char="•"/>
            </a:pPr>
            <a:endParaRPr lang="en-US" sz="1200" dirty="0">
              <a:latin typeface="+mn-lt"/>
            </a:endParaRPr>
          </a:p>
          <a:p>
            <a:pPr algn="r">
              <a:buFont typeface="Arial" pitchFamily="34" charset="0"/>
              <a:buChar char="•"/>
            </a:pPr>
            <a:endParaRPr lang="en-US" sz="1200" dirty="0">
              <a:latin typeface="+mn-lt"/>
            </a:endParaRPr>
          </a:p>
          <a:p>
            <a:pPr algn="r"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  Housing and Dining </a:t>
            </a:r>
          </a:p>
          <a:p>
            <a:pPr algn="r"/>
            <a:r>
              <a:rPr lang="en-US" sz="2800" dirty="0">
                <a:latin typeface="+mn-lt"/>
              </a:rPr>
              <a:t>provides catering to </a:t>
            </a:r>
          </a:p>
          <a:p>
            <a:pPr algn="r"/>
            <a:r>
              <a:rPr lang="en-US" sz="2800" dirty="0">
                <a:latin typeface="+mn-lt"/>
              </a:rPr>
              <a:t>other departments. </a:t>
            </a:r>
          </a:p>
        </p:txBody>
      </p:sp>
      <p:pic>
        <p:nvPicPr>
          <p:cNvPr id="4099" name="Picture 3" descr="C:\Users\Tiki\AppData\Local\Microsoft\Windows\Temporary Internet Files\Content.IE5\DT67R1L9\MC9000236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953000"/>
            <a:ext cx="1603828" cy="990600"/>
          </a:xfrm>
          <a:prstGeom prst="rect">
            <a:avLst/>
          </a:prstGeom>
          <a:noFill/>
        </p:spPr>
      </p:pic>
      <p:pic>
        <p:nvPicPr>
          <p:cNvPr id="4109" name="Picture 13" descr="C:\Users\Tiki\AppData\Local\Microsoft\Windows\Temporary Internet Files\Content.IE5\FR44U5IZ\MC9000566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200400"/>
            <a:ext cx="1371600" cy="1261872"/>
          </a:xfrm>
          <a:prstGeom prst="rect">
            <a:avLst/>
          </a:prstGeom>
          <a:noFill/>
        </p:spPr>
      </p:pic>
      <p:pic>
        <p:nvPicPr>
          <p:cNvPr id="4110" name="Picture 14" descr="C:\Users\Tiki\AppData\Local\Microsoft\Windows\Temporary Internet Files\Content.IE5\O0IX8H2Y\MC90038257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752600"/>
            <a:ext cx="1219200" cy="1219200"/>
          </a:xfrm>
          <a:prstGeom prst="rect">
            <a:avLst/>
          </a:prstGeom>
          <a:noFill/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8509-73B1-4A7B-BB3C-77763DC4B0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03037"/>
            <a:ext cx="8305800" cy="2802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0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>
                <a:solidFill>
                  <a:srgbClr val="00B0F0"/>
                </a:solidFill>
              </a:rPr>
              <a:t>I</a:t>
            </a:r>
            <a:r>
              <a:rPr lang="en-US" sz="4800" dirty="0"/>
              <a:t>NTERNAL SALE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F5D8C-CDAC-4E08-B4BC-61170AC1F5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474732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+mn-lt"/>
              </a:rPr>
              <a:t>Debit</a:t>
            </a:r>
            <a:r>
              <a:rPr lang="en-US" sz="2000" dirty="0">
                <a:latin typeface="+mn-lt"/>
              </a:rPr>
              <a:t>  funds that received goods using natural expense accounts.</a:t>
            </a:r>
          </a:p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Credit</a:t>
            </a:r>
            <a:r>
              <a:rPr lang="en-US" sz="2000" dirty="0">
                <a:solidFill>
                  <a:srgbClr val="00B0F0"/>
                </a:solidFill>
                <a:latin typeface="+mn-lt"/>
              </a:rPr>
              <a:t> </a:t>
            </a:r>
            <a:r>
              <a:rPr lang="en-US" sz="2000" dirty="0">
                <a:latin typeface="+mn-lt"/>
              </a:rPr>
              <a:t>BKSOPR, acct </a:t>
            </a:r>
            <a:r>
              <a:rPr lang="en-US" sz="2000" u="sng" dirty="0">
                <a:latin typeface="+mn-lt"/>
              </a:rPr>
              <a:t>09391 Miscellaneous Internal Sales.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3390900"/>
            <a:ext cx="609600" cy="381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05385" y="4617492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33700" y="3314700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33700" y="4477034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3200400"/>
            <a:ext cx="609600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4572000"/>
            <a:ext cx="5942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62000" y="14478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“The bookstore sells goods to other funds on campus.”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71800" y="5105400"/>
            <a:ext cx="5943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The first 2 lines 70 in entry JBKS0107 on 10/31/12…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2960</TotalTime>
  <Words>451</Words>
  <Application>Microsoft Office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Revenue Distributions Internal Sales  Expense Reimbursements</vt:lpstr>
      <vt:lpstr>Revenue Distributions Internal Sales  Expense Reimbursements</vt:lpstr>
      <vt:lpstr> REVENUE DISTRIBUTION</vt:lpstr>
      <vt:lpstr> REVENUE DISTRIBUTION</vt:lpstr>
      <vt:lpstr> INTERNAL SALES</vt:lpstr>
      <vt:lpstr> INTERNAL SALES</vt:lpstr>
      <vt:lpstr> INTERNAL SALES</vt:lpstr>
      <vt:lpstr> INTERNAL SALES </vt:lpstr>
      <vt:lpstr> INTERNAL SALE EXAMPLE</vt:lpstr>
      <vt:lpstr> EXPENSE REIMBURSEMENT</vt:lpstr>
      <vt:lpstr> EXPENSE REIMBURSEMENT</vt:lpstr>
      <vt:lpstr> EXPENSE REIMBURSEMENTS</vt:lpstr>
      <vt:lpstr> EXPENSE REIMBURSEMENT</vt:lpstr>
      <vt:lpstr> EXPENSE REIMBURSEMENT</vt:lpstr>
      <vt:lpstr> EXPENSE REIMBURSEMENTS</vt:lpstr>
      <vt:lpstr> EXPENSE REIMBURSEMENTS</vt:lpstr>
      <vt:lpstr>  Revenue Distributions Internal Sales  Expense Reimbursements</vt:lpstr>
      <vt:lpstr> Revenue Distributions Internal Sales  Expense Reimbursements</vt:lpstr>
    </vt:vector>
  </TitlesOfParts>
  <Company>Southern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Larvick</dc:creator>
  <cp:lastModifiedBy>Jaimie Bernhagen</cp:lastModifiedBy>
  <cp:revision>288</cp:revision>
  <dcterms:created xsi:type="dcterms:W3CDTF">2010-08-17T09:24:17Z</dcterms:created>
  <dcterms:modified xsi:type="dcterms:W3CDTF">2020-03-04T23:27:46Z</dcterms:modified>
</cp:coreProperties>
</file>