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91" r:id="rId4"/>
    <p:sldId id="304" r:id="rId5"/>
    <p:sldId id="305" r:id="rId6"/>
    <p:sldId id="322" r:id="rId7"/>
    <p:sldId id="294" r:id="rId8"/>
    <p:sldId id="314" r:id="rId9"/>
    <p:sldId id="300" r:id="rId10"/>
    <p:sldId id="319" r:id="rId11"/>
    <p:sldId id="297" r:id="rId12"/>
    <p:sldId id="318" r:id="rId13"/>
    <p:sldId id="323" r:id="rId14"/>
    <p:sldId id="301" r:id="rId15"/>
    <p:sldId id="299" r:id="rId16"/>
    <p:sldId id="293" r:id="rId17"/>
    <p:sldId id="306" r:id="rId18"/>
    <p:sldId id="311" r:id="rId19"/>
    <p:sldId id="321" r:id="rId20"/>
    <p:sldId id="324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pPr>
              <a:defRPr/>
            </a:pPr>
            <a:fld id="{4CCE3777-6A34-4312-956F-0EC1C5E03596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pPr>
              <a:defRPr/>
            </a:pPr>
            <a:fld id="{C60EBA64-E371-44BC-9D3C-BA5F49C48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9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pPr>
              <a:defRPr/>
            </a:pPr>
            <a:fld id="{DE585138-3D79-487F-95DA-5E99B4EC7AED}" type="datetimeFigureOut">
              <a:rPr lang="en-US"/>
              <a:pPr>
                <a:defRPr/>
              </a:pPr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6" tIns="43658" rIns="87316" bIns="4365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87316" tIns="43658" rIns="87316" bIns="4365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pPr>
              <a:defRPr/>
            </a:pPr>
            <a:fld id="{AAABA852-79B8-469C-9BE6-61E5F4ABB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2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BA852-79B8-469C-9BE6-61E5F4ABB3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43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6F3891-74BC-4A2C-861D-4A0A31FFEF05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3E0E7B-B1D5-402D-A642-424F1CF66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9B02-4138-482D-B29F-3F1DCA4FDB6C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2CA3-54C4-4834-9DA9-C57D175BF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D0C4-0602-465D-85DD-646314E07709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706A-86FA-4390-845C-81164AF4F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0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CF5-001D-4A4B-BB49-BD2723C6E27C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6E4B-F740-41AE-9BC7-FF16289AC9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9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E13F3-2877-48AD-B580-6810567BD628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C46E2E-3DC4-4DD4-BFD3-1C309A1A4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47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44F005-4B21-4ABD-9AFF-92278EF79B23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9B806-0E29-4AE2-93A6-7B0B81939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93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E1110-5DEB-4CFE-9B43-7E0A1E40CD04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0B5D2C-F9D9-47F0-B93F-37E700509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50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866F1-F492-40BB-846E-D015720B3A31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5B0844-7F33-4A98-A01C-367747C53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15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FEBD0-D785-44D6-BF5C-C83B70E86398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D67F-5C07-45B0-8805-EE9C0C074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0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4A66FF-EEBA-47D1-A766-7E542B4D6E66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224B82-92A6-426C-8DEE-61B329C73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0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519618D-7976-4422-B05E-D9F642335B48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B89C1D9-5A76-4EF2-9427-B24AA6C2F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52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8AE617D-C67E-46B1-A1E4-B4D9BEEB80A6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11030F-E440-4AEE-93F7-DBDD2E3F4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7" r:id="rId2"/>
    <p:sldLayoutId id="2147484062" r:id="rId3"/>
    <p:sldLayoutId id="2147484063" r:id="rId4"/>
    <p:sldLayoutId id="2147484064" r:id="rId5"/>
    <p:sldLayoutId id="2147484065" r:id="rId6"/>
    <p:sldLayoutId id="2147484058" r:id="rId7"/>
    <p:sldLayoutId id="2147484066" r:id="rId8"/>
    <p:sldLayoutId id="2147484067" r:id="rId9"/>
    <p:sldLayoutId id="2147484059" r:id="rId10"/>
    <p:sldLayoutId id="21474840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side.sou.edu/bus-serv/index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e.sou.edu/bus-serv/staff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95" y="1371601"/>
            <a:ext cx="781161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Journal Vouchers</a:t>
            </a:r>
            <a:br>
              <a:rPr lang="en-US" dirty="0"/>
            </a:br>
            <a:r>
              <a:rPr lang="en-US" sz="1800" dirty="0"/>
              <a:t>July 1, 2015</a:t>
            </a:r>
          </a:p>
        </p:txBody>
      </p:sp>
      <p:pic>
        <p:nvPicPr>
          <p:cNvPr id="9220" name="Picture 4" descr="SOU LOGO HZ 186 P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79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F61119-7659-4367-BFAB-E64E13E37049}"/>
              </a:ext>
            </a:extLst>
          </p:cNvPr>
          <p:cNvSpPr txBox="1"/>
          <p:nvPr/>
        </p:nvSpPr>
        <p:spPr>
          <a:xfrm>
            <a:off x="3886200" y="4188264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https://inside.sou.edu/bus-serv/index.html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MANUAL ENTRY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C606C-B421-42AD-88DE-3631CC884E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843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184577"/>
            <a:ext cx="5638800" cy="3059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57200" y="13081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After leaving the Document Text screen, you will return here to FGAJVCD.</a:t>
            </a: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609600" y="5257800"/>
            <a:ext cx="716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/>
              <a:t>Choose Block–Next (or Page-Down) to reach the screen and enter sequence lines.</a:t>
            </a:r>
          </a:p>
        </p:txBody>
      </p:sp>
      <p:pic>
        <p:nvPicPr>
          <p:cNvPr id="18439" name="Picture 10" descr="C:\Users\McClureL\AppData\Local\Microsoft\Windows\Temporary Internet Files\Content.IE5\K1329UCU\MC9003523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743200"/>
            <a:ext cx="17875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3" descr="SOU LOGO HZ CMY 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7163" y="4191000"/>
            <a:ext cx="350837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  </a:t>
            </a:r>
            <a:r>
              <a:rPr lang="en-US" sz="4000" dirty="0"/>
              <a:t>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9425" y="1462088"/>
            <a:ext cx="78486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 Document Number has been assigned and a new “block” has appeared. </a:t>
            </a:r>
            <a:r>
              <a:rPr lang="en-US" sz="2400" u="sng" dirty="0">
                <a:latin typeface="+mn-lt"/>
              </a:rPr>
              <a:t>            sequences</a:t>
            </a:r>
            <a:r>
              <a:rPr lang="en-US" sz="2400" dirty="0">
                <a:latin typeface="+mn-lt"/>
              </a:rPr>
              <a:t>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066C4-8F7C-49CB-92E2-ED52072369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6391" name="TextBox 3"/>
          <p:cNvSpPr txBox="1">
            <a:spLocks noChangeArrowheads="1"/>
          </p:cNvSpPr>
          <p:nvPr/>
        </p:nvSpPr>
        <p:spPr bwMode="auto">
          <a:xfrm>
            <a:off x="6477000" y="1981200"/>
            <a:ext cx="23907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defRPr/>
            </a:pPr>
            <a:endParaRPr lang="en-US" sz="1600" dirty="0">
              <a:latin typeface="+mn-lt"/>
            </a:endParaRPr>
          </a:p>
          <a:p>
            <a:pPr eaLnBrk="1" hangingPunct="1">
              <a:buFontTx/>
              <a:buAutoNum type="arabicPeriod" startAt="5"/>
              <a:defRPr/>
            </a:pPr>
            <a:r>
              <a:rPr lang="en-US" sz="1600" dirty="0">
                <a:latin typeface="+mn-lt"/>
              </a:rPr>
              <a:t>Status – defaults</a:t>
            </a:r>
          </a:p>
          <a:p>
            <a:pPr eaLnBrk="1" hangingPunct="1">
              <a:buFontTx/>
              <a:buAutoNum type="arabicPeriod" startAt="5"/>
              <a:defRPr/>
            </a:pPr>
            <a:endParaRPr lang="en-US" sz="800" dirty="0">
              <a:latin typeface="+mn-lt"/>
            </a:endParaRPr>
          </a:p>
          <a:p>
            <a:pPr eaLnBrk="1" hangingPunct="1">
              <a:buFontTx/>
              <a:buAutoNum type="arabicPeriod" startAt="6"/>
              <a:defRPr/>
            </a:pPr>
            <a:r>
              <a:rPr lang="en-US" sz="1600" dirty="0">
                <a:latin typeface="+mn-lt"/>
              </a:rPr>
              <a:t>Sequence-defaults</a:t>
            </a:r>
          </a:p>
          <a:p>
            <a:pPr eaLnBrk="1" hangingPunct="1">
              <a:buFontTx/>
              <a:buAutoNum type="arabicPeriod" startAt="6"/>
              <a:defRPr/>
            </a:pPr>
            <a:endParaRPr lang="en-US" sz="800" dirty="0">
              <a:latin typeface="+mn-lt"/>
            </a:endParaRPr>
          </a:p>
          <a:p>
            <a:pPr eaLnBrk="1" hangingPunct="1">
              <a:buFontTx/>
              <a:buAutoNum type="arabicPeriod" startAt="7"/>
              <a:defRPr/>
            </a:pPr>
            <a:r>
              <a:rPr lang="en-US" sz="1600" dirty="0">
                <a:latin typeface="+mn-lt"/>
              </a:rPr>
              <a:t>ENTER Journal   Type.   Usually: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“3JV1”</a:t>
            </a:r>
          </a:p>
          <a:p>
            <a:pPr eaLnBrk="1" hangingPunct="1">
              <a:buFontTx/>
              <a:buAutoNum type="arabicPeriod" startAt="7"/>
              <a:defRPr/>
            </a:pPr>
            <a:endParaRPr lang="en-US" sz="800" dirty="0">
              <a:latin typeface="+mn-lt"/>
            </a:endParaRPr>
          </a:p>
          <a:p>
            <a:pPr eaLnBrk="1" hangingPunct="1">
              <a:buFontTx/>
              <a:buAutoNum type="arabicPeriod" startAt="7"/>
              <a:defRPr/>
            </a:pPr>
            <a:r>
              <a:rPr lang="en-US" sz="1600" dirty="0">
                <a:latin typeface="+mn-lt"/>
              </a:rPr>
              <a:t>ENTER  Index</a:t>
            </a:r>
          </a:p>
          <a:p>
            <a:pPr eaLnBrk="1" hangingPunct="1">
              <a:buFontTx/>
              <a:buAutoNum type="arabicPeriod" startAt="7"/>
              <a:defRPr/>
            </a:pPr>
            <a:endParaRPr lang="en-US" sz="800" dirty="0">
              <a:latin typeface="+mn-lt"/>
            </a:endParaRPr>
          </a:p>
          <a:p>
            <a:pPr eaLnBrk="1" hangingPunct="1">
              <a:buFontTx/>
              <a:buAutoNum type="arabicPeriod" startAt="7"/>
              <a:defRPr/>
            </a:pPr>
            <a:r>
              <a:rPr lang="en-US" sz="1600" dirty="0">
                <a:latin typeface="+mn-lt"/>
              </a:rPr>
              <a:t>ENTER Activity as needed.</a:t>
            </a:r>
          </a:p>
          <a:p>
            <a:pPr eaLnBrk="1" hangingPunct="1">
              <a:buFontTx/>
              <a:buAutoNum type="arabicPeriod" startAt="7"/>
              <a:defRPr/>
            </a:pPr>
            <a:endParaRPr lang="en-US" sz="800" dirty="0">
              <a:latin typeface="+mn-lt"/>
            </a:endParaRPr>
          </a:p>
          <a:p>
            <a:pPr eaLnBrk="1" hangingPunct="1">
              <a:buFontTx/>
              <a:buAutoNum type="arabicPeriod" startAt="7"/>
              <a:defRPr/>
            </a:pPr>
            <a:r>
              <a:rPr lang="en-US" sz="1600" dirty="0">
                <a:latin typeface="+mn-lt"/>
              </a:rPr>
              <a:t>ENTER Location for Fixed Assets.</a:t>
            </a:r>
          </a:p>
          <a:p>
            <a:pPr eaLnBrk="1" hangingPunct="1">
              <a:buFontTx/>
              <a:buAutoNum type="arabicPeriod" startAt="7"/>
              <a:defRPr/>
            </a:pPr>
            <a:endParaRPr lang="en-US" sz="800" dirty="0">
              <a:latin typeface="+mn-lt"/>
            </a:endParaRPr>
          </a:p>
          <a:p>
            <a:pPr eaLnBrk="1" hangingPunct="1">
              <a:buFontTx/>
              <a:buAutoNum type="arabicPeriod" startAt="7"/>
              <a:defRPr/>
            </a:pPr>
            <a:r>
              <a:rPr lang="en-US" sz="1600" dirty="0">
                <a:latin typeface="+mn-lt"/>
              </a:rPr>
              <a:t>Project – none</a:t>
            </a:r>
          </a:p>
        </p:txBody>
      </p:sp>
      <p:pic>
        <p:nvPicPr>
          <p:cNvPr id="19463" name="Picture 8" descr="C:\Users\McClureL\AppData\Local\Microsoft\Windows\Temporary Internet Files\Content.IE5\0303GSX2\MM90021353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237" y="1878013"/>
            <a:ext cx="8810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3429000"/>
            <a:ext cx="304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46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243138"/>
            <a:ext cx="5827713" cy="362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6" name="Picture 3" descr="SOU LOGO HZ CMY P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288" y="223838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1800" y="3488267"/>
            <a:ext cx="152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419735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/>
              <a:t>  </a:t>
            </a:r>
            <a:r>
              <a:rPr lang="en-US" sz="4000"/>
              <a:t>MANUAL </a:t>
            </a:r>
            <a:r>
              <a:rPr lang="en-US" sz="4000" dirty="0"/>
              <a:t>ENTRY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382B6-6A66-4A2F-A15C-910DCEA2743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391" name="TextBox 3"/>
          <p:cNvSpPr txBox="1">
            <a:spLocks noChangeArrowheads="1"/>
          </p:cNvSpPr>
          <p:nvPr/>
        </p:nvSpPr>
        <p:spPr bwMode="auto">
          <a:xfrm>
            <a:off x="6589713" y="1354138"/>
            <a:ext cx="2097087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12. Percent-none</a:t>
            </a:r>
          </a:p>
          <a:p>
            <a:pPr marL="0" indent="0" eaLnBrk="1" hangingPunct="1">
              <a:defRPr/>
            </a:pPr>
            <a:endParaRPr lang="en-US" sz="800" dirty="0">
              <a:solidFill>
                <a:prstClr val="black"/>
              </a:solidFill>
              <a:latin typeface="+mn-lt"/>
            </a:endParaRPr>
          </a:p>
          <a:p>
            <a:pPr marL="398463" indent="-398463"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13. ENTER Account</a:t>
            </a:r>
          </a:p>
          <a:p>
            <a:pPr marL="398463" indent="-398463" eaLnBrk="1" hangingPunct="1">
              <a:defRPr/>
            </a:pPr>
            <a:endParaRPr lang="en-US" sz="800" dirty="0">
              <a:solidFill>
                <a:prstClr val="black"/>
              </a:solidFill>
              <a:latin typeface="+mn-lt"/>
            </a:endParaRPr>
          </a:p>
          <a:p>
            <a:pPr marL="398463" indent="-398463"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14. ENTER Amount</a:t>
            </a:r>
          </a:p>
          <a:p>
            <a:pPr marL="398463" indent="-398463" eaLnBrk="1" hangingPunct="1">
              <a:defRPr/>
            </a:pPr>
            <a:endParaRPr lang="en-US" sz="800" dirty="0">
              <a:solidFill>
                <a:prstClr val="black"/>
              </a:solidFill>
              <a:latin typeface="+mn-lt"/>
            </a:endParaRPr>
          </a:p>
          <a:p>
            <a:pPr marL="460375" indent="-460375" eaLnBrk="1" hangingPunct="1">
              <a:buFontTx/>
              <a:buAutoNum type="arabicPeriod" startAt="15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ENTER  D/C or +/-</a:t>
            </a:r>
          </a:p>
          <a:p>
            <a:pPr marL="460375" indent="-460375" eaLnBrk="1" hangingPunct="1">
              <a:buFontTx/>
              <a:buAutoNum type="arabicPeriod" startAt="15"/>
              <a:defRPr/>
            </a:pPr>
            <a:endParaRPr lang="en-US" sz="800" dirty="0">
              <a:solidFill>
                <a:prstClr val="black"/>
              </a:solidFill>
              <a:latin typeface="+mn-lt"/>
            </a:endParaRPr>
          </a:p>
          <a:p>
            <a:pPr marL="460375" indent="-460375" eaLnBrk="1" hangingPunct="1">
              <a:buFontTx/>
              <a:buAutoNum type="arabicPeriod" startAt="15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ENTER  Description for this sequence</a:t>
            </a:r>
          </a:p>
          <a:p>
            <a:pPr marL="460375" indent="-460375" eaLnBrk="1" hangingPunct="1">
              <a:buFontTx/>
              <a:buAutoNum type="arabicPeriod" startAt="15"/>
              <a:defRPr/>
            </a:pPr>
            <a:endParaRPr lang="en-US" sz="800" dirty="0">
              <a:solidFill>
                <a:prstClr val="black"/>
              </a:solidFill>
              <a:latin typeface="+mn-lt"/>
            </a:endParaRPr>
          </a:p>
          <a:p>
            <a:pPr eaLnBrk="1" hangingPunct="1">
              <a:buFontTx/>
              <a:buAutoNum type="arabicPeriod" startAt="15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 If Budget: Budget Period</a:t>
            </a:r>
          </a:p>
          <a:p>
            <a:pPr eaLnBrk="1" hangingPunct="1">
              <a:buFontTx/>
              <a:buAutoNum type="arabicPeriod" startAt="15"/>
              <a:defRPr/>
            </a:pPr>
            <a:endParaRPr lang="en-US" sz="800" dirty="0">
              <a:solidFill>
                <a:prstClr val="black"/>
              </a:solidFill>
            </a:endParaRPr>
          </a:p>
          <a:p>
            <a:pPr marL="0" indent="0" eaLnBrk="1" hangingPunct="1">
              <a:defRPr/>
            </a:pPr>
            <a:r>
              <a:rPr lang="en-US" sz="2000" dirty="0">
                <a:solidFill>
                  <a:prstClr val="black"/>
                </a:solidFill>
              </a:rPr>
              <a:t>Arrow down </a:t>
            </a:r>
          </a:p>
          <a:p>
            <a:pPr marL="0" indent="0" eaLnBrk="1" hangingPunct="1">
              <a:defRPr/>
            </a:pPr>
            <a:r>
              <a:rPr lang="en-US" sz="2000" dirty="0">
                <a:solidFill>
                  <a:prstClr val="black"/>
                </a:solidFill>
              </a:rPr>
              <a:t>to next sequence and continue with entry.</a:t>
            </a:r>
          </a:p>
        </p:txBody>
      </p:sp>
      <p:sp>
        <p:nvSpPr>
          <p:cNvPr id="2" name="Down Arrow 1"/>
          <p:cNvSpPr/>
          <p:nvPr/>
        </p:nvSpPr>
        <p:spPr>
          <a:xfrm>
            <a:off x="8142288" y="49530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6132513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3" descr="SOU LOGO HZ CMY 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  </a:t>
            </a:r>
            <a:r>
              <a:rPr lang="en-US" sz="4000" dirty="0"/>
              <a:t>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9424" y="1462088"/>
            <a:ext cx="79787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Comments on “Journal Type” aka “Rule Code”…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These codes determine which fields Banner will require in the JV.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These also determine the Approval Queues the JV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will go into.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Most regular JVs will use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3JV1</a:t>
            </a:r>
            <a:r>
              <a:rPr lang="en-US" sz="2400" dirty="0">
                <a:latin typeface="+mn-lt"/>
              </a:rPr>
              <a:t>.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JVs that affect more than 2 departments are an exception and should use </a:t>
            </a:r>
            <a:r>
              <a:rPr lang="en-US" sz="2400" dirty="0">
                <a:solidFill>
                  <a:srgbClr val="00B0F0"/>
                </a:solidFill>
                <a:latin typeface="+mn-lt"/>
              </a:rPr>
              <a:t>3SJV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066C4-8F7C-49CB-92E2-ED520723694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9466" name="Picture 3" descr="SOU LOGO HZ CMY 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288" y="223838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490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5490" y="4466431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MANUAL ENTRY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524000"/>
            <a:ext cx="7315200" cy="1230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800" dirty="0">
                <a:latin typeface="+mn-lt"/>
              </a:rPr>
              <a:t>Double check your entry with FGISUM</a:t>
            </a:r>
          </a:p>
          <a:p>
            <a:pPr marL="457200" indent="-457200">
              <a:defRPr/>
            </a:pPr>
            <a:endParaRPr lang="en-US" sz="1000" dirty="0">
              <a:latin typeface="+mn-lt"/>
            </a:endParaRPr>
          </a:p>
          <a:p>
            <a:pPr marL="457200">
              <a:defRPr/>
            </a:pPr>
            <a:r>
              <a:rPr lang="en-US" dirty="0">
                <a:latin typeface="+mn-lt"/>
              </a:rPr>
              <a:t>(From a sequence entry screen, go </a:t>
            </a:r>
            <a:r>
              <a:rPr lang="en-US" b="1" dirty="0">
                <a:latin typeface="+mn-lt"/>
              </a:rPr>
              <a:t>Options</a:t>
            </a:r>
            <a:r>
              <a:rPr lang="en-US" dirty="0">
                <a:latin typeface="+mn-lt"/>
              </a:rPr>
              <a:t> – </a:t>
            </a:r>
            <a:r>
              <a:rPr lang="en-US" b="1" dirty="0">
                <a:latin typeface="+mn-lt"/>
              </a:rPr>
              <a:t>Access Transaction Summary Info</a:t>
            </a:r>
            <a:r>
              <a:rPr lang="en-US" dirty="0">
                <a:latin typeface="+mn-lt"/>
              </a:rPr>
              <a:t>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831E3-FBE3-42B2-BCE0-7C78A5644A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514600" y="6019800"/>
            <a:ext cx="5754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Use the X to return to previous screen.</a:t>
            </a:r>
          </a:p>
        </p:txBody>
      </p:sp>
      <p:pic>
        <p:nvPicPr>
          <p:cNvPr id="21512" name="Picture 7" descr="C:\Users\McClureL\AppData\Local\Microsoft\Windows\Temporary Internet Files\Content.IE5\0303GSX2\MC90044131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3294063"/>
            <a:ext cx="1506538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8" descr="J:\Banner Training\Journal Voucher\6-View JV document summary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54313"/>
            <a:ext cx="5595938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SOU LOGO HZ CMY P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40386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2093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812800" y="1198563"/>
            <a:ext cx="7467600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dirty="0">
                <a:latin typeface="+mn-lt"/>
              </a:rPr>
              <a:t>“In Process”…to finish later;</a:t>
            </a:r>
          </a:p>
          <a:p>
            <a:pPr marL="457200" indent="-457200">
              <a:defRPr/>
            </a:pPr>
            <a:endParaRPr lang="en-US" sz="800" dirty="0">
              <a:latin typeface="+mn-lt"/>
            </a:endParaRPr>
          </a:p>
          <a:p>
            <a:pPr marL="457200" indent="-457200">
              <a:defRPr/>
            </a:pPr>
            <a:r>
              <a:rPr lang="en-US" sz="2400" dirty="0">
                <a:latin typeface="+mn-lt"/>
              </a:rPr>
              <a:t>“Complete” …when finished.</a:t>
            </a:r>
          </a:p>
          <a:p>
            <a:pPr marL="457200" indent="-45720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CCDE-2808-4884-A2C8-4340EBAABE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124200" y="5638800"/>
            <a:ext cx="26670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536" name="Picture 7" descr="C:\Users\McClureL\AppData\Local\Microsoft\Windows\Temporary Internet Files\Content.IE5\0303GSX2\MC9000569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198563"/>
            <a:ext cx="12954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SOU LOGO HZ CMY 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010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36261" y="2571179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          JV ENTRY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548D8-45EA-4AB9-A365-F0822E0AFDE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Flowchart: Manual Operation 1"/>
          <p:cNvSpPr/>
          <p:nvPr/>
        </p:nvSpPr>
        <p:spPr>
          <a:xfrm>
            <a:off x="152400" y="1646238"/>
            <a:ext cx="1447800" cy="1828800"/>
          </a:xfrm>
          <a:prstGeom prst="flowChartManualOper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r>
              <a:rPr lang="en-US" sz="1200" dirty="0"/>
              <a:t>FGAJVCD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752600" y="1646238"/>
            <a:ext cx="1600200" cy="254476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  <a:p>
            <a:pPr algn="ctr">
              <a:defRPr/>
            </a:pPr>
            <a:r>
              <a:rPr lang="en-US" dirty="0"/>
              <a:t>Suspended</a:t>
            </a:r>
          </a:p>
          <a:p>
            <a:pPr algn="ctr">
              <a:defRPr/>
            </a:pPr>
            <a:r>
              <a:rPr lang="en-US" dirty="0"/>
              <a:t>Vouchers </a:t>
            </a:r>
          </a:p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“In Process”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and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“Complete” </a:t>
            </a:r>
          </a:p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FGIJVCD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395663" y="2595563"/>
            <a:ext cx="1362075" cy="1143000"/>
          </a:xfrm>
          <a:prstGeom prst="rightArrow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Complete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822825" y="1573213"/>
            <a:ext cx="1524000" cy="261778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Vouchers Ready for Approval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FOAAINP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353175" y="2563813"/>
            <a:ext cx="1219200" cy="1143000"/>
          </a:xfrm>
          <a:prstGeom prst="rightArrow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Approved</a:t>
            </a:r>
          </a:p>
        </p:txBody>
      </p:sp>
      <p:sp>
        <p:nvSpPr>
          <p:cNvPr id="11" name="Circular Arrow 10"/>
          <p:cNvSpPr/>
          <p:nvPr/>
        </p:nvSpPr>
        <p:spPr>
          <a:xfrm rot="10800000">
            <a:off x="2057400" y="2220913"/>
            <a:ext cx="4038600" cy="39401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7462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4" name="TextBox 11"/>
          <p:cNvSpPr txBox="1">
            <a:spLocks noChangeArrowheads="1"/>
          </p:cNvSpPr>
          <p:nvPr/>
        </p:nvSpPr>
        <p:spPr bwMode="auto">
          <a:xfrm>
            <a:off x="3409950" y="5265738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Disapproved </a:t>
            </a:r>
          </a:p>
        </p:txBody>
      </p:sp>
      <p:sp>
        <p:nvSpPr>
          <p:cNvPr id="23565" name="TextBox 12"/>
          <p:cNvSpPr txBox="1">
            <a:spLocks noChangeArrowheads="1"/>
          </p:cNvSpPr>
          <p:nvPr/>
        </p:nvSpPr>
        <p:spPr bwMode="auto">
          <a:xfrm>
            <a:off x="304800" y="1828800"/>
            <a:ext cx="106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  </a:t>
            </a:r>
          </a:p>
          <a:p>
            <a:pPr eaLnBrk="1" hangingPunct="1"/>
            <a:r>
              <a:rPr lang="en-US"/>
              <a:t>Create </a:t>
            </a:r>
          </a:p>
          <a:p>
            <a:pPr eaLnBrk="1" hangingPunct="1"/>
            <a:r>
              <a:rPr lang="en-US"/>
              <a:t>     JV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371600" y="2895600"/>
            <a:ext cx="381000" cy="271463"/>
          </a:xfrm>
          <a:prstGeom prst="rightArrow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7" name="TextBox 16"/>
          <p:cNvSpPr txBox="1">
            <a:spLocks noChangeArrowheads="1"/>
          </p:cNvSpPr>
          <p:nvPr/>
        </p:nvSpPr>
        <p:spPr bwMode="auto">
          <a:xfrm>
            <a:off x="6705600" y="4191000"/>
            <a:ext cx="2249488" cy="1477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Look in </a:t>
            </a:r>
          </a:p>
          <a:p>
            <a:pPr eaLnBrk="1" hangingPunct="1"/>
            <a:r>
              <a:rPr lang="en-US"/>
              <a:t>FGIDOCR</a:t>
            </a:r>
          </a:p>
          <a:p>
            <a:pPr eaLnBrk="1" hangingPunct="1"/>
            <a:r>
              <a:rPr lang="en-US"/>
              <a:t>FWIBDST</a:t>
            </a:r>
          </a:p>
          <a:p>
            <a:pPr eaLnBrk="1" hangingPunct="1"/>
            <a:r>
              <a:rPr lang="en-US"/>
              <a:t>FRIGITD</a:t>
            </a:r>
          </a:p>
          <a:p>
            <a:pPr eaLnBrk="1" hangingPunct="1"/>
            <a:r>
              <a:rPr lang="en-US"/>
              <a:t>FWITBAL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001000" y="3614738"/>
            <a:ext cx="0" cy="576262"/>
          </a:xfrm>
          <a:prstGeom prst="straightConnector1">
            <a:avLst/>
          </a:prstGeom>
          <a:ln>
            <a:solidFill>
              <a:schemeClr val="accent6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 descr="SOU LOGO HZ CMY P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owchart: Direct Access Storage 9"/>
          <p:cNvSpPr/>
          <p:nvPr/>
        </p:nvSpPr>
        <p:spPr>
          <a:xfrm>
            <a:off x="7546975" y="2471738"/>
            <a:ext cx="1382713" cy="1143000"/>
          </a:xfrm>
          <a:prstGeom prst="flowChartMagneticDrum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Posted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21969" y="4623594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JV Process after Entry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990600" y="1676400"/>
            <a:ext cx="73152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How do I find my “in process” JV again?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I completed my JV but realize that I need to change it.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My JV was “disapproved”, now what?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 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D9DD0-90CB-4CB5-879D-A03C17AF27A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24582" name="Picture 7" descr="C:\Users\McClureL\AppData\Local\Microsoft\Windows\Temporary Internet Files\Content.IE5\PKEKSL7L\MC9004415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63" y="4267200"/>
            <a:ext cx="16446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SOU LOGO HZ CMY 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47843" y="1370013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6576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000" dirty="0"/>
              <a:t>LEARNING MORE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7620000" cy="1262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Where do I learn more about Journal Vouchers?  </a:t>
            </a:r>
          </a:p>
          <a:p>
            <a:pPr>
              <a:defRPr/>
            </a:pPr>
            <a:endParaRPr lang="en-US" sz="1000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		</a:t>
            </a:r>
          </a:p>
          <a:p>
            <a:pPr>
              <a:defRPr/>
            </a:pPr>
            <a:r>
              <a:rPr lang="en-US" dirty="0">
                <a:latin typeface="+mn-lt"/>
              </a:rPr>
              <a:t>	    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Use the link to the FIS User Manual!</a:t>
            </a:r>
            <a:r>
              <a:rPr lang="en-US" dirty="0">
                <a:latin typeface="+mn-lt"/>
              </a:rPr>
              <a:t>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578C2-C219-486D-BBAE-DC22EB68AB9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25606" name="Picture 8" descr="J:\1 Business Services Training\Journal Vouchers\Full Banner scre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2514600"/>
            <a:ext cx="72390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own Arrow 7"/>
          <p:cNvSpPr/>
          <p:nvPr/>
        </p:nvSpPr>
        <p:spPr>
          <a:xfrm rot="18000000">
            <a:off x="5384006" y="4128295"/>
            <a:ext cx="492125" cy="2011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09" name="Picture 10" descr="C:\Users\McClureL\AppData\Local\Microsoft\Windows\Temporary Internet Files\Content.IE5\0303GSX2\MC9004418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509713"/>
            <a:ext cx="735012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9" descr="C:\Users\McClureL\AppData\Local\Microsoft\Windows\Temporary Internet Files\Content.IE5\PKEKSL7L\MC9001514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4" y="1142999"/>
            <a:ext cx="86122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SOU LOGO HZ CMY PO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021D4-367C-4BA9-A458-3B836BEE1F0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960563"/>
            <a:ext cx="5486400" cy="3648075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1066800" y="3352800"/>
            <a:ext cx="1447800" cy="175418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+mn-lt"/>
              </a:rPr>
              <a:t>Note:  Each heading provides a link to the detailed instruction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14600" y="29337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3803650"/>
            <a:ext cx="762000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4495800"/>
            <a:ext cx="750888" cy="550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9308" y="0"/>
            <a:ext cx="9144000" cy="1249362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000" dirty="0"/>
              <a:t>LEARNING MORE</a:t>
            </a:r>
          </a:p>
        </p:txBody>
      </p:sp>
      <p:pic>
        <p:nvPicPr>
          <p:cNvPr id="9" name="Picture 3" descr="SOU LOGO HZ CMY P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0" y="5562600"/>
            <a:ext cx="619125" cy="8429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algn="ctr">
              <a:defRPr/>
            </a:pPr>
            <a:r>
              <a:rPr lang="en-US" sz="4000" dirty="0"/>
              <a:t>JOURNAL VOUCHERS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982663" y="1295400"/>
            <a:ext cx="7620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763" indent="4763">
              <a:defRPr/>
            </a:pPr>
            <a:endParaRPr lang="en-US" sz="3200" dirty="0">
              <a:latin typeface="+mn-lt"/>
            </a:endParaRPr>
          </a:p>
          <a:p>
            <a:pPr marL="4763" indent="4763">
              <a:defRPr/>
            </a:pPr>
            <a:endParaRPr lang="en-US" sz="3200" dirty="0"/>
          </a:p>
          <a:p>
            <a:pPr marL="4763" indent="4763">
              <a:defRPr/>
            </a:pPr>
            <a:r>
              <a:rPr lang="en-US" sz="3200" dirty="0"/>
              <a:t>A Journal Voucher is an electronic movement of funds between funds, organizations, accounts, or programs.</a:t>
            </a:r>
            <a:r>
              <a:rPr lang="en-US" sz="3200" dirty="0">
                <a:latin typeface="+mn-lt"/>
              </a:rPr>
              <a:t> </a:t>
            </a:r>
            <a:endParaRPr lang="en-US" sz="1000" dirty="0"/>
          </a:p>
          <a:p>
            <a:pPr lvl="1">
              <a:defRPr/>
            </a:pPr>
            <a:endParaRPr lang="en-US" sz="1000" dirty="0">
              <a:solidFill>
                <a:srgbClr val="0070C0"/>
              </a:solidFill>
            </a:endParaRPr>
          </a:p>
          <a:p>
            <a:pPr lvl="1">
              <a:defRPr/>
            </a:pPr>
            <a:endParaRPr lang="en-US" sz="1000" dirty="0">
              <a:solidFill>
                <a:srgbClr val="0070C0"/>
              </a:solidFill>
            </a:endParaRPr>
          </a:p>
          <a:p>
            <a:pPr lvl="1">
              <a:defRPr/>
            </a:pPr>
            <a:endParaRPr lang="en-US" sz="1000" dirty="0">
              <a:solidFill>
                <a:srgbClr val="0070C0"/>
              </a:solidFill>
            </a:endParaRPr>
          </a:p>
          <a:p>
            <a:pPr>
              <a:defRPr/>
            </a:pPr>
            <a:endParaRPr lang="en-US" sz="10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31C20-7994-4EFB-84DB-5BF9F038914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47" name="Picture 3" descr="SOU LOGO HZ CMY P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667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buNone/>
            </a:pPr>
            <a:r>
              <a:rPr lang="en-US" sz="2400" dirty="0"/>
              <a:t>For additional Information contact: 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1400" dirty="0"/>
          </a:p>
          <a:p>
            <a:pPr eaLnBrk="1" hangingPunct="1"/>
            <a:r>
              <a:rPr lang="en-US" sz="2400" dirty="0"/>
              <a:t>Associate Director, Business Services</a:t>
            </a:r>
          </a:p>
          <a:p>
            <a:pPr marL="109537" indent="0" eaLnBrk="1" hangingPunct="1">
              <a:buNone/>
            </a:pPr>
            <a:r>
              <a:rPr lang="en-US" sz="2400" dirty="0"/>
              <a:t>   </a:t>
            </a:r>
            <a:r>
              <a:rPr lang="en-US" sz="2400" u="sng" dirty="0">
                <a:hlinkClick r:id="rId2"/>
              </a:rPr>
              <a:t>https://inside.sou.edu/bus-serv/staff.html</a:t>
            </a:r>
            <a:r>
              <a:rPr lang="en-US" sz="2400" dirty="0"/>
              <a:t> </a:t>
            </a:r>
          </a:p>
          <a:p>
            <a:pPr marL="109537" indent="0" eaLnBrk="1" hangingPunct="1">
              <a:buNone/>
            </a:pPr>
            <a:r>
              <a:rPr lang="en-US" sz="2400" dirty="0"/>
              <a:t>   552-8536</a:t>
            </a:r>
          </a:p>
          <a:p>
            <a:pPr marL="0" indent="0" eaLnBrk="1" hangingPunct="1">
              <a:buNone/>
            </a:pPr>
            <a:r>
              <a:rPr lang="en-US" sz="2400" dirty="0"/>
              <a:t>                                      or</a:t>
            </a:r>
          </a:p>
          <a:p>
            <a:pPr eaLnBrk="1" hangingPunct="1"/>
            <a:r>
              <a:rPr lang="en-US" sz="2400" dirty="0"/>
              <a:t>Director of Business Services</a:t>
            </a:r>
            <a:br>
              <a:rPr lang="en-US" sz="2400" dirty="0"/>
            </a:br>
            <a:r>
              <a:rPr lang="en-US" sz="2400" u="sng" dirty="0">
                <a:hlinkClick r:id="rId2"/>
              </a:rPr>
              <a:t>https://inside.sou.edu/bus-serv/staff.html</a:t>
            </a:r>
            <a:endParaRPr lang="en-US" sz="2400" dirty="0"/>
          </a:p>
          <a:p>
            <a:pPr marL="109537" indent="0" eaLnBrk="1" hangingPunct="1">
              <a:buNone/>
            </a:pPr>
            <a:r>
              <a:rPr lang="en-US" sz="2400" dirty="0"/>
              <a:t>   552-6594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6E4B-F740-41AE-9BC7-FF16289AC9A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3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8588" y="228600"/>
            <a:ext cx="352425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38" y="0"/>
            <a:ext cx="9144000" cy="12192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        JV ENTRY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956469" y="1295400"/>
            <a:ext cx="7840662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3200" dirty="0">
                <a:latin typeface="+mn-lt"/>
              </a:rPr>
              <a:t>Manual JV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Most common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70C0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3200" dirty="0">
                <a:latin typeface="+mn-lt"/>
              </a:rPr>
              <a:t>Mass JV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Requires special IT access – </a:t>
            </a:r>
          </a:p>
          <a:p>
            <a:pPr lvl="2"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Contact Business Services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For entries with 30 lines or more.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A process that converts an Excel file </a:t>
            </a:r>
          </a:p>
          <a:p>
            <a:pPr lvl="1"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     into a JV.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3200" dirty="0">
                <a:latin typeface="+mn-lt"/>
              </a:rPr>
              <a:t>Auto JV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An automated process that records exactly the same entry each month or the same time each year – contact Business Services.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668588"/>
            <a:ext cx="4724400" cy="3381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EXAMPLE:  Department charges at bookstore</a:t>
            </a:r>
            <a:r>
              <a:rPr lang="en-US" sz="14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4953000"/>
            <a:ext cx="4724400" cy="3381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EXAMPLE:  Long term rent payments.</a:t>
            </a:r>
          </a:p>
        </p:txBody>
      </p:sp>
      <p:pic>
        <p:nvPicPr>
          <p:cNvPr id="11271" name="Picture 9" descr="C:\Users\McClureL\AppData\Local\Microsoft\Windows\Temporary Internet Files\Content.IE5\0303GSX2\MP90039952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186113"/>
            <a:ext cx="9144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C:\Users\McClureL\AppData\Local\Microsoft\Windows\Temporary Internet Files\Content.IE5\PKEKSL7L\MP900442327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9388"/>
            <a:ext cx="1828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3" descr="SOU LOGO HZ CMY P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3838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048" y="267"/>
            <a:ext cx="9144000" cy="108875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   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089025"/>
            <a:ext cx="7866063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      EXAMPLE:  P-card redistribution by journal voucher</a:t>
            </a:r>
          </a:p>
          <a:p>
            <a:pPr>
              <a:defRPr/>
            </a:pPr>
            <a:endParaRPr lang="en-US" sz="1000" dirty="0"/>
          </a:p>
          <a:p>
            <a:pPr lvl="1">
              <a:defRPr/>
            </a:pPr>
            <a:r>
              <a:rPr lang="en-US" dirty="0">
                <a:latin typeface="+mn-lt"/>
              </a:rPr>
              <a:t>Look up your index on the FWIBDST screen. </a:t>
            </a:r>
          </a:p>
          <a:p>
            <a:pPr lvl="1">
              <a:defRPr/>
            </a:pPr>
            <a:r>
              <a:rPr lang="en-US" dirty="0">
                <a:latin typeface="+mn-lt"/>
              </a:rPr>
              <a:t>Goal – Clear account #28995 to $0.00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691C1-9B68-4BFF-B862-AE05D900557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4492625"/>
            <a:ext cx="838200" cy="2286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98554" y="2706400"/>
            <a:ext cx="1828800" cy="35394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To look at the detail in the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P-card clearing account: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Highlight the </a:t>
            </a:r>
            <a:r>
              <a:rPr lang="en-US" sz="1600" dirty="0">
                <a:solidFill>
                  <a:srgbClr val="00B050"/>
                </a:solidFill>
                <a:latin typeface="+mn-lt"/>
              </a:rPr>
              <a:t>YTD activity </a:t>
            </a:r>
            <a:r>
              <a:rPr lang="en-US" sz="1600" dirty="0">
                <a:latin typeface="+mn-lt"/>
              </a:rPr>
              <a:t>amount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Select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Options</a:t>
            </a:r>
            <a:r>
              <a:rPr lang="en-US" sz="1600" dirty="0">
                <a:latin typeface="+mn-lt"/>
              </a:rPr>
              <a:t>, then Transaction Detail Information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See next slide…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0" y="3010912"/>
            <a:ext cx="609600" cy="2794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1563" y="4484688"/>
            <a:ext cx="1747837" cy="228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2259013"/>
            <a:ext cx="381000" cy="307975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9" name="Picture 8" descr="C:\Users\McClureL\AppData\Local\Microsoft\Windows\Temporary Internet Files\Content.IE5\WBWO7N8Y\MP90043956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541" y="1466850"/>
            <a:ext cx="1801813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3" descr="SOU LOGO HZ CMY P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2286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568825"/>
            <a:ext cx="350838" cy="755650"/>
          </a:xfrm>
        </p:spPr>
      </p:pic>
      <p:pic>
        <p:nvPicPr>
          <p:cNvPr id="12302" name="Picture 7" descr="J:\Banner Training\Journal Voucher\9-View Index and Acct in FWIBDST before JV processe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2197100"/>
            <a:ext cx="5727700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745995" y="4492626"/>
            <a:ext cx="7620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1391" y="460692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95400" y="2259013"/>
            <a:ext cx="457200" cy="407987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43434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    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219200"/>
            <a:ext cx="7659688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Here you can see the </a:t>
            </a:r>
            <a:r>
              <a:rPr lang="en-US" sz="2400" dirty="0"/>
              <a:t>original P-Card charge to the index – “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JP082010</a:t>
            </a:r>
            <a:r>
              <a:rPr lang="en-US" sz="2400" dirty="0"/>
              <a:t>”</a:t>
            </a:r>
            <a:endParaRPr lang="en-US" sz="1000" dirty="0">
              <a:latin typeface="+mn-lt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dirty="0">
                <a:latin typeface="+mn-lt"/>
              </a:rPr>
              <a:t>Make a note of the document number to reference in the Document Text of the correcting JV you will make.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525FD-0A16-417B-B341-16CA31E3B9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343400" y="3335338"/>
            <a:ext cx="722313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3"/>
          <p:cNvSpPr txBox="1">
            <a:spLocks noChangeArrowheads="1"/>
          </p:cNvSpPr>
          <p:nvPr/>
        </p:nvSpPr>
        <p:spPr bwMode="auto">
          <a:xfrm>
            <a:off x="2514600" y="6019800"/>
            <a:ext cx="5754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                         Use the X to return to previous screen.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172200" y="2819400"/>
            <a:ext cx="609600" cy="3384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1" name="Picture 8" descr="J:\Banner Training\Journal Voucher\10-Detail of PCard charge to Inde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2604194"/>
            <a:ext cx="6975475" cy="341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" descr="SOU LOGO HZ CMY 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242888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373166" y="3560587"/>
            <a:ext cx="742156" cy="398462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CCLUREL\AppData\Local\Microsoft\Windows\Temporary Internet Files\Content.IE5\RJZW7H65\MP90038531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46788"/>
            <a:ext cx="533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8750" y="1557338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    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219200"/>
            <a:ext cx="7924800" cy="48167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n-US" sz="3200" dirty="0">
              <a:latin typeface="+mn-lt"/>
            </a:endParaRPr>
          </a:p>
          <a:p>
            <a:pPr algn="ctr">
              <a:defRPr/>
            </a:pPr>
            <a:r>
              <a:rPr lang="en-US" sz="3200" dirty="0">
                <a:latin typeface="+mn-lt"/>
              </a:rPr>
              <a:t>Ready – Aim – JV!  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latin typeface="+mn-lt"/>
              </a:rPr>
              <a:t> Which </a:t>
            </a:r>
            <a:r>
              <a:rPr lang="en-US" sz="2400" dirty="0">
                <a:solidFill>
                  <a:schemeClr val="accent2"/>
                </a:solidFill>
                <a:latin typeface="+mn-lt"/>
              </a:rPr>
              <a:t>accounts</a:t>
            </a:r>
            <a:r>
              <a:rPr lang="en-US" sz="2400" dirty="0">
                <a:latin typeface="+mn-lt"/>
              </a:rPr>
              <a:t> will you debit and credit.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900" dirty="0">
              <a:latin typeface="+mn-lt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1000" dirty="0">
              <a:latin typeface="+mn-lt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latin typeface="+mn-lt"/>
              </a:rPr>
              <a:t> Which </a:t>
            </a:r>
            <a:r>
              <a:rPr lang="en-US" sz="2400" dirty="0">
                <a:solidFill>
                  <a:schemeClr val="accent2"/>
                </a:solidFill>
                <a:latin typeface="+mn-lt"/>
              </a:rPr>
              <a:t>indexes</a:t>
            </a:r>
            <a:r>
              <a:rPr lang="en-US" sz="2400" dirty="0">
                <a:latin typeface="+mn-lt"/>
              </a:rPr>
              <a:t> will you debit and credit.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900" dirty="0">
              <a:latin typeface="+mn-lt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1000" dirty="0">
              <a:latin typeface="+mn-lt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latin typeface="+mn-lt"/>
              </a:rPr>
              <a:t> What are the </a:t>
            </a:r>
            <a:r>
              <a:rPr lang="en-US" sz="2400" dirty="0">
                <a:solidFill>
                  <a:schemeClr val="accent2"/>
                </a:solidFill>
                <a:latin typeface="+mn-lt"/>
              </a:rPr>
              <a:t>amounts</a:t>
            </a:r>
            <a:r>
              <a:rPr lang="en-US" sz="2400" dirty="0">
                <a:latin typeface="+mn-lt"/>
              </a:rPr>
              <a:t> and descriptions for your   lines.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900" dirty="0">
              <a:latin typeface="+mn-lt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1000" dirty="0">
              <a:latin typeface="+mn-lt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latin typeface="+mn-lt"/>
              </a:rPr>
              <a:t> If correcting a previous entry, note the previous  entry’s document number.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839D5-2403-48F2-8335-101324B5B8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4342" name="Picture 2" descr="C:\Users\McClureL\AppData\Local\Microsoft\Windows\Temporary Internet Files\Content.IE5\210ZJTGM\MP90038753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371600"/>
            <a:ext cx="820738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4" descr="C:\Users\McClureL\AppData\Local\Microsoft\Windows\Temporary Internet Files\Content.IE5\719H3GDM\MC90038259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82073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3" descr="SOU LOGO HZ CMY P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3048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1425" y="353695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30480"/>
            <a:ext cx="9165336" cy="10668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     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98575"/>
            <a:ext cx="77724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dirty="0">
                <a:latin typeface="+mn-lt"/>
              </a:rPr>
              <a:t>In Banner, Go To the Journal Voucher Entry Form (FGAJVCD)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3897E-FC93-402E-885C-77A6CCAD31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536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76450"/>
            <a:ext cx="2986088" cy="2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5141913"/>
            <a:ext cx="23050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8" name="TextBox 1"/>
          <p:cNvSpPr txBox="1">
            <a:spLocks noChangeArrowheads="1"/>
          </p:cNvSpPr>
          <p:nvPr/>
        </p:nvSpPr>
        <p:spPr bwMode="auto">
          <a:xfrm>
            <a:off x="1041400" y="5334000"/>
            <a:ext cx="241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Or use the shortcut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514725" y="5435600"/>
            <a:ext cx="1600200" cy="9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11575" y="3462338"/>
            <a:ext cx="1676400" cy="806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400" y="4846638"/>
            <a:ext cx="718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7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2076450"/>
            <a:ext cx="3290888" cy="277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3" name="Picture 3" descr="SOU LOGO HZ CMY PO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524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2115"/>
          </a:xfrm>
        </p:spPr>
        <p:txBody>
          <a:bodyPr/>
          <a:lstStyle/>
          <a:p>
            <a:pPr algn="ctr">
              <a:defRPr/>
            </a:pPr>
            <a:r>
              <a:rPr lang="en-US" sz="4000" dirty="0"/>
              <a:t>MANUAL ENTRY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E0F1-2E4A-4415-B18D-61CEBC421B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638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295400"/>
            <a:ext cx="5181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7400" y="2133600"/>
            <a:ext cx="28194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US" dirty="0">
                <a:solidFill>
                  <a:prstClr val="black"/>
                </a:solidFill>
                <a:latin typeface="+mn-lt"/>
              </a:rPr>
              <a:t>Enter </a:t>
            </a:r>
            <a:r>
              <a:rPr lang="en-US" b="1" dirty="0">
                <a:solidFill>
                  <a:srgbClr val="0070C0"/>
                </a:solidFill>
                <a:latin typeface="+mn-lt"/>
              </a:rPr>
              <a:t>Transaction Date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.  Usually “today” or last day of the month before the fiscal period closes.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en-US" dirty="0">
                <a:solidFill>
                  <a:prstClr val="black"/>
                </a:solidFill>
                <a:latin typeface="+mn-lt"/>
              </a:rPr>
              <a:t>Enter the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Document Total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.  A sum of all debits and credits you will enter.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  <a:p>
            <a:pPr marL="339725" indent="-339725">
              <a:defRPr/>
            </a:pPr>
            <a:r>
              <a:rPr lang="en-US" dirty="0">
                <a:solidFill>
                  <a:prstClr val="black"/>
                </a:solidFill>
                <a:latin typeface="+mn-lt"/>
              </a:rPr>
              <a:t>4.  Choose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OPTIONS </a:t>
            </a:r>
            <a:r>
              <a:rPr lang="en-US" b="1" dirty="0">
                <a:solidFill>
                  <a:prstClr val="black"/>
                </a:solidFill>
                <a:latin typeface="+mn-lt"/>
              </a:rPr>
              <a:t>-Document Text 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[FOATEXT].  </a:t>
            </a:r>
          </a:p>
        </p:txBody>
      </p:sp>
      <p:sp>
        <p:nvSpPr>
          <p:cNvPr id="7" name="Decagon 6"/>
          <p:cNvSpPr/>
          <p:nvPr/>
        </p:nvSpPr>
        <p:spPr>
          <a:xfrm>
            <a:off x="369888" y="2819400"/>
            <a:ext cx="228600" cy="228600"/>
          </a:xfrm>
          <a:prstGeom prst="dec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5867400" y="914400"/>
            <a:ext cx="281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Lucida Sans Unicode" pitchFamily="34" charset="0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+mn-lt"/>
              </a:rPr>
              <a:t>At FGAJVCD, choose Block – Next.  The system will assign a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document number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pic>
        <p:nvPicPr>
          <p:cNvPr id="1639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47863"/>
            <a:ext cx="4333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86050"/>
            <a:ext cx="4333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319213"/>
            <a:ext cx="4333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700088" y="2219325"/>
            <a:ext cx="6715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65413" y="2960688"/>
            <a:ext cx="6715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00088" y="2960688"/>
            <a:ext cx="6715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15988" y="1676400"/>
            <a:ext cx="3032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2638" y="3917950"/>
            <a:ext cx="350837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000" dirty="0"/>
              <a:t>     MANUAL ENTRY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896938" y="1393825"/>
            <a:ext cx="7315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800" dirty="0">
                <a:latin typeface="+mn-lt"/>
              </a:rPr>
              <a:t>Document Text screen (FOATEXT)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E067E-8953-49F6-BB13-6BF958E4774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7600" y="1905000"/>
            <a:ext cx="4391025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+mn-lt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US" b="1" dirty="0">
                <a:latin typeface="+mn-lt"/>
              </a:rPr>
              <a:t>Name</a:t>
            </a:r>
            <a:r>
              <a:rPr lang="en-US" dirty="0">
                <a:latin typeface="+mn-lt"/>
              </a:rPr>
              <a:t> and </a:t>
            </a:r>
            <a:r>
              <a:rPr lang="en-US" b="1" dirty="0">
                <a:latin typeface="+mn-lt"/>
              </a:rPr>
              <a:t>telephone extension </a:t>
            </a:r>
            <a:r>
              <a:rPr lang="en-US" dirty="0">
                <a:latin typeface="+mn-lt"/>
              </a:rPr>
              <a:t>-</a:t>
            </a:r>
          </a:p>
          <a:p>
            <a:pPr marL="280988">
              <a:defRPr/>
            </a:pPr>
            <a:r>
              <a:rPr lang="en-US" dirty="0">
                <a:latin typeface="+mn-lt"/>
              </a:rPr>
              <a:t>This identifies you as the person   who created the JV.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en-US" dirty="0">
              <a:latin typeface="+mn-lt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US" b="1" dirty="0">
                <a:latin typeface="+mn-lt"/>
              </a:rPr>
              <a:t>Describe</a:t>
            </a:r>
            <a:r>
              <a:rPr lang="en-US" dirty="0">
                <a:latin typeface="+mn-lt"/>
              </a:rPr>
              <a:t> the reason for the JV.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en-US" dirty="0">
              <a:latin typeface="+mn-lt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US" b="1" dirty="0">
                <a:latin typeface="+mn-lt"/>
              </a:rPr>
              <a:t>Identify</a:t>
            </a:r>
            <a:r>
              <a:rPr lang="en-US" dirty="0">
                <a:latin typeface="+mn-lt"/>
              </a:rPr>
              <a:t> source documents, if applicable.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en-US" dirty="0">
              <a:latin typeface="+mn-lt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US" dirty="0">
                <a:latin typeface="+mn-lt"/>
              </a:rPr>
              <a:t>If you are typing the JV for </a:t>
            </a:r>
            <a:r>
              <a:rPr lang="en-US" b="1" dirty="0">
                <a:latin typeface="+mn-lt"/>
              </a:rPr>
              <a:t>someone else</a:t>
            </a:r>
            <a:r>
              <a:rPr lang="en-US" dirty="0">
                <a:latin typeface="+mn-lt"/>
              </a:rPr>
              <a:t>, include that person’s name, too.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Click the black X at the top to get back to the previous screen.  The text will be saved automatically.</a:t>
            </a:r>
          </a:p>
        </p:txBody>
      </p:sp>
      <p:pic>
        <p:nvPicPr>
          <p:cNvPr id="17418" name="Picture 7" descr="J:\Banner Training\Journal Voucher\5B-Document Tex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24749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3" descr="SOU LOGO HZ CMY 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152400"/>
            <a:ext cx="1390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762000" y="3200400"/>
            <a:ext cx="1466056" cy="800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2082</TotalTime>
  <Words>816</Words>
  <Application>Microsoft Office PowerPoint</Application>
  <PresentationFormat>On-screen Show (4:3)</PresentationFormat>
  <Paragraphs>207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Journal Vouchers July 1, 2015</vt:lpstr>
      <vt:lpstr>JOURNAL VOUCHERS</vt:lpstr>
      <vt:lpstr>        JV ENTRY METHODS</vt:lpstr>
      <vt:lpstr>   MANUAL ENTRY EXAMPLE</vt:lpstr>
      <vt:lpstr>    MANUAL ENTRY EXAMPLE</vt:lpstr>
      <vt:lpstr>    MANUAL ENTRY EXAMPLE</vt:lpstr>
      <vt:lpstr>     MANUAL ENTRY EXAMPLE</vt:lpstr>
      <vt:lpstr>MANUAL ENTRY EXAMPLE</vt:lpstr>
      <vt:lpstr>     MANUAL ENTRY EXAMPLE</vt:lpstr>
      <vt:lpstr>MANUAL ENTRY EXAMPLE</vt:lpstr>
      <vt:lpstr>  MANUAL ENTRY EXAMPLE</vt:lpstr>
      <vt:lpstr>  MANUAL ENTRY EXAMPLE</vt:lpstr>
      <vt:lpstr>  MANUAL ENTRY EXAMPLE</vt:lpstr>
      <vt:lpstr> MANUAL ENTRY</vt:lpstr>
      <vt:lpstr>MANUAL ENTRY EXAMPLE</vt:lpstr>
      <vt:lpstr>          JV ENTRY PROCESS</vt:lpstr>
      <vt:lpstr> JV Process after Entry</vt:lpstr>
      <vt:lpstr> LEARNING MORE</vt:lpstr>
      <vt:lpstr> LEARNING MORE</vt:lpstr>
      <vt:lpstr>Contacts</vt:lpstr>
    </vt:vector>
  </TitlesOfParts>
  <Company>Southern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Larvick</dc:creator>
  <cp:lastModifiedBy>Jaimie Bernhagen</cp:lastModifiedBy>
  <cp:revision>254</cp:revision>
  <dcterms:created xsi:type="dcterms:W3CDTF">2010-08-17T09:24:17Z</dcterms:created>
  <dcterms:modified xsi:type="dcterms:W3CDTF">2020-03-04T23:30:42Z</dcterms:modified>
</cp:coreProperties>
</file>