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80" r:id="rId4"/>
    <p:sldId id="275" r:id="rId5"/>
    <p:sldId id="266" r:id="rId6"/>
    <p:sldId id="273" r:id="rId7"/>
    <p:sldId id="272" r:id="rId8"/>
    <p:sldId id="278" r:id="rId9"/>
    <p:sldId id="276" r:id="rId10"/>
    <p:sldId id="274" r:id="rId11"/>
    <p:sldId id="277" r:id="rId12"/>
    <p:sldId id="279" r:id="rId13"/>
    <p:sldId id="26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Freeform 18"/>
            <p:cNvSpPr>
              <a:spLocks/>
            </p:cNvSpPr>
            <p:nvPr/>
          </p:nvSpPr>
          <p:spPr bwMode="auto">
            <a:xfrm>
              <a:off x="35926" y="5135025"/>
              <a:ext cx="9108074" cy="838869"/>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CF86DC82-BAF9-4F03-8F6F-984ABA1D918E}" type="datetimeFigureOut">
              <a:rPr lang="en-US"/>
              <a:pPr>
                <a:defRPr/>
              </a:pPr>
              <a:t>3/4/2020</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0878729D-E1A0-4C97-87EC-D483DD39750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8B04BFF-C4F9-4C60-A67F-B3CBEDD259AB}" type="datetimeFigureOut">
              <a:rPr lang="en-US"/>
              <a:pPr>
                <a:defRPr/>
              </a:pPr>
              <a:t>3/4/2020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3AC1A9B-9419-4CD8-9148-757FF026DF0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0A6F57E-B1C5-468C-B41A-B6B0FA34D684}" type="datetimeFigureOut">
              <a:rPr lang="en-US"/>
              <a:pPr>
                <a:defRPr/>
              </a:pPr>
              <a:t>3/4/2020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BC7D0C7F-9CC0-4A85-8F38-48148A50C94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pPr>
              <a:defRPr/>
            </a:pPr>
            <a:fld id="{812B5AA6-D9F2-40F4-AF13-7BE81D00EDBA}" type="datetimeFigureOut">
              <a:rPr lang="en-US"/>
              <a:pPr>
                <a:defRPr/>
              </a:pPr>
              <a:t>3/4/2020</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51010F6-3581-486A-8579-45894DCA63B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BCF4801D-25F5-4F5E-8911-2D0181DEF72C}" type="datetimeFigureOut">
              <a:rPr lang="en-US"/>
              <a:pPr>
                <a:defRPr/>
              </a:pPr>
              <a:t>3/4/2020</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BAC295A6-D589-46D6-95F8-31822843594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fld id="{642DBB49-EF4A-4890-8763-CC9789A6383F}" type="datetimeFigureOut">
              <a:rPr lang="en-US"/>
              <a:pPr>
                <a:defRPr/>
              </a:pPr>
              <a:t>3/4/2020</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EF85DFA2-ACAA-4D03-A464-8CA7F3C9A0B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E41ED617-07C7-41F4-AC19-4324BC55A5FB}" type="datetimeFigureOut">
              <a:rPr lang="en-US"/>
              <a:pPr>
                <a:defRPr/>
              </a:pPr>
              <a:t>3/4/2020</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17422F18-DB14-4C28-A145-195E1CE4B75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fld id="{63EB6A51-4F31-4796-9A30-B0795643B84D}" type="datetimeFigureOut">
              <a:rPr lang="en-US"/>
              <a:pPr>
                <a:defRPr/>
              </a:pPr>
              <a:t>3/4/2020</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B8ACAFC1-787A-4C9B-9DBE-8E6AC24EBC3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B67C643-74CE-40EE-B0CD-5F8FC2C648D6}" type="datetimeFigureOut">
              <a:rPr lang="en-US"/>
              <a:pPr>
                <a:defRPr/>
              </a:pPr>
              <a:t>3/4/2020</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F7CD3E7B-0091-4595-9F10-78CFBFF4E31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6718A015-4A64-4925-8D75-6A579BD8B190}" type="datetimeFigureOut">
              <a:rPr lang="en-US"/>
              <a:pPr>
                <a:defRPr/>
              </a:pPr>
              <a:t>3/4/2020</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38333489-F49D-4928-8D59-6061C92093D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Freeform 15"/>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US" dirty="0"/>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800AA93A-4997-4B65-9524-83E79AB6DA6A}" type="datetimeFigureOut">
              <a:rPr lang="en-US"/>
              <a:pPr>
                <a:defRPr/>
              </a:pPr>
              <a:t>3/4/2020</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DD591E6-1C60-4C7A-B6BF-B17AFF92F8E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7" name="Freeform 11"/>
          <p:cNvSpPr>
            <a:spLocks/>
          </p:cNvSpPr>
          <p:nvPr/>
        </p:nvSpPr>
        <p:spPr bwMode="auto">
          <a:xfrm>
            <a:off x="-53975" y="5784850"/>
            <a:ext cx="3802063" cy="838200"/>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w="9525" cap="flat" cmpd="sng" algn="ctr">
            <a:noFill/>
            <a:prstDash val="solid"/>
            <a:round/>
            <a:headEnd type="none" w="med" len="med"/>
            <a:tailEnd type="none" w="med" len="med"/>
          </a:ln>
        </p:spPr>
        <p:txBody>
          <a:bodyPr/>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751B5158-E4B7-455F-B70D-A15E39564BB4}" type="datetimeFigureOut">
              <a:rPr lang="en-US"/>
              <a:pPr>
                <a:defRPr/>
              </a:pPr>
              <a:t>3/4/2020</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3D864B9A-B52F-4319-B8A6-62B4F84A8BD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41" r:id="rId6"/>
    <p:sldLayoutId id="2147483734" r:id="rId7"/>
    <p:sldLayoutId id="2147483742" r:id="rId8"/>
    <p:sldLayoutId id="2147483743" r:id="rId9"/>
    <p:sldLayoutId id="2147483735" r:id="rId10"/>
    <p:sldLayoutId id="214748373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ecure.sos.state.or.us/oard/displayDivisionRules.action?selectedDivision=591" TargetMode="Externa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inside.sou.edu/bus-serv/staff.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ecure.sos.state.or.us/oard/displayDivisionRules.action?selectedDivision=613" TargetMode="External"/><Relationship Id="rId2" Type="http://schemas.openxmlformats.org/officeDocument/2006/relationships/hyperlink" Target="http://arcweb.sos.state.or.us/rules/OARS_100/OAR_166/166_475.html"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arcweb.sos.state.or.us/rules/OARS_100/OAR_166/166_030.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arcweb.sos.state.or.us/rules/OARS_100/OAR_166/166_030.html"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arcweb.sos.state.or.us/rules/OARS_100/OAR_166/166_475.html" TargetMode="External"/><Relationship Id="rId2" Type="http://schemas.openxmlformats.org/officeDocument/2006/relationships/hyperlink" Target="https://secure.sos.state.or.us/oard/displayChapterRules.action?selectedChapter=175"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6103" y="1752601"/>
            <a:ext cx="8330697" cy="1295399"/>
          </a:xfrm>
        </p:spPr>
        <p:txBody>
          <a:bodyPr/>
          <a:lstStyle/>
          <a:p>
            <a:pPr eaLnBrk="1" fontAlgn="auto" hangingPunct="1">
              <a:spcAft>
                <a:spcPts val="0"/>
              </a:spcAft>
              <a:defRPr/>
            </a:pPr>
            <a:r>
              <a:rPr lang="en-US" dirty="0"/>
              <a:t>Records Retention</a:t>
            </a:r>
          </a:p>
        </p:txBody>
      </p:sp>
      <p:sp>
        <p:nvSpPr>
          <p:cNvPr id="9220" name="Subtitle 2"/>
          <p:cNvSpPr>
            <a:spLocks noGrp="1"/>
          </p:cNvSpPr>
          <p:nvPr>
            <p:ph type="subTitle" idx="1"/>
          </p:nvPr>
        </p:nvSpPr>
        <p:spPr>
          <a:xfrm>
            <a:off x="609600" y="2971800"/>
            <a:ext cx="7772400" cy="2255837"/>
          </a:xfrm>
        </p:spPr>
        <p:txBody>
          <a:bodyPr/>
          <a:lstStyle/>
          <a:p>
            <a:pPr marR="0" eaLnBrk="1" hangingPunct="1"/>
            <a:r>
              <a:rPr lang="en-US" dirty="0"/>
              <a:t>What to Keep?</a:t>
            </a:r>
          </a:p>
          <a:p>
            <a:pPr marR="0" eaLnBrk="1" hangingPunct="1"/>
            <a:r>
              <a:rPr lang="en-US" dirty="0"/>
              <a:t>How long? </a:t>
            </a: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endParaRPr lang="en-US" sz="800" dirty="0">
              <a:solidFill>
                <a:schemeClr val="bg1"/>
              </a:solidFill>
            </a:endParaRPr>
          </a:p>
          <a:p>
            <a:pPr marR="0" eaLnBrk="1" hangingPunct="1"/>
            <a:r>
              <a:rPr lang="en-US" sz="1000" dirty="0">
                <a:solidFill>
                  <a:schemeClr val="bg1"/>
                </a:solidFill>
              </a:rPr>
              <a:t>Business Services</a:t>
            </a:r>
          </a:p>
          <a:p>
            <a:pPr marR="0" eaLnBrk="1" hangingPunct="1"/>
            <a:r>
              <a:rPr lang="en-US" sz="1000">
                <a:solidFill>
                  <a:schemeClr val="bg1"/>
                </a:solidFill>
              </a:rPr>
              <a:t>July 1, 2015</a:t>
            </a:r>
            <a:endParaRPr lang="en-US" sz="1000" dirty="0">
              <a:solidFill>
                <a:schemeClr val="bg1"/>
              </a:solidFill>
            </a:endParaRPr>
          </a:p>
          <a:p>
            <a:pPr marR="0" eaLnBrk="1" hangingPunct="1"/>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103" y="1828800"/>
            <a:ext cx="2316480" cy="1737360"/>
          </a:xfrm>
          <a:prstGeom prst="rect">
            <a:avLst/>
          </a:prstGeom>
        </p:spPr>
      </p:pic>
      <p:pic>
        <p:nvPicPr>
          <p:cNvPr id="6" name="Picture 3" descr="SOU LOGO HZ CMY PO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1600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Messages are sent via e-mail and documents can be distributed, but the system itself should not be used to store these records. </a:t>
            </a:r>
          </a:p>
          <a:p>
            <a:pPr marL="109537" indent="0">
              <a:buNone/>
            </a:pPr>
            <a:r>
              <a:rPr lang="en-US" sz="1800" dirty="0"/>
              <a:t> </a:t>
            </a:r>
          </a:p>
          <a:p>
            <a:r>
              <a:rPr lang="en-US" sz="1800" dirty="0"/>
              <a:t>Most e-mail is a record and considered a public record unless specified in </a:t>
            </a:r>
            <a:r>
              <a:rPr lang="en-US" sz="1800" dirty="0">
                <a:hlinkClick r:id="rId2"/>
              </a:rPr>
              <a:t>ORS 192.005(5</a:t>
            </a:r>
            <a:r>
              <a:rPr lang="en-US" sz="1800" dirty="0">
                <a:solidFill>
                  <a:srgbClr val="FFC000"/>
                </a:solidFill>
                <a:hlinkClick r:id="rId2"/>
              </a:rPr>
              <a:t>)</a:t>
            </a:r>
            <a:r>
              <a:rPr lang="en-US" sz="1800" dirty="0">
                <a:hlinkClick r:id="rId2"/>
              </a:rPr>
              <a:t>.  </a:t>
            </a:r>
            <a:r>
              <a:rPr lang="en-US" sz="1800" dirty="0"/>
              <a:t>It is suggested that important documents and communications either be … </a:t>
            </a:r>
          </a:p>
          <a:p>
            <a:r>
              <a:rPr lang="en-US" sz="1400" dirty="0">
                <a:hlinkClick r:id="rId2"/>
              </a:rPr>
              <a:t>https://secure.sos.state.or.us/oard/displayDivisionRules.action?selectedDivision=591</a:t>
            </a:r>
            <a:endParaRPr lang="en-US" sz="1400" dirty="0"/>
          </a:p>
          <a:p>
            <a:pPr marL="109537" indent="0">
              <a:buNone/>
            </a:pPr>
            <a:endParaRPr lang="en-US" sz="1800" dirty="0"/>
          </a:p>
          <a:p>
            <a:pPr lvl="1"/>
            <a:r>
              <a:rPr lang="en-US" sz="1400" dirty="0"/>
              <a:t>1-Deleted if the retention period has passed.</a:t>
            </a:r>
          </a:p>
          <a:p>
            <a:pPr lvl="1"/>
            <a:r>
              <a:rPr lang="en-US" sz="1400" dirty="0"/>
              <a:t>2-Printed and filed appropriately, then delete the e-mail, and hard copy kept for the applicable retention period.</a:t>
            </a:r>
          </a:p>
          <a:p>
            <a:pPr lvl="1"/>
            <a:r>
              <a:rPr lang="en-US" sz="1400" dirty="0"/>
              <a:t>3-”Archived” in the e-mail system until the retention period has lapsed for records with a retention period. </a:t>
            </a:r>
          </a:p>
          <a:p>
            <a:pPr lvl="1"/>
            <a:r>
              <a:rPr lang="en-US" sz="1400" dirty="0"/>
              <a:t>4-”Archived” in the e-mail system until the project or activity has been completed, then records should be printed and filed, then delete the e-mail from the system. </a:t>
            </a:r>
            <a:endParaRPr lang="en-US" sz="1800" dirty="0"/>
          </a:p>
          <a:p>
            <a:endParaRPr lang="en-US" sz="1800" dirty="0"/>
          </a:p>
        </p:txBody>
      </p:sp>
      <p:sp>
        <p:nvSpPr>
          <p:cNvPr id="3" name="Title 2"/>
          <p:cNvSpPr>
            <a:spLocks noGrp="1"/>
          </p:cNvSpPr>
          <p:nvPr>
            <p:ph type="title"/>
          </p:nvPr>
        </p:nvSpPr>
        <p:spPr/>
        <p:txBody>
          <a:bodyPr>
            <a:normAutofit fontScale="90000"/>
          </a:bodyPr>
          <a:lstStyle/>
          <a:p>
            <a:r>
              <a:rPr lang="en-US" dirty="0"/>
              <a:t>Record Keeping Systems</a:t>
            </a:r>
            <a:br>
              <a:rPr lang="en-US" dirty="0"/>
            </a:br>
            <a:r>
              <a:rPr lang="en-US" dirty="0"/>
              <a:t>E-mail</a:t>
            </a:r>
          </a:p>
        </p:txBody>
      </p:sp>
      <p:pic>
        <p:nvPicPr>
          <p:cNvPr id="4" name="Picture 3" descr="SOU LOGO HZ 186 POS.jpg"/>
          <p:cNvPicPr/>
          <p:nvPr/>
        </p:nvPicPr>
        <p:blipFill>
          <a:blip r:embed="rId3" cstate="print"/>
          <a:srcRect/>
          <a:stretch>
            <a:fillRect/>
          </a:stretch>
        </p:blipFill>
        <p:spPr bwMode="auto">
          <a:xfrm>
            <a:off x="6934200" y="304800"/>
            <a:ext cx="1447800" cy="419100"/>
          </a:xfrm>
          <a:prstGeom prst="rect">
            <a:avLst/>
          </a:prstGeom>
          <a:noFill/>
          <a:ln w="9525">
            <a:noFill/>
            <a:miter lim="800000"/>
            <a:headEnd/>
            <a:tailEnd/>
          </a:ln>
        </p:spPr>
      </p:pic>
      <p:pic>
        <p:nvPicPr>
          <p:cNvPr id="2051" name="Picture 3" descr="C:\Program Files (x86)\Microsoft Office\MEDIA\CAGCAT10\j0300520.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45378" y="5486400"/>
            <a:ext cx="952500"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086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399"/>
            <a:ext cx="8229600" cy="4981575"/>
          </a:xfrm>
        </p:spPr>
        <p:txBody>
          <a:bodyPr/>
          <a:lstStyle/>
          <a:p>
            <a:pPr marL="109537" indent="0" algn="ctr">
              <a:buNone/>
            </a:pPr>
            <a:r>
              <a:rPr lang="en-US" sz="1600" dirty="0">
                <a:solidFill>
                  <a:srgbClr val="C00000"/>
                </a:solidFill>
              </a:rPr>
              <a:t>Tips on what to keep and what to delete</a:t>
            </a:r>
          </a:p>
          <a:p>
            <a:pPr marL="109537" indent="0" algn="ctr">
              <a:buNone/>
            </a:pPr>
            <a:endParaRPr lang="en-US" sz="1400" b="1" dirty="0"/>
          </a:p>
          <a:p>
            <a:pPr>
              <a:buFont typeface="Wingdings" pitchFamily="2" charset="2"/>
              <a:buChar char="§"/>
            </a:pPr>
            <a:r>
              <a:rPr lang="en-US" sz="1400" b="1" dirty="0"/>
              <a:t>Informational Correspondence </a:t>
            </a:r>
            <a:r>
              <a:rPr lang="en-US" sz="1400" dirty="0"/>
              <a:t>received or sent which does not contain significant information about an institution’s programs, fiscal status, or routine operations. </a:t>
            </a:r>
            <a:r>
              <a:rPr lang="en-US" sz="1400" dirty="0">
                <a:solidFill>
                  <a:schemeClr val="bg2">
                    <a:lumMod val="50000"/>
                  </a:schemeClr>
                </a:solidFill>
              </a:rPr>
              <a:t>ACTION</a:t>
            </a:r>
            <a:r>
              <a:rPr lang="en-US" sz="1400" dirty="0"/>
              <a:t>: Delete after reading.</a:t>
            </a:r>
          </a:p>
          <a:p>
            <a:pPr>
              <a:buFont typeface="Wingdings" pitchFamily="2" charset="2"/>
              <a:buChar char="§"/>
            </a:pPr>
            <a:endParaRPr lang="en-US" sz="1400" dirty="0"/>
          </a:p>
          <a:p>
            <a:pPr>
              <a:buFont typeface="Wingdings" pitchFamily="2" charset="2"/>
              <a:buChar char="§"/>
            </a:pPr>
            <a:r>
              <a:rPr lang="en-US" sz="1400" b="1" dirty="0"/>
              <a:t>General Correspondence </a:t>
            </a:r>
            <a:r>
              <a:rPr lang="en-US" sz="1400" dirty="0"/>
              <a:t>received or sent which does not contain significant information about an institution’s programs (such as letters, notices, acknowledgments).  </a:t>
            </a:r>
          </a:p>
          <a:p>
            <a:pPr marL="109537" indent="0">
              <a:buNone/>
            </a:pPr>
            <a:r>
              <a:rPr lang="en-US" sz="1400" dirty="0"/>
              <a:t>    </a:t>
            </a:r>
            <a:r>
              <a:rPr lang="en-US" sz="1400" dirty="0">
                <a:solidFill>
                  <a:schemeClr val="bg2">
                    <a:lumMod val="50000"/>
                  </a:schemeClr>
                </a:solidFill>
              </a:rPr>
              <a:t>ACTION</a:t>
            </a:r>
            <a:r>
              <a:rPr lang="en-US" sz="1400" dirty="0"/>
              <a:t>: Archive in system for 1 year and delete OR print and retain hard copy for 1 year,       </a:t>
            </a:r>
          </a:p>
          <a:p>
            <a:pPr marL="109537" indent="0">
              <a:buNone/>
            </a:pPr>
            <a:r>
              <a:rPr lang="en-US" sz="1400" dirty="0"/>
              <a:t>     then delete e-mail.</a:t>
            </a:r>
          </a:p>
          <a:p>
            <a:pPr marL="109537" indent="0">
              <a:buNone/>
            </a:pPr>
            <a:endParaRPr lang="en-US" sz="1400" dirty="0"/>
          </a:p>
          <a:p>
            <a:pPr>
              <a:buFont typeface="Wingdings" pitchFamily="2" charset="2"/>
              <a:buChar char="§"/>
            </a:pPr>
            <a:r>
              <a:rPr lang="en-US" sz="1400" b="1" dirty="0"/>
              <a:t>Administrative Correspondence </a:t>
            </a:r>
            <a:r>
              <a:rPr lang="en-US" sz="1400" dirty="0"/>
              <a:t>received or sent which does contain significant information about the institution’s programs. </a:t>
            </a:r>
          </a:p>
          <a:p>
            <a:pPr marL="109537" indent="0">
              <a:buNone/>
            </a:pPr>
            <a:r>
              <a:rPr lang="en-US" sz="1400" dirty="0">
                <a:solidFill>
                  <a:schemeClr val="bg2">
                    <a:lumMod val="50000"/>
                  </a:schemeClr>
                </a:solidFill>
              </a:rPr>
              <a:t>     ACTION</a:t>
            </a:r>
            <a:r>
              <a:rPr lang="en-US" sz="1400" dirty="0"/>
              <a:t>: Print and file, delete e-mail, retain hard copy for 5 years.</a:t>
            </a:r>
          </a:p>
          <a:p>
            <a:pPr>
              <a:buFont typeface="Wingdings" pitchFamily="2" charset="2"/>
              <a:buChar char="§"/>
            </a:pPr>
            <a:endParaRPr lang="en-US" sz="1400" dirty="0"/>
          </a:p>
          <a:p>
            <a:pPr>
              <a:buFont typeface="Wingdings" pitchFamily="2" charset="2"/>
              <a:buChar char="§"/>
            </a:pPr>
            <a:r>
              <a:rPr lang="en-US" sz="1400" b="1" dirty="0"/>
              <a:t>Executive Correspondence </a:t>
            </a:r>
            <a:r>
              <a:rPr lang="en-US" sz="1400" dirty="0"/>
              <a:t>regarding documents about significant events and the development of administrative structure, policies, and procedures of the office (such as intra-office communications or with other agencies, organizations or individuals). </a:t>
            </a:r>
            <a:r>
              <a:rPr lang="en-US" sz="1400" dirty="0">
                <a:solidFill>
                  <a:schemeClr val="bg2">
                    <a:lumMod val="50000"/>
                  </a:schemeClr>
                </a:solidFill>
              </a:rPr>
              <a:t>ACTION</a:t>
            </a:r>
            <a:r>
              <a:rPr lang="en-US" sz="1400" dirty="0"/>
              <a:t>: Record copy- Print and file, delete e-mail and retain hard copy permanently.  </a:t>
            </a:r>
          </a:p>
          <a:p>
            <a:pPr>
              <a:buFont typeface="Wingdings" pitchFamily="2" charset="2"/>
              <a:buChar char="§"/>
            </a:pPr>
            <a:r>
              <a:rPr lang="en-US" sz="1400" dirty="0"/>
              <a:t>                    Other copies- print and file, delete e-mail, retain for 2 years.     </a:t>
            </a:r>
          </a:p>
        </p:txBody>
      </p:sp>
      <p:sp>
        <p:nvSpPr>
          <p:cNvPr id="3" name="Title 2"/>
          <p:cNvSpPr>
            <a:spLocks noGrp="1"/>
          </p:cNvSpPr>
          <p:nvPr>
            <p:ph type="title"/>
          </p:nvPr>
        </p:nvSpPr>
        <p:spPr>
          <a:xfrm>
            <a:off x="457200" y="304800"/>
            <a:ext cx="8229600" cy="990600"/>
          </a:xfrm>
        </p:spPr>
        <p:txBody>
          <a:bodyPr>
            <a:normAutofit/>
          </a:bodyPr>
          <a:lstStyle/>
          <a:p>
            <a:r>
              <a:rPr lang="en-US" sz="2800" dirty="0">
                <a:solidFill>
                  <a:srgbClr val="0070C0"/>
                </a:solidFill>
              </a:rPr>
              <a:t>Record Retention E-Correspondence</a:t>
            </a:r>
          </a:p>
        </p:txBody>
      </p:sp>
      <p:pic>
        <p:nvPicPr>
          <p:cNvPr id="4" name="Picture 3" descr="SOU LOGO HZ 186 POS.jpg"/>
          <p:cNvPicPr/>
          <p:nvPr/>
        </p:nvPicPr>
        <p:blipFill>
          <a:blip r:embed="rId2" cstate="print"/>
          <a:srcRect/>
          <a:stretch>
            <a:fillRect/>
          </a:stretch>
        </p:blipFill>
        <p:spPr bwMode="auto">
          <a:xfrm>
            <a:off x="6934200" y="304800"/>
            <a:ext cx="1447800" cy="419100"/>
          </a:xfrm>
          <a:prstGeom prst="rect">
            <a:avLst/>
          </a:prstGeom>
          <a:noFill/>
          <a:ln w="9525">
            <a:noFill/>
            <a:miter lim="800000"/>
            <a:headEnd/>
            <a:tailEnd/>
          </a:ln>
        </p:spPr>
      </p:pic>
      <p:pic>
        <p:nvPicPr>
          <p:cNvPr id="2051" name="Picture 3" descr="C:\Program Files (x86)\Microsoft Office\MEDIA\CAGCAT10\j0300520.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29500" y="5943600"/>
            <a:ext cx="952500" cy="81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932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500"/>
          </a:xfrm>
        </p:spPr>
        <p:txBody>
          <a:bodyPr/>
          <a:lstStyle/>
          <a:p>
            <a:r>
              <a:rPr lang="en-US" sz="1800" dirty="0"/>
              <a:t>Be aware of General Retention Schedule which prescribes the retention periods for public records created at institution.</a:t>
            </a:r>
          </a:p>
          <a:p>
            <a:pPr marL="109537" indent="0">
              <a:buNone/>
            </a:pPr>
            <a:endParaRPr lang="en-US" sz="1800" dirty="0"/>
          </a:p>
          <a:p>
            <a:r>
              <a:rPr lang="en-US" sz="1800" dirty="0"/>
              <a:t>Maintaining records in orderly &amp; secure manner.</a:t>
            </a:r>
          </a:p>
          <a:p>
            <a:pPr marL="109537" indent="0">
              <a:buNone/>
            </a:pPr>
            <a:endParaRPr lang="en-US" sz="1800" dirty="0"/>
          </a:p>
          <a:p>
            <a:r>
              <a:rPr lang="en-US" sz="1800" dirty="0"/>
              <a:t>Note exceptions to </a:t>
            </a:r>
          </a:p>
          <a:p>
            <a:pPr marL="109537" indent="0">
              <a:buNone/>
            </a:pPr>
            <a:r>
              <a:rPr lang="en-US" sz="1800" dirty="0"/>
              <a:t>   General Schedule listed in </a:t>
            </a:r>
          </a:p>
          <a:p>
            <a:pPr marL="109537" indent="0">
              <a:buNone/>
            </a:pPr>
            <a:r>
              <a:rPr lang="en-US" sz="1800" dirty="0"/>
              <a:t>   OAR 166-030-0026 </a:t>
            </a:r>
          </a:p>
          <a:p>
            <a:pPr marL="109537" indent="0">
              <a:buNone/>
            </a:pPr>
            <a:r>
              <a:rPr lang="en-US" sz="1800" dirty="0"/>
              <a:t>   before disposing of records.</a:t>
            </a:r>
          </a:p>
        </p:txBody>
      </p:sp>
      <p:sp>
        <p:nvSpPr>
          <p:cNvPr id="3" name="Title 2"/>
          <p:cNvSpPr>
            <a:spLocks noGrp="1"/>
          </p:cNvSpPr>
          <p:nvPr>
            <p:ph type="title"/>
          </p:nvPr>
        </p:nvSpPr>
        <p:spPr/>
        <p:txBody>
          <a:bodyPr>
            <a:normAutofit fontScale="90000"/>
          </a:bodyPr>
          <a:lstStyle/>
          <a:p>
            <a:r>
              <a:rPr lang="en-US" dirty="0"/>
              <a:t>Records Retention</a:t>
            </a:r>
            <a:br>
              <a:rPr lang="en-US" dirty="0"/>
            </a:br>
            <a:r>
              <a:rPr lang="en-US" sz="3100" dirty="0">
                <a:solidFill>
                  <a:srgbClr val="0070C0"/>
                </a:solidFill>
              </a:rPr>
              <a:t>Desired outcome</a:t>
            </a:r>
          </a:p>
        </p:txBody>
      </p:sp>
      <p:pic>
        <p:nvPicPr>
          <p:cNvPr id="2051" name="Picture 3" descr="C:\Users\Jonesde\AppData\Local\Microsoft\Windows\Temporary Internet Files\Content.IE5\KJBHSSIM\MP90030576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667000"/>
            <a:ext cx="2778558" cy="39319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00600" y="5486400"/>
            <a:ext cx="2057399" cy="523220"/>
          </a:xfrm>
          <a:prstGeom prst="rect">
            <a:avLst/>
          </a:prstGeom>
          <a:noFill/>
        </p:spPr>
        <p:txBody>
          <a:bodyPr wrap="square" rtlCol="0">
            <a:spAutoFit/>
          </a:bodyPr>
          <a:lstStyle/>
          <a:p>
            <a:r>
              <a:rPr lang="en-US" sz="1400" dirty="0"/>
              <a:t>Keep </a:t>
            </a:r>
            <a:r>
              <a:rPr lang="en-US" sz="1400" i="1" dirty="0"/>
              <a:t>7/1/2006-6 years</a:t>
            </a:r>
          </a:p>
          <a:p>
            <a:r>
              <a:rPr lang="en-US" sz="1400" dirty="0"/>
              <a:t>Destroy</a:t>
            </a:r>
            <a:r>
              <a:rPr lang="en-US" sz="1400" i="1" dirty="0"/>
              <a:t> 7/1/2012</a:t>
            </a:r>
            <a:r>
              <a:rPr lang="en-US" sz="1400" dirty="0"/>
              <a:t> </a:t>
            </a:r>
          </a:p>
        </p:txBody>
      </p:sp>
      <p:pic>
        <p:nvPicPr>
          <p:cNvPr id="6" name="Picture 5" descr="SOU LOGO HZ 186 POS.jpg"/>
          <p:cNvPicPr/>
          <p:nvPr/>
        </p:nvPicPr>
        <p:blipFill>
          <a:blip r:embed="rId3" cstate="print"/>
          <a:srcRect/>
          <a:stretch>
            <a:fillRect/>
          </a:stretch>
        </p:blipFill>
        <p:spPr bwMode="auto">
          <a:xfrm>
            <a:off x="6934200" y="304800"/>
            <a:ext cx="1447800" cy="419100"/>
          </a:xfrm>
          <a:prstGeom prst="rect">
            <a:avLst/>
          </a:prstGeom>
          <a:noFill/>
          <a:ln w="9525">
            <a:noFill/>
            <a:miter lim="800000"/>
            <a:headEnd/>
            <a:tailEnd/>
          </a:ln>
        </p:spPr>
      </p:pic>
    </p:spTree>
    <p:extLst>
      <p:ext uri="{BB962C8B-B14F-4D97-AF65-F5344CB8AC3E}">
        <p14:creationId xmlns:p14="http://schemas.microsoft.com/office/powerpoint/2010/main" val="34679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pPr marL="109537" indent="0" eaLnBrk="1" hangingPunct="1">
              <a:buNone/>
            </a:pPr>
            <a:r>
              <a:rPr lang="en-US" sz="2400" dirty="0"/>
              <a:t>For additional Information contact: </a:t>
            </a:r>
          </a:p>
          <a:p>
            <a:pPr eaLnBrk="1" hangingPunct="1">
              <a:buFont typeface="Arial" pitchFamily="34" charset="0"/>
              <a:buChar char="•"/>
            </a:pPr>
            <a:endParaRPr lang="en-US" sz="1400" dirty="0"/>
          </a:p>
          <a:p>
            <a:pPr eaLnBrk="1" hangingPunct="1"/>
            <a:r>
              <a:rPr lang="en-US" sz="2400" dirty="0"/>
              <a:t>Associate Director, Business Services</a:t>
            </a:r>
          </a:p>
          <a:p>
            <a:pPr marL="109537" indent="0" eaLnBrk="1" hangingPunct="1">
              <a:buNone/>
            </a:pPr>
            <a:r>
              <a:rPr lang="en-US" sz="2400" dirty="0"/>
              <a:t>   </a:t>
            </a:r>
            <a:r>
              <a:rPr lang="en-US" sz="2400" u="sng" dirty="0">
                <a:hlinkClick r:id="rId2"/>
              </a:rPr>
              <a:t>https://inside.sou.edu/bus-serv/staff.html</a:t>
            </a:r>
            <a:r>
              <a:rPr lang="en-US" sz="2400" dirty="0"/>
              <a:t> </a:t>
            </a:r>
          </a:p>
          <a:p>
            <a:pPr marL="109537" indent="0" eaLnBrk="1" hangingPunct="1">
              <a:buNone/>
            </a:pPr>
            <a:r>
              <a:rPr lang="en-US" sz="2400" dirty="0"/>
              <a:t>   552-8536</a:t>
            </a:r>
          </a:p>
          <a:p>
            <a:pPr marL="0" indent="0" eaLnBrk="1" hangingPunct="1">
              <a:buNone/>
            </a:pPr>
            <a:r>
              <a:rPr lang="en-US" sz="2400" dirty="0"/>
              <a:t>                                      or</a:t>
            </a:r>
          </a:p>
          <a:p>
            <a:pPr eaLnBrk="1" hangingPunct="1"/>
            <a:r>
              <a:rPr lang="en-US" sz="2400" dirty="0"/>
              <a:t>Director of Business Services</a:t>
            </a:r>
            <a:br>
              <a:rPr lang="en-US" sz="2400" dirty="0"/>
            </a:br>
            <a:r>
              <a:rPr lang="en-US" sz="2400" u="sng" dirty="0">
                <a:hlinkClick r:id="rId2"/>
              </a:rPr>
              <a:t>https://inside.sou.edu/bus-serv/staff.html</a:t>
            </a:r>
            <a:endParaRPr lang="en-US" sz="2400" dirty="0"/>
          </a:p>
          <a:p>
            <a:pPr marL="109537" indent="0" eaLnBrk="1" hangingPunct="1">
              <a:buNone/>
            </a:pPr>
            <a:r>
              <a:rPr lang="en-US" sz="2400" dirty="0"/>
              <a:t>   552-6594</a:t>
            </a:r>
          </a:p>
          <a:p>
            <a:pPr eaLnBrk="1" hangingPunct="1">
              <a:buFont typeface="Wingdings" pitchFamily="2" charset="2"/>
              <a:buChar char="q"/>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a:t>Contacts</a:t>
            </a:r>
          </a:p>
        </p:txBody>
      </p:sp>
      <p:pic>
        <p:nvPicPr>
          <p:cNvPr id="5" name="Picture 4" descr="SOU LOGO HZ 186 POS.jpg"/>
          <p:cNvPicPr/>
          <p:nvPr/>
        </p:nvPicPr>
        <p:blipFill>
          <a:blip r:embed="rId3" cstate="print"/>
          <a:srcRect/>
          <a:stretch>
            <a:fillRect/>
          </a:stretch>
        </p:blipFill>
        <p:spPr bwMode="auto">
          <a:xfrm>
            <a:off x="7467600" y="228600"/>
            <a:ext cx="1447800" cy="4191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382000" cy="4525962"/>
          </a:xfrm>
        </p:spPr>
        <p:txBody>
          <a:bodyPr/>
          <a:lstStyle/>
          <a:p>
            <a:r>
              <a:rPr lang="en-US" sz="1800" b="1" dirty="0">
                <a:hlinkClick r:id="rId2"/>
              </a:rPr>
              <a:t>Oregon Administrative Rules, Chapter 166, Division 475</a:t>
            </a:r>
            <a:endParaRPr lang="en-US" sz="1800" b="1" dirty="0"/>
          </a:p>
          <a:p>
            <a:pPr marL="109537" indent="0">
              <a:buNone/>
            </a:pPr>
            <a:r>
              <a:rPr lang="en-US" sz="1400" b="1" dirty="0"/>
              <a:t>    </a:t>
            </a:r>
            <a:r>
              <a:rPr lang="en-US" sz="1400" b="1" dirty="0">
                <a:hlinkClick r:id="rId3"/>
              </a:rPr>
              <a:t>https://secure.sos.state.or.us/oard/displayDivisionRules.action?selectedDivision=613</a:t>
            </a:r>
            <a:endParaRPr lang="en-US" sz="1400" b="1" dirty="0"/>
          </a:p>
          <a:p>
            <a:pPr marL="109537" indent="0">
              <a:buNone/>
            </a:pPr>
            <a:r>
              <a:rPr lang="en-US" sz="1400" b="1" dirty="0"/>
              <a:t>      </a:t>
            </a:r>
            <a:r>
              <a:rPr lang="en-US" sz="1800" dirty="0"/>
              <a:t>OAR 166-475-0005 Oregon University System Records</a:t>
            </a:r>
          </a:p>
          <a:p>
            <a:pPr marL="109537" indent="0">
              <a:buNone/>
            </a:pPr>
            <a:endParaRPr lang="en-US" sz="1800" dirty="0"/>
          </a:p>
          <a:p>
            <a:r>
              <a:rPr lang="en-US" sz="1600" dirty="0"/>
              <a:t>This General Schedule prescribes the retention periods for public records created and maintained by the institutions of the Oregon University System.  </a:t>
            </a:r>
          </a:p>
          <a:p>
            <a:pPr marL="109537" indent="0">
              <a:buNone/>
            </a:pPr>
            <a:r>
              <a:rPr lang="en-US" sz="1600" dirty="0"/>
              <a:t> </a:t>
            </a:r>
          </a:p>
          <a:p>
            <a:r>
              <a:rPr lang="en-US" sz="1600" dirty="0"/>
              <a:t>Retention periods apply to the record copy of all public records, regardless of medium or physical format, created or stored by the above specified agencies.</a:t>
            </a:r>
          </a:p>
          <a:p>
            <a:pPr marL="109537" indent="0">
              <a:buNone/>
            </a:pPr>
            <a:endParaRPr lang="en-US" sz="1600" dirty="0"/>
          </a:p>
          <a:p>
            <a:r>
              <a:rPr lang="en-US" sz="1600" dirty="0">
                <a:hlinkClick r:id="rId4"/>
              </a:rPr>
              <a:t>OAR 166-030-0026</a:t>
            </a:r>
            <a:r>
              <a:rPr lang="en-US" sz="1600" dirty="0"/>
              <a:t> notes the exception to this general schedule before disposing of records. </a:t>
            </a:r>
          </a:p>
          <a:p>
            <a:pPr marL="109537" indent="0">
              <a:buNone/>
            </a:pPr>
            <a:endParaRPr lang="en-US" sz="1600" dirty="0"/>
          </a:p>
          <a:p>
            <a:r>
              <a:rPr lang="en-US" sz="1600" dirty="0">
                <a:hlinkClick r:id="rId2"/>
              </a:rPr>
              <a:t>OAR 166-475-005 </a:t>
            </a:r>
            <a:r>
              <a:rPr lang="en-US" sz="1600" dirty="0"/>
              <a:t>defines retention periods for records by subject as follows: </a:t>
            </a:r>
          </a:p>
          <a:p>
            <a:pPr marL="109537" indent="0">
              <a:buNone/>
            </a:pPr>
            <a:endParaRPr lang="en-US" sz="2000" dirty="0"/>
          </a:p>
          <a:p>
            <a:pPr marL="109537" indent="0">
              <a:buNone/>
            </a:pPr>
            <a:endParaRPr lang="en-US" sz="2000" dirty="0"/>
          </a:p>
        </p:txBody>
      </p:sp>
      <p:sp>
        <p:nvSpPr>
          <p:cNvPr id="3" name="Title 2"/>
          <p:cNvSpPr>
            <a:spLocks noGrp="1"/>
          </p:cNvSpPr>
          <p:nvPr>
            <p:ph type="title"/>
          </p:nvPr>
        </p:nvSpPr>
        <p:spPr/>
        <p:txBody>
          <a:bodyPr>
            <a:normAutofit/>
          </a:bodyPr>
          <a:lstStyle/>
          <a:p>
            <a:r>
              <a:rPr lang="en-US" dirty="0"/>
              <a:t>Records Defined</a:t>
            </a:r>
          </a:p>
        </p:txBody>
      </p:sp>
      <p:pic>
        <p:nvPicPr>
          <p:cNvPr id="5" name="Picture 4" descr="SOU LOGO HZ 186 POS.jpg"/>
          <p:cNvPicPr/>
          <p:nvPr/>
        </p:nvPicPr>
        <p:blipFill>
          <a:blip r:embed="rId5" cstate="print"/>
          <a:srcRect/>
          <a:stretch>
            <a:fillRect/>
          </a:stretch>
        </p:blipFill>
        <p:spPr bwMode="auto">
          <a:xfrm>
            <a:off x="6553200" y="609600"/>
            <a:ext cx="1447800" cy="419100"/>
          </a:xfrm>
          <a:prstGeom prst="rect">
            <a:avLst/>
          </a:prstGeom>
          <a:noFill/>
          <a:ln w="9525">
            <a:noFill/>
            <a:miter lim="800000"/>
            <a:headEnd/>
            <a:tailEnd/>
          </a:ln>
        </p:spPr>
      </p:pic>
    </p:spTree>
    <p:extLst>
      <p:ext uri="{BB962C8B-B14F-4D97-AF65-F5344CB8AC3E}">
        <p14:creationId xmlns:p14="http://schemas.microsoft.com/office/powerpoint/2010/main" val="315688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382000" cy="4525962"/>
          </a:xfrm>
        </p:spPr>
        <p:txBody>
          <a:bodyPr/>
          <a:lstStyle/>
          <a:p>
            <a:pPr marL="109537" indent="0">
              <a:buNone/>
            </a:pPr>
            <a:r>
              <a:rPr lang="en-US" sz="1600" dirty="0"/>
              <a:t>Archives Division </a:t>
            </a:r>
            <a:r>
              <a:rPr lang="en-US" sz="1600" dirty="0">
                <a:hlinkClick r:id="rId2"/>
              </a:rPr>
              <a:t>https://secure.sos.state.or.us/oard/viewSingleRule.action?ruleVrsnRsn=25791</a:t>
            </a:r>
          </a:p>
          <a:p>
            <a:pPr marL="109537" indent="0">
              <a:buNone/>
            </a:pPr>
            <a:r>
              <a:rPr lang="en-US" sz="1600" dirty="0">
                <a:hlinkClick r:id="rId2"/>
              </a:rPr>
              <a:t>OAR 166-030-0026</a:t>
            </a:r>
            <a:r>
              <a:rPr lang="en-US" sz="1600" dirty="0"/>
              <a:t> Public Records Retention and Disposition</a:t>
            </a:r>
            <a:br>
              <a:rPr lang="en-US" sz="1600" dirty="0"/>
            </a:br>
            <a:r>
              <a:rPr lang="en-US" sz="1600" dirty="0"/>
              <a:t> Note: The exception to this general schedule before disposing of records</a:t>
            </a:r>
          </a:p>
          <a:p>
            <a:pPr marL="109537" indent="0">
              <a:buNone/>
            </a:pPr>
            <a:endParaRPr lang="en-US" sz="1600" dirty="0"/>
          </a:p>
          <a:p>
            <a:pPr marL="109537" indent="0">
              <a:buNone/>
            </a:pPr>
            <a:endParaRPr lang="en-US" sz="2000" dirty="0"/>
          </a:p>
          <a:p>
            <a:pPr marL="109537" indent="0">
              <a:buNone/>
            </a:pPr>
            <a:endParaRPr lang="en-US" sz="2000" dirty="0"/>
          </a:p>
        </p:txBody>
      </p:sp>
      <p:sp>
        <p:nvSpPr>
          <p:cNvPr id="3" name="Title 2"/>
          <p:cNvSpPr>
            <a:spLocks noGrp="1"/>
          </p:cNvSpPr>
          <p:nvPr>
            <p:ph type="title"/>
          </p:nvPr>
        </p:nvSpPr>
        <p:spPr/>
        <p:txBody>
          <a:bodyPr>
            <a:normAutofit/>
          </a:bodyPr>
          <a:lstStyle/>
          <a:p>
            <a:r>
              <a:rPr lang="en-US" dirty="0"/>
              <a:t>Records Management</a:t>
            </a:r>
          </a:p>
        </p:txBody>
      </p:sp>
      <p:pic>
        <p:nvPicPr>
          <p:cNvPr id="5" name="Picture 4" descr="SOU LOGO HZ 186 POS.jpg"/>
          <p:cNvPicPr/>
          <p:nvPr/>
        </p:nvPicPr>
        <p:blipFill>
          <a:blip r:embed="rId3" cstate="print"/>
          <a:srcRect/>
          <a:stretch>
            <a:fillRect/>
          </a:stretch>
        </p:blipFill>
        <p:spPr bwMode="auto">
          <a:xfrm>
            <a:off x="6553200" y="609600"/>
            <a:ext cx="1447800" cy="419100"/>
          </a:xfrm>
          <a:prstGeom prst="rect">
            <a:avLst/>
          </a:prstGeom>
          <a:noFill/>
          <a:ln w="9525">
            <a:noFill/>
            <a:miter lim="800000"/>
            <a:headEnd/>
            <a:tailEnd/>
          </a:ln>
        </p:spPr>
      </p:pic>
      <p:pic>
        <p:nvPicPr>
          <p:cNvPr id="4" name="Picture 3">
            <a:extLst>
              <a:ext uri="{FF2B5EF4-FFF2-40B4-BE49-F238E27FC236}">
                <a16:creationId xmlns:a16="http://schemas.microsoft.com/office/drawing/2014/main" id="{64904909-C781-4D27-A94A-2F3252355255}"/>
              </a:ext>
            </a:extLst>
          </p:cNvPr>
          <p:cNvPicPr>
            <a:picLocks noChangeAspect="1"/>
          </p:cNvPicPr>
          <p:nvPr/>
        </p:nvPicPr>
        <p:blipFill>
          <a:blip r:embed="rId4"/>
          <a:stretch>
            <a:fillRect/>
          </a:stretch>
        </p:blipFill>
        <p:spPr>
          <a:xfrm>
            <a:off x="990600" y="2590800"/>
            <a:ext cx="7162800" cy="3479800"/>
          </a:xfrm>
          <a:prstGeom prst="rect">
            <a:avLst/>
          </a:prstGeom>
        </p:spPr>
      </p:pic>
    </p:spTree>
    <p:extLst>
      <p:ext uri="{BB962C8B-B14F-4D97-AF65-F5344CB8AC3E}">
        <p14:creationId xmlns:p14="http://schemas.microsoft.com/office/powerpoint/2010/main" val="2909693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95862"/>
          </a:xfrm>
          <a:noFill/>
          <a:ln>
            <a:solidFill>
              <a:srgbClr val="00B050"/>
            </a:solidFill>
          </a:ln>
        </p:spPr>
        <p:txBody>
          <a:bodyPr/>
          <a:lstStyle/>
          <a:p>
            <a:pPr marL="109537" indent="0">
              <a:buNone/>
            </a:pPr>
            <a:r>
              <a:rPr lang="en-US" sz="1800" dirty="0"/>
              <a:t>There are approximately 400 records series divided into 21 sections.</a:t>
            </a:r>
          </a:p>
          <a:p>
            <a:pPr marL="109537" indent="0">
              <a:buNone/>
            </a:pPr>
            <a:r>
              <a:rPr lang="en-US" sz="1800" dirty="0"/>
              <a:t>         Division 475 – OREGON UNIVERSITY SYSTEM RECORDS</a:t>
            </a:r>
          </a:p>
          <a:p>
            <a:pPr marL="109537" indent="0">
              <a:buNone/>
            </a:pPr>
            <a:r>
              <a:rPr lang="en-US" sz="1400" dirty="0">
                <a:hlinkClick r:id="rId2"/>
              </a:rPr>
              <a:t>https://secure.sos.state.or.us/oard/displayChapterRules.action?selectedChapter=175</a:t>
            </a:r>
            <a:endParaRPr lang="en-US" sz="1400" dirty="0"/>
          </a:p>
          <a:p>
            <a:r>
              <a:rPr lang="en-US" sz="1400" dirty="0">
                <a:hlinkClick r:id="rId3"/>
              </a:rPr>
              <a:t>OAR 166-475-005 </a:t>
            </a:r>
            <a:r>
              <a:rPr lang="en-US" sz="1400" dirty="0"/>
              <a:t>defines retention periods for records by subject as follows: </a:t>
            </a:r>
          </a:p>
          <a:p>
            <a:pPr marL="109537" indent="0">
              <a:buNone/>
            </a:pPr>
            <a:r>
              <a:rPr lang="en-US" sz="800" dirty="0"/>
              <a:t>		OAR 166-475-0010 Administrative Records</a:t>
            </a:r>
          </a:p>
          <a:p>
            <a:pPr marL="109537" indent="0">
              <a:buNone/>
            </a:pPr>
            <a:r>
              <a:rPr lang="en-US" sz="800" dirty="0"/>
              <a:t>		OAR 166-475-0015 Budgets Records</a:t>
            </a:r>
          </a:p>
          <a:p>
            <a:pPr marL="109537" indent="0">
              <a:buNone/>
            </a:pPr>
            <a:r>
              <a:rPr lang="en-US" sz="800" dirty="0"/>
              <a:t>		OAR 166-475-0020 Contracts Records</a:t>
            </a:r>
          </a:p>
          <a:p>
            <a:pPr marL="109537" indent="0">
              <a:buNone/>
            </a:pPr>
            <a:r>
              <a:rPr lang="en-US" sz="800" dirty="0"/>
              <a:t>		OAR 166-475-0025 Curriculum &amp; Instruction</a:t>
            </a:r>
          </a:p>
          <a:p>
            <a:pPr marL="109537" indent="0">
              <a:buNone/>
            </a:pPr>
            <a:r>
              <a:rPr lang="en-US" sz="800" dirty="0"/>
              <a:t>		OAR 166-475-0030 Equipment &amp; Supplies Records</a:t>
            </a:r>
          </a:p>
          <a:p>
            <a:pPr marL="109537" indent="0">
              <a:buNone/>
            </a:pPr>
            <a:r>
              <a:rPr lang="en-US" sz="800" dirty="0"/>
              <a:t>		OAR 166-475-0035 Facilities &amp; Property Records</a:t>
            </a:r>
          </a:p>
          <a:p>
            <a:pPr marL="109537" indent="0">
              <a:buNone/>
            </a:pPr>
            <a:r>
              <a:rPr lang="en-US" sz="800" dirty="0"/>
              <a:t>		OAR 166-475-0040 Fiscal - Accounts Records</a:t>
            </a:r>
          </a:p>
          <a:p>
            <a:pPr marL="109537" indent="0">
              <a:buNone/>
            </a:pPr>
            <a:r>
              <a:rPr lang="en-US" sz="800" dirty="0"/>
              <a:t>		</a:t>
            </a:r>
            <a:r>
              <a:rPr lang="en-US" sz="800" b="1" dirty="0"/>
              <a:t>OAR 166-475-0045 Fiscal - Cash Records</a:t>
            </a:r>
          </a:p>
          <a:p>
            <a:pPr marL="109537" indent="0">
              <a:buNone/>
            </a:pPr>
            <a:r>
              <a:rPr lang="en-US" sz="800" dirty="0"/>
              <a:t>		O</a:t>
            </a:r>
            <a:r>
              <a:rPr lang="en-US" sz="800" b="1" dirty="0"/>
              <a:t>AR 166-475-0050 Fiscal - Payables and Receivables</a:t>
            </a:r>
          </a:p>
          <a:p>
            <a:pPr marL="109537" indent="0">
              <a:buNone/>
            </a:pPr>
            <a:r>
              <a:rPr lang="en-US" sz="800" dirty="0"/>
              <a:t>		OAR 166-475-0055 Financial Aid Records</a:t>
            </a:r>
          </a:p>
          <a:p>
            <a:pPr marL="109537" indent="0">
              <a:buNone/>
            </a:pPr>
            <a:r>
              <a:rPr lang="en-US" sz="800" dirty="0"/>
              <a:t>		OAR 166-475-0060 Grants &amp; Research Records</a:t>
            </a:r>
          </a:p>
          <a:p>
            <a:pPr marL="109537" indent="0">
              <a:buNone/>
            </a:pPr>
            <a:r>
              <a:rPr lang="en-US" sz="800" dirty="0"/>
              <a:t>		OAR 166-475-0065 Health Services Records</a:t>
            </a:r>
          </a:p>
          <a:p>
            <a:pPr marL="109537" indent="0">
              <a:buNone/>
            </a:pPr>
            <a:r>
              <a:rPr lang="en-US" sz="800" dirty="0"/>
              <a:t>		OAR 166-475-0070 Information Management Records</a:t>
            </a:r>
          </a:p>
          <a:p>
            <a:pPr marL="109537" indent="0">
              <a:buNone/>
            </a:pPr>
            <a:r>
              <a:rPr lang="en-US" sz="800" dirty="0"/>
              <a:t>		OAR 166-475-0075 Institutional Services Records</a:t>
            </a:r>
          </a:p>
          <a:p>
            <a:pPr marL="109537" indent="0">
              <a:buNone/>
            </a:pPr>
            <a:r>
              <a:rPr lang="en-US" sz="800" dirty="0"/>
              <a:t>		OAR 166-475-0080 Intercollegiate Athletics Records</a:t>
            </a:r>
          </a:p>
          <a:p>
            <a:pPr marL="109537" indent="0">
              <a:buNone/>
            </a:pPr>
            <a:r>
              <a:rPr lang="en-US" sz="800" dirty="0"/>
              <a:t>		OAR 166-475-0085 Libraries, Archives, Museums &amp; Other Collections Records</a:t>
            </a:r>
          </a:p>
          <a:p>
            <a:pPr marL="109537" indent="0">
              <a:buNone/>
            </a:pPr>
            <a:r>
              <a:rPr lang="en-US" sz="800" dirty="0"/>
              <a:t>		OAR 166-475-0090 Payroll Records</a:t>
            </a:r>
          </a:p>
          <a:p>
            <a:pPr marL="109537" indent="0">
              <a:buNone/>
            </a:pPr>
            <a:r>
              <a:rPr lang="en-US" sz="800" dirty="0"/>
              <a:t>		OAR 166-475-0095 Personnel Records</a:t>
            </a:r>
          </a:p>
          <a:p>
            <a:pPr marL="109537" indent="0">
              <a:buNone/>
            </a:pPr>
            <a:r>
              <a:rPr lang="en-US" sz="800" dirty="0"/>
              <a:t>		OAR 166-475-0100 Publications, Promotions &amp; Alumni Records</a:t>
            </a:r>
          </a:p>
          <a:p>
            <a:pPr marL="109537" indent="0">
              <a:buNone/>
            </a:pPr>
            <a:r>
              <a:rPr lang="en-US" sz="800" dirty="0"/>
              <a:t>		OAR 166-475-0105 Safety &amp; Security Records</a:t>
            </a:r>
          </a:p>
          <a:p>
            <a:pPr marL="109537" indent="0">
              <a:buNone/>
            </a:pPr>
            <a:r>
              <a:rPr lang="en-US" sz="800" dirty="0"/>
              <a:t>		OAR 166-475-0110 Student Record</a:t>
            </a:r>
          </a:p>
          <a:p>
            <a:pPr marL="109537" indent="0">
              <a:buNone/>
            </a:pPr>
            <a:r>
              <a:rPr lang="en-US" sz="800" dirty="0"/>
              <a:t>		</a:t>
            </a:r>
            <a:r>
              <a:rPr lang="en-US" sz="800" i="1" dirty="0"/>
              <a:t>Posted Mon, 12/27/2010</a:t>
            </a:r>
            <a:endParaRPr lang="en-US" sz="1800" i="1" dirty="0"/>
          </a:p>
        </p:txBody>
      </p:sp>
      <p:sp>
        <p:nvSpPr>
          <p:cNvPr id="3" name="Title 2"/>
          <p:cNvSpPr>
            <a:spLocks noGrp="1"/>
          </p:cNvSpPr>
          <p:nvPr>
            <p:ph type="title"/>
          </p:nvPr>
        </p:nvSpPr>
        <p:spPr/>
        <p:txBody>
          <a:bodyPr>
            <a:normAutofit/>
          </a:bodyPr>
          <a:lstStyle/>
          <a:p>
            <a:r>
              <a:rPr lang="en-US" dirty="0"/>
              <a:t>Records Retention</a:t>
            </a:r>
            <a:endParaRPr lang="en-US" sz="1600" dirty="0"/>
          </a:p>
        </p:txBody>
      </p:sp>
      <p:pic>
        <p:nvPicPr>
          <p:cNvPr id="4" name="Picture 3" descr="SOU LOGO HZ 186 POS.jpg"/>
          <p:cNvPicPr/>
          <p:nvPr/>
        </p:nvPicPr>
        <p:blipFill>
          <a:blip r:embed="rId4" cstate="print"/>
          <a:srcRect/>
          <a:stretch>
            <a:fillRect/>
          </a:stretch>
        </p:blipFill>
        <p:spPr bwMode="auto">
          <a:xfrm>
            <a:off x="7467600" y="228600"/>
            <a:ext cx="1447800" cy="419100"/>
          </a:xfrm>
          <a:prstGeom prst="rect">
            <a:avLst/>
          </a:prstGeom>
          <a:noFill/>
          <a:ln w="9525">
            <a:noFill/>
            <a:miter lim="800000"/>
            <a:headEnd/>
            <a:tailEnd/>
          </a:ln>
        </p:spPr>
      </p:pic>
      <p:pic>
        <p:nvPicPr>
          <p:cNvPr id="6" name="Picture 2" descr="C:\Users\Jonesde\AppData\Local\Microsoft\Windows\Temporary Internet Files\Content.IE5\PXW43QJH\MP900432858[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51893" y="3051772"/>
            <a:ext cx="1770369" cy="2651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0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dirty="0"/>
              <a:t>Examples:</a:t>
            </a:r>
          </a:p>
          <a:p>
            <a:r>
              <a:rPr lang="en-US" dirty="0"/>
              <a:t>Fiscal Cash Records 166-475-0045</a:t>
            </a:r>
          </a:p>
          <a:p>
            <a:pPr marL="109537" indent="0">
              <a:buNone/>
            </a:pPr>
            <a:r>
              <a:rPr lang="en-US" sz="1800" dirty="0"/>
              <a:t>    Cash Records: documents of cash received/disbursed…........</a:t>
            </a:r>
            <a:r>
              <a:rPr lang="en-US" sz="1800" dirty="0">
                <a:solidFill>
                  <a:schemeClr val="bg2">
                    <a:lumMod val="50000"/>
                  </a:schemeClr>
                </a:solidFill>
              </a:rPr>
              <a:t>5 years</a:t>
            </a:r>
          </a:p>
          <a:p>
            <a:pPr marL="109537" indent="0">
              <a:buNone/>
            </a:pPr>
            <a:r>
              <a:rPr lang="en-US" sz="1800" dirty="0"/>
              <a:t>    Cashier’s Daily Summary: daily cash activity…………………… </a:t>
            </a:r>
            <a:r>
              <a:rPr lang="en-US" sz="1800" dirty="0">
                <a:solidFill>
                  <a:schemeClr val="bg2">
                    <a:lumMod val="50000"/>
                  </a:schemeClr>
                </a:solidFill>
              </a:rPr>
              <a:t>4 years</a:t>
            </a:r>
          </a:p>
          <a:p>
            <a:pPr marL="109537" indent="0">
              <a:buNone/>
            </a:pPr>
            <a:endParaRPr lang="en-US" sz="2000" dirty="0"/>
          </a:p>
          <a:p>
            <a:r>
              <a:rPr lang="en-US" dirty="0"/>
              <a:t>Fiscal Payables/Receivables 166-475-0050</a:t>
            </a:r>
          </a:p>
          <a:p>
            <a:pPr marL="109537" indent="0">
              <a:buNone/>
            </a:pPr>
            <a:r>
              <a:rPr lang="en-US" sz="1800" dirty="0"/>
              <a:t>    AP Vendor Invoices and credits, attached purchase orders…</a:t>
            </a:r>
            <a:r>
              <a:rPr lang="en-US" sz="1800" dirty="0">
                <a:solidFill>
                  <a:schemeClr val="bg2">
                    <a:lumMod val="50000"/>
                  </a:schemeClr>
                </a:solidFill>
              </a:rPr>
              <a:t>6 years</a:t>
            </a:r>
          </a:p>
          <a:p>
            <a:pPr marL="109537" indent="0">
              <a:buNone/>
            </a:pPr>
            <a:r>
              <a:rPr lang="en-US" sz="1800" dirty="0"/>
              <a:t>    AP Other Purchase Order copies, kept in alpha order………..</a:t>
            </a:r>
            <a:r>
              <a:rPr lang="en-US" sz="1800" dirty="0">
                <a:solidFill>
                  <a:schemeClr val="bg2">
                    <a:lumMod val="50000"/>
                  </a:schemeClr>
                </a:solidFill>
              </a:rPr>
              <a:t>2 years</a:t>
            </a:r>
          </a:p>
          <a:p>
            <a:pPr marL="109537" indent="0">
              <a:buNone/>
            </a:pPr>
            <a:r>
              <a:rPr lang="en-US" sz="1800" dirty="0">
                <a:solidFill>
                  <a:schemeClr val="bg2">
                    <a:lumMod val="50000"/>
                  </a:schemeClr>
                </a:solidFill>
              </a:rPr>
              <a:t>    </a:t>
            </a:r>
            <a:r>
              <a:rPr lang="en-US" sz="1800" dirty="0"/>
              <a:t>AR Department Signature authorization…..…………………….</a:t>
            </a:r>
            <a:r>
              <a:rPr lang="en-US" sz="1800" dirty="0">
                <a:solidFill>
                  <a:schemeClr val="bg2">
                    <a:lumMod val="50000"/>
                  </a:schemeClr>
                </a:solidFill>
              </a:rPr>
              <a:t>6 years</a:t>
            </a:r>
          </a:p>
          <a:p>
            <a:pPr marL="109537" indent="0">
              <a:buNone/>
            </a:pPr>
            <a:r>
              <a:rPr lang="en-US" sz="1800" dirty="0"/>
              <a:t>    AR Original copies, related invoices/customer history……....</a:t>
            </a:r>
            <a:r>
              <a:rPr lang="en-US" sz="1800" dirty="0">
                <a:solidFill>
                  <a:schemeClr val="bg2">
                    <a:lumMod val="50000"/>
                  </a:schemeClr>
                </a:solidFill>
              </a:rPr>
              <a:t>6 years</a:t>
            </a:r>
          </a:p>
          <a:p>
            <a:pPr marL="109537" indent="0">
              <a:buNone/>
            </a:pPr>
            <a:r>
              <a:rPr lang="en-US" sz="1800" dirty="0"/>
              <a:t>    AR VISA/</a:t>
            </a:r>
            <a:r>
              <a:rPr lang="en-US" sz="1800" dirty="0" err="1"/>
              <a:t>Mcard</a:t>
            </a:r>
            <a:r>
              <a:rPr lang="en-US" sz="1800" dirty="0"/>
              <a:t> payment forms (GB reports)……………………</a:t>
            </a:r>
            <a:r>
              <a:rPr lang="en-US" sz="1800" dirty="0">
                <a:solidFill>
                  <a:schemeClr val="bg2">
                    <a:lumMod val="50000"/>
                  </a:schemeClr>
                </a:solidFill>
              </a:rPr>
              <a:t>6 years</a:t>
            </a:r>
          </a:p>
          <a:p>
            <a:endParaRPr lang="en-US" dirty="0"/>
          </a:p>
          <a:p>
            <a:endParaRPr lang="en-US" sz="1600" dirty="0"/>
          </a:p>
        </p:txBody>
      </p:sp>
      <p:sp>
        <p:nvSpPr>
          <p:cNvPr id="3" name="Title 2"/>
          <p:cNvSpPr>
            <a:spLocks noGrp="1"/>
          </p:cNvSpPr>
          <p:nvPr>
            <p:ph type="title"/>
          </p:nvPr>
        </p:nvSpPr>
        <p:spPr/>
        <p:txBody>
          <a:bodyPr>
            <a:normAutofit/>
          </a:bodyPr>
          <a:lstStyle/>
          <a:p>
            <a:r>
              <a:rPr lang="en-US" dirty="0"/>
              <a:t>Fiscal Record Retention</a:t>
            </a:r>
          </a:p>
        </p:txBody>
      </p:sp>
      <p:pic>
        <p:nvPicPr>
          <p:cNvPr id="4" name="Picture 3" descr="SOU LOGO HZ 186 POS.jpg"/>
          <p:cNvPicPr/>
          <p:nvPr/>
        </p:nvPicPr>
        <p:blipFill>
          <a:blip r:embed="rId2" cstate="print"/>
          <a:srcRect/>
          <a:stretch>
            <a:fillRect/>
          </a:stretch>
        </p:blipFill>
        <p:spPr bwMode="auto">
          <a:xfrm>
            <a:off x="7467600" y="228600"/>
            <a:ext cx="1447800" cy="419100"/>
          </a:xfrm>
          <a:prstGeom prst="rect">
            <a:avLst/>
          </a:prstGeom>
          <a:noFill/>
          <a:ln w="9525">
            <a:noFill/>
            <a:miter lim="800000"/>
            <a:headEnd/>
            <a:tailEnd/>
          </a:ln>
        </p:spPr>
      </p:pic>
    </p:spTree>
    <p:extLst>
      <p:ext uri="{BB962C8B-B14F-4D97-AF65-F5344CB8AC3E}">
        <p14:creationId xmlns:p14="http://schemas.microsoft.com/office/powerpoint/2010/main" val="351788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Record Retention</a:t>
            </a:r>
            <a:br>
              <a:rPr lang="en-US" dirty="0"/>
            </a:br>
            <a:endParaRPr lang="en-US" dirty="0"/>
          </a:p>
        </p:txBody>
      </p:sp>
      <p:pic>
        <p:nvPicPr>
          <p:cNvPr id="2050" name="Picture 2" descr="C:\Users\Jonesde\AppData\Local\Microsoft\Windows\Temporary Internet Files\Content.IE5\KJBHSSIM\MP900399350[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1676400"/>
            <a:ext cx="4667082" cy="466344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SOU LOGO HZ 186 POS.jpg"/>
          <p:cNvPicPr/>
          <p:nvPr/>
        </p:nvPicPr>
        <p:blipFill>
          <a:blip r:embed="rId3" cstate="print"/>
          <a:srcRect/>
          <a:stretch>
            <a:fillRect/>
          </a:stretch>
        </p:blipFill>
        <p:spPr bwMode="auto">
          <a:xfrm>
            <a:off x="7391400" y="228600"/>
            <a:ext cx="1447800" cy="419100"/>
          </a:xfrm>
          <a:prstGeom prst="rect">
            <a:avLst/>
          </a:prstGeom>
          <a:noFill/>
          <a:ln w="9525">
            <a:noFill/>
            <a:miter lim="800000"/>
            <a:headEnd/>
            <a:tailEnd/>
          </a:ln>
        </p:spPr>
      </p:pic>
      <p:sp>
        <p:nvSpPr>
          <p:cNvPr id="2" name="Oval Callout 1"/>
          <p:cNvSpPr/>
          <p:nvPr/>
        </p:nvSpPr>
        <p:spPr>
          <a:xfrm>
            <a:off x="5105400" y="2590800"/>
            <a:ext cx="1142999" cy="6858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Really!!?</a:t>
            </a:r>
          </a:p>
        </p:txBody>
      </p:sp>
    </p:spTree>
    <p:extLst>
      <p:ext uri="{BB962C8B-B14F-4D97-AF65-F5344CB8AC3E}">
        <p14:creationId xmlns:p14="http://schemas.microsoft.com/office/powerpoint/2010/main" val="3489342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48401" y="5181600"/>
            <a:ext cx="8382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b="1" dirty="0">
              <a:solidFill>
                <a:schemeClr val="tx1"/>
              </a:solidFill>
            </a:endParaRPr>
          </a:p>
        </p:txBody>
      </p:sp>
      <p:pic>
        <p:nvPicPr>
          <p:cNvPr id="1027" name="Picture 3" descr="C:\Users\Jonesde\AppData\Local\Microsoft\Windows\Temporary Internet Files\Content.IE5\1UT4264C\MC9004134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7954" y="4846320"/>
            <a:ext cx="2713717" cy="201168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457200" y="1066799"/>
            <a:ext cx="8229600" cy="1178243"/>
          </a:xfrm>
        </p:spPr>
        <p:txBody>
          <a:bodyPr/>
          <a:lstStyle/>
          <a:p>
            <a:pPr marL="109537" indent="0">
              <a:buNone/>
            </a:pPr>
            <a:r>
              <a:rPr lang="en-US" sz="1800" dirty="0"/>
              <a:t>The “Office of Record” maintains the original documents.</a:t>
            </a:r>
          </a:p>
          <a:p>
            <a:pPr marL="109537" indent="0">
              <a:buNone/>
            </a:pPr>
            <a:endParaRPr lang="en-US" sz="1800" dirty="0"/>
          </a:p>
          <a:p>
            <a:pPr marL="109537" indent="0">
              <a:buNone/>
            </a:pPr>
            <a:r>
              <a:rPr lang="en-US" sz="1800" dirty="0"/>
              <a:t>Terminology:</a:t>
            </a:r>
          </a:p>
          <a:p>
            <a:pPr marL="109537" indent="0">
              <a:buNone/>
            </a:pPr>
            <a:endParaRPr lang="en-US" sz="1400" dirty="0"/>
          </a:p>
          <a:p>
            <a:r>
              <a:rPr lang="en-US" sz="1400" b="1" dirty="0"/>
              <a:t>Record copy</a:t>
            </a:r>
            <a:r>
              <a:rPr lang="en-US" sz="1400" dirty="0"/>
              <a:t>:  The official copy of a public record when multiple copies exist.  The record copy is usually, but not always, the original. </a:t>
            </a:r>
          </a:p>
          <a:p>
            <a:pPr marL="109537" indent="0">
              <a:buNone/>
            </a:pPr>
            <a:r>
              <a:rPr lang="en-US" sz="1400" b="1" dirty="0">
                <a:solidFill>
                  <a:schemeClr val="bg2">
                    <a:lumMod val="50000"/>
                  </a:schemeClr>
                </a:solidFill>
              </a:rPr>
              <a:t>     A record copy may be held by the creating office or another office of record. </a:t>
            </a:r>
          </a:p>
          <a:p>
            <a:pPr marL="109537" indent="0">
              <a:buNone/>
            </a:pPr>
            <a:endParaRPr lang="en-US" sz="1400" dirty="0"/>
          </a:p>
          <a:p>
            <a:r>
              <a:rPr lang="en-US" sz="1400" b="1" dirty="0"/>
              <a:t>File copy:  </a:t>
            </a:r>
            <a:r>
              <a:rPr lang="en-US" sz="1400" dirty="0"/>
              <a:t>The single official copy of a document maintained on file by any office, department, unit, or subsection of an OUS institution, or administrative or managerial unit. </a:t>
            </a:r>
          </a:p>
          <a:p>
            <a:endParaRPr lang="en-US" sz="1400" dirty="0"/>
          </a:p>
          <a:p>
            <a:r>
              <a:rPr lang="en-US" sz="1400" b="1" dirty="0"/>
              <a:t>Other copies</a:t>
            </a:r>
            <a:r>
              <a:rPr lang="en-US" sz="1400" dirty="0"/>
              <a:t>:  Extra copies of an official public record, produced by photo duplication, distribution of an electronic document or by other means that serves an administrative function and is maintained for reasons other than pure reference or convenience are      exempt from the definition of public record </a:t>
            </a:r>
          </a:p>
          <a:p>
            <a:pPr marL="109537" indent="0">
              <a:buNone/>
            </a:pPr>
            <a:r>
              <a:rPr lang="en-US" sz="1400" dirty="0"/>
              <a:t>    by ORS 192.005(5)(d).     </a:t>
            </a:r>
          </a:p>
          <a:p>
            <a:pPr marL="109537" indent="0">
              <a:buNone/>
            </a:pPr>
            <a:r>
              <a:rPr lang="en-US" sz="1400" dirty="0"/>
              <a:t>  </a:t>
            </a:r>
          </a:p>
          <a:p>
            <a:endParaRPr lang="en-US" sz="1400" dirty="0"/>
          </a:p>
          <a:p>
            <a:endParaRPr lang="en-US" sz="2000" dirty="0"/>
          </a:p>
          <a:p>
            <a:endParaRPr lang="en-US" sz="2000" dirty="0"/>
          </a:p>
          <a:p>
            <a:endParaRPr lang="en-US" sz="2000" dirty="0"/>
          </a:p>
          <a:p>
            <a:endParaRPr lang="en-US" sz="2000" dirty="0"/>
          </a:p>
          <a:p>
            <a:endParaRPr lang="en-US" sz="2000" dirty="0"/>
          </a:p>
        </p:txBody>
      </p:sp>
      <p:sp>
        <p:nvSpPr>
          <p:cNvPr id="3" name="Title 2"/>
          <p:cNvSpPr>
            <a:spLocks noGrp="1"/>
          </p:cNvSpPr>
          <p:nvPr>
            <p:ph type="title"/>
          </p:nvPr>
        </p:nvSpPr>
        <p:spPr>
          <a:xfrm>
            <a:off x="457200" y="274638"/>
            <a:ext cx="8229600" cy="868362"/>
          </a:xfrm>
        </p:spPr>
        <p:txBody>
          <a:bodyPr>
            <a:normAutofit fontScale="90000"/>
          </a:bodyPr>
          <a:lstStyle/>
          <a:p>
            <a:r>
              <a:rPr lang="en-US" sz="3100" dirty="0">
                <a:solidFill>
                  <a:srgbClr val="0070C0"/>
                </a:solidFill>
              </a:rPr>
              <a:t>What do you really need to keep?</a:t>
            </a:r>
            <a:br>
              <a:rPr lang="en-US" dirty="0">
                <a:solidFill>
                  <a:srgbClr val="0070C0"/>
                </a:solidFill>
              </a:rPr>
            </a:br>
            <a:endParaRPr lang="en-US" dirty="0">
              <a:solidFill>
                <a:srgbClr val="0070C0"/>
              </a:solidFill>
            </a:endParaRPr>
          </a:p>
        </p:txBody>
      </p:sp>
      <p:pic>
        <p:nvPicPr>
          <p:cNvPr id="4" name="Picture 3" descr="SOU LOGO HZ 186 POS.jpg"/>
          <p:cNvPicPr/>
          <p:nvPr/>
        </p:nvPicPr>
        <p:blipFill>
          <a:blip r:embed="rId3" cstate="print"/>
          <a:srcRect/>
          <a:stretch>
            <a:fillRect/>
          </a:stretch>
        </p:blipFill>
        <p:spPr bwMode="auto">
          <a:xfrm>
            <a:off x="7467600" y="228600"/>
            <a:ext cx="1447800" cy="419100"/>
          </a:xfrm>
          <a:prstGeom prst="rect">
            <a:avLst/>
          </a:prstGeom>
          <a:noFill/>
          <a:ln w="9525">
            <a:noFill/>
            <a:miter lim="800000"/>
            <a:headEnd/>
            <a:tailEnd/>
          </a:ln>
        </p:spPr>
      </p:pic>
      <p:pic>
        <p:nvPicPr>
          <p:cNvPr id="1026" name="Picture 2" descr="C:\Users\Jonesde\AppData\Local\Microsoft\Windows\Temporary Internet Files\Content.IE5\1UT4264C\MC900431535[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5955" y="762000"/>
            <a:ext cx="834890"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9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solidFill>
                  <a:srgbClr val="0070C0"/>
                </a:solidFill>
              </a:rPr>
              <a:t>Maintain the file archive system</a:t>
            </a:r>
          </a:p>
        </p:txBody>
      </p:sp>
      <p:pic>
        <p:nvPicPr>
          <p:cNvPr id="4" name="Picture 3" descr="SOU LOGO HZ 186 POS.jpg"/>
          <p:cNvPicPr/>
          <p:nvPr/>
        </p:nvPicPr>
        <p:blipFill>
          <a:blip r:embed="rId2" cstate="print"/>
          <a:srcRect/>
          <a:stretch>
            <a:fillRect/>
          </a:stretch>
        </p:blipFill>
        <p:spPr bwMode="auto">
          <a:xfrm>
            <a:off x="7240886" y="386281"/>
            <a:ext cx="1447800" cy="419100"/>
          </a:xfrm>
          <a:prstGeom prst="rect">
            <a:avLst/>
          </a:prstGeom>
          <a:noFill/>
          <a:ln w="9525">
            <a:noFill/>
            <a:miter lim="800000"/>
            <a:headEnd/>
            <a:tailEnd/>
          </a:ln>
        </p:spPr>
      </p:pic>
      <p:sp>
        <p:nvSpPr>
          <p:cNvPr id="2" name="Content Placeholder 1"/>
          <p:cNvSpPr>
            <a:spLocks noGrp="1"/>
          </p:cNvSpPr>
          <p:nvPr>
            <p:ph idx="1"/>
          </p:nvPr>
        </p:nvSpPr>
        <p:spPr>
          <a:xfrm>
            <a:off x="457200" y="1481138"/>
            <a:ext cx="8458200" cy="4525962"/>
          </a:xfrm>
        </p:spPr>
        <p:txBody>
          <a:bodyPr/>
          <a:lstStyle/>
          <a:p>
            <a:pPr>
              <a:buFont typeface="Wingdings" pitchFamily="2" charset="2"/>
              <a:buChar char="Ø"/>
            </a:pPr>
            <a:r>
              <a:rPr lang="en-US" sz="1800" dirty="0"/>
              <a:t>Keep paper “record copy” or “original” based on retention schedule</a:t>
            </a:r>
          </a:p>
          <a:p>
            <a:pPr marL="109537" indent="0">
              <a:buNone/>
            </a:pPr>
            <a:endParaRPr lang="en-US" sz="1800" dirty="0"/>
          </a:p>
          <a:p>
            <a:pPr>
              <a:buFont typeface="Wingdings" pitchFamily="2" charset="2"/>
              <a:buChar char="Ø"/>
            </a:pPr>
            <a:r>
              <a:rPr lang="en-US" sz="1800" dirty="0"/>
              <a:t>File documents in security appropriate storage</a:t>
            </a:r>
          </a:p>
          <a:p>
            <a:pPr marL="109537" indent="0">
              <a:buNone/>
            </a:pPr>
            <a:r>
              <a:rPr lang="en-US" sz="1800" dirty="0"/>
              <a:t>	Fireproof file cabinet</a:t>
            </a:r>
          </a:p>
          <a:p>
            <a:pPr marL="109537" indent="0">
              <a:buNone/>
            </a:pPr>
            <a:r>
              <a:rPr lang="en-US" sz="1800" dirty="0"/>
              <a:t>	Binders</a:t>
            </a:r>
          </a:p>
          <a:p>
            <a:pPr marL="109537" indent="0">
              <a:buNone/>
            </a:pPr>
            <a:r>
              <a:rPr lang="en-US" sz="1800" dirty="0"/>
              <a:t>	Bankers boxes</a:t>
            </a:r>
          </a:p>
          <a:p>
            <a:pPr marL="109537" indent="0">
              <a:buNone/>
            </a:pPr>
            <a:r>
              <a:rPr lang="en-US" sz="1800" dirty="0"/>
              <a:t>	Other file cabinets</a:t>
            </a:r>
          </a:p>
          <a:p>
            <a:pPr marL="109537" indent="0">
              <a:buNone/>
            </a:pPr>
            <a:endParaRPr lang="en-US" sz="1800" dirty="0"/>
          </a:p>
          <a:p>
            <a:pPr>
              <a:buFont typeface="Wingdings" pitchFamily="2" charset="2"/>
              <a:buChar char="Ø"/>
            </a:pPr>
            <a:r>
              <a:rPr lang="en-US" sz="1800" dirty="0"/>
              <a:t>Label Box (or file) with Date and Action desired*:</a:t>
            </a:r>
            <a:endParaRPr lang="en-US" sz="1800" dirty="0">
              <a:solidFill>
                <a:srgbClr val="92D050"/>
              </a:solidFill>
            </a:endParaRPr>
          </a:p>
          <a:p>
            <a:pPr marL="109537" indent="0">
              <a:buNone/>
            </a:pPr>
            <a:r>
              <a:rPr lang="en-US" sz="2000" b="1" dirty="0">
                <a:solidFill>
                  <a:srgbClr val="92D050"/>
                </a:solidFill>
              </a:rPr>
              <a:t>   </a:t>
            </a:r>
            <a:r>
              <a:rPr lang="en-US" sz="2000" b="1" dirty="0">
                <a:solidFill>
                  <a:srgbClr val="0070C0"/>
                </a:solidFill>
              </a:rPr>
              <a:t>“</a:t>
            </a:r>
            <a:r>
              <a:rPr lang="en-US" sz="2000" b="1" dirty="0">
                <a:solidFill>
                  <a:srgbClr val="0070C0"/>
                </a:solidFill>
                <a:latin typeface="Lucida Calligraphy" pitchFamily="66" charset="0"/>
              </a:rPr>
              <a:t>Keep 7/1/2006 - Then Toss (or Destroy) 7/1/2012”</a:t>
            </a:r>
          </a:p>
          <a:p>
            <a:pPr marL="109537" indent="0">
              <a:buNone/>
            </a:pPr>
            <a:endParaRPr lang="en-US" sz="1800" dirty="0">
              <a:latin typeface="Lucida Calligraphy" pitchFamily="66" charset="0"/>
            </a:endParaRPr>
          </a:p>
          <a:p>
            <a:pPr>
              <a:buFont typeface="Wingdings" pitchFamily="2" charset="2"/>
              <a:buChar char="Ø"/>
            </a:pPr>
            <a:r>
              <a:rPr lang="en-US" sz="1800" dirty="0"/>
              <a:t>*Purge after retention period expires </a:t>
            </a:r>
          </a:p>
          <a:p>
            <a:pPr marL="109537" indent="0">
              <a:buNone/>
            </a:pPr>
            <a:r>
              <a:rPr lang="en-US" sz="1800" dirty="0"/>
              <a:t>	Destroy by shredding or other appropriate method</a:t>
            </a:r>
          </a:p>
          <a:p>
            <a:pPr marL="109537" indent="0">
              <a:buNone/>
            </a:pPr>
            <a:endParaRPr lang="en-US" sz="2000" dirty="0"/>
          </a:p>
        </p:txBody>
      </p:sp>
      <p:pic>
        <p:nvPicPr>
          <p:cNvPr id="1026" name="Picture 2" descr="C:\Users\Jonesde\AppData\Local\Microsoft\Windows\Temporary Internet Files\Content.IE5\1UT4264C\MC9003839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590800"/>
            <a:ext cx="1592513"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966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1800" dirty="0"/>
          </a:p>
          <a:p>
            <a:pPr marL="109537" indent="0">
              <a:buNone/>
            </a:pPr>
            <a:r>
              <a:rPr lang="en-US" sz="1800" dirty="0"/>
              <a:t>Electronic file retention may be in our future at some point in time.  We are currently researching a document imaging system for campus.  More information will follow on this if we go down this path.  </a:t>
            </a:r>
          </a:p>
          <a:p>
            <a:pPr marL="109537" indent="0">
              <a:buNone/>
            </a:pPr>
            <a:endParaRPr lang="en-US" sz="1800" dirty="0"/>
          </a:p>
          <a:p>
            <a:pPr marL="109537" indent="0">
              <a:buNone/>
            </a:pPr>
            <a:r>
              <a:rPr lang="en-US" sz="1800" dirty="0"/>
              <a:t>Maintaining the original or record copy in paper is the current method for retention of records. </a:t>
            </a:r>
          </a:p>
          <a:p>
            <a:pPr marL="109537" indent="0">
              <a:buNone/>
            </a:pPr>
            <a:r>
              <a:rPr lang="en-US" sz="1800" dirty="0"/>
              <a:t> </a:t>
            </a:r>
          </a:p>
          <a:p>
            <a:pPr marL="109537" indent="0">
              <a:buNone/>
            </a:pPr>
            <a:r>
              <a:rPr lang="en-US" sz="1800" dirty="0"/>
              <a:t>Scanned documents are the way to go to keep documents together.  </a:t>
            </a:r>
          </a:p>
          <a:p>
            <a:pPr marL="109537" indent="0">
              <a:buNone/>
            </a:pPr>
            <a:endParaRPr lang="en-US" sz="1800" dirty="0"/>
          </a:p>
          <a:p>
            <a:pPr marL="109537" indent="0">
              <a:buNone/>
            </a:pPr>
            <a:r>
              <a:rPr lang="en-US" sz="1800" dirty="0"/>
              <a:t>E-mail systems are communication devices, not record keeping systems. </a:t>
            </a:r>
          </a:p>
          <a:p>
            <a:pPr marL="109537" indent="0">
              <a:buNone/>
            </a:pPr>
            <a:endParaRPr lang="en-US" sz="1800" dirty="0"/>
          </a:p>
        </p:txBody>
      </p:sp>
      <p:sp>
        <p:nvSpPr>
          <p:cNvPr id="3" name="Title 2"/>
          <p:cNvSpPr>
            <a:spLocks noGrp="1"/>
          </p:cNvSpPr>
          <p:nvPr>
            <p:ph type="title"/>
          </p:nvPr>
        </p:nvSpPr>
        <p:spPr/>
        <p:txBody>
          <a:bodyPr>
            <a:normAutofit fontScale="90000"/>
          </a:bodyPr>
          <a:lstStyle/>
          <a:p>
            <a:r>
              <a:rPr lang="en-US" dirty="0"/>
              <a:t>Record Keeping Systems</a:t>
            </a:r>
            <a:br>
              <a:rPr lang="en-US" dirty="0"/>
            </a:br>
            <a:r>
              <a:rPr lang="en-US" dirty="0"/>
              <a:t>Electronic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381000"/>
            <a:ext cx="145097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Jonesde\AppData\Local\Microsoft\Windows\Temporary Internet Files\Content.IE5\UL4LXK7B\MC90043158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800600"/>
            <a:ext cx="1904762" cy="191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5806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792</TotalTime>
  <Words>1014</Words>
  <Application>Microsoft Office PowerPoint</Application>
  <PresentationFormat>On-screen Show (4:3)</PresentationFormat>
  <Paragraphs>154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Lucida Calligraphy</vt:lpstr>
      <vt:lpstr>Lucida Sans Unicode</vt:lpstr>
      <vt:lpstr>Verdana</vt:lpstr>
      <vt:lpstr>Wingdings</vt:lpstr>
      <vt:lpstr>Wingdings 2</vt:lpstr>
      <vt:lpstr>Wingdings 3</vt:lpstr>
      <vt:lpstr>Concourse</vt:lpstr>
      <vt:lpstr>Records Retention</vt:lpstr>
      <vt:lpstr>Records Defined</vt:lpstr>
      <vt:lpstr>Records Management</vt:lpstr>
      <vt:lpstr>Records Retention</vt:lpstr>
      <vt:lpstr>Fiscal Record Retention</vt:lpstr>
      <vt:lpstr>Record Retention </vt:lpstr>
      <vt:lpstr>What do you really need to keep? </vt:lpstr>
      <vt:lpstr>Maintain the file archive system</vt:lpstr>
      <vt:lpstr>Record Keeping Systems Electronic </vt:lpstr>
      <vt:lpstr>Record Keeping Systems E-mail</vt:lpstr>
      <vt:lpstr>Record Retention E-Correspondence</vt:lpstr>
      <vt:lpstr>Records Retention Desired outcome</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Irregularities</dc:title>
  <dc:creator>Steve Larvick</dc:creator>
  <cp:lastModifiedBy>Jaimie Bernhagen</cp:lastModifiedBy>
  <cp:revision>130</cp:revision>
  <dcterms:created xsi:type="dcterms:W3CDTF">2010-10-25T02:59:22Z</dcterms:created>
  <dcterms:modified xsi:type="dcterms:W3CDTF">2020-03-04T23:33:42Z</dcterms:modified>
</cp:coreProperties>
</file>