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97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91" r:id="rId5"/>
    <p:sldId id="292" r:id="rId6"/>
    <p:sldId id="304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5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108" d="100"/>
          <a:sy n="108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pPr>
              <a:defRPr/>
            </a:pPr>
            <a:fld id="{C9C7A6AB-B1A0-4E12-9B11-4EED8DED6D46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pPr>
              <a:defRPr/>
            </a:pPr>
            <a:fld id="{7999191C-5EBA-45A5-9E5C-4683955984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3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pPr>
              <a:defRPr/>
            </a:pPr>
            <a:fld id="{37993228-A004-4A59-A5B4-3487330932D6}" type="datetimeFigureOut">
              <a:rPr lang="en-US"/>
              <a:pPr>
                <a:defRPr/>
              </a:pPr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16" tIns="43658" rIns="87316" bIns="4365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87316" tIns="43658" rIns="87316" bIns="4365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pPr>
              <a:defRPr/>
            </a:pPr>
            <a:fld id="{0C1D93E2-2640-490B-BB87-3EB39AA7E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57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F9523F-C4FD-4416-8255-75636885BD2A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5C4E474-9B2C-4D3E-8D30-39AFAF292C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6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7B65-701B-41CC-8FF8-6FDDAFECEA97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B271-023C-444F-A87A-13A0B2A652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5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EDFD-D9E5-4F9C-B6D5-C8BEAB141DDE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630E5-7E16-45E1-AB95-6DFE0361C8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50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E567406-8BBA-408A-AD05-5213815A077F}" type="datetimeFigureOut">
              <a:rPr lang="en-US"/>
              <a:pPr>
                <a:defRPr/>
              </a:pPr>
              <a:t>3/4/2020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66AC672-2C8C-4F7F-814D-374A3AC8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32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8967-9386-4E16-B3F1-39F8A0ED390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455F7-427F-4A30-AA75-6F7BE842228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94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596A90-435B-42D4-B813-04B78469AB6A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9F2061-25D6-4F87-B625-35EB1CCCA72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153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8C52A3-D6EF-4B86-976C-592B9B85C71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B423B7-4681-4007-A12D-4BF5C48173E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10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EB8BFB-E9C3-4D17-A42A-C79387E81D0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40ADF7-5C79-428F-899A-E07CE22311F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81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E1464C-6369-44A3-A927-CD59883D003F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D3621-B570-4CF6-BC95-F5C824D7D91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74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BBFBB-F4A5-4B9C-A151-74FC0B9A72C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135D-02AF-4B8A-84A7-2CF21785332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7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39DAF1-4498-4C57-92B2-43863CDEEB0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A6D0E8-A106-4A4B-ABD0-FE2F2A156E3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83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5FADE-E682-40A4-A62F-DB4E24B02E73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CB0F-C5F5-4354-A88F-305F81287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97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E28B82-DCB9-4458-B622-3B91EDF4F94C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D0E74B-D940-4748-979E-4AE81FCC988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41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ADCB1-0F6C-458E-8C7C-13CF86549AD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31AF0-C90D-4BB1-A3AF-6C3AEC97A8A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34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286CD-B91E-4CED-AB7C-7D60169AFEA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B017-0516-4765-BCFC-9017138A0E8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6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08C720-76A6-481C-8B35-5F8B416B37D8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66A02C-57EA-41E8-8091-5651589A3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47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E78E7E-F3E5-48AA-B2D2-30375E80C4A6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C00D75-4216-4250-B6F1-821268F20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5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1AABA4-4CE7-4A50-AC4A-2E0A87F9AE0A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F0A8FE-45B6-443D-BF64-59FBEBC75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88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1860C0-05FC-45D0-95D3-EB1208A77579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E9D953-EA74-45BC-96B8-2862A4FB29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67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F45E-7268-43C3-B6B5-556599D27159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6921-2B08-45CA-B5DA-F2AEA3374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9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0BEC1C-5D77-411E-B396-67348CFA233A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ECAEAF-54CE-4777-B243-8C75759F2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80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C4A5E3-1649-443E-A5E4-F24B11785388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49E9C6-ED2E-4B1F-91DD-C4F68156E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81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A5C3EC-D46C-46D0-B0D6-4C24971F80BD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9B8C8B-085E-4736-9DFA-AEE1C8B5E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7" r:id="rId2"/>
    <p:sldLayoutId id="2147483972" r:id="rId3"/>
    <p:sldLayoutId id="2147483973" r:id="rId4"/>
    <p:sldLayoutId id="2147483974" r:id="rId5"/>
    <p:sldLayoutId id="2147483975" r:id="rId6"/>
    <p:sldLayoutId id="2147483968" r:id="rId7"/>
    <p:sldLayoutId id="2147483976" r:id="rId8"/>
    <p:sldLayoutId id="2147483977" r:id="rId9"/>
    <p:sldLayoutId id="2147483969" r:id="rId10"/>
    <p:sldLayoutId id="21474839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D7CA9A-6EAE-4EC0-8A52-BD5E144AEAE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3/4/2020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B5D9CCB-74A0-4875-9444-5BC79E8D401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3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u.edu/bus_serv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inside.sou.edu/bus-serv/staff.htm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READING AND UNDERSTANDING REPORTS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7772400" cy="2209800"/>
          </a:xfrm>
        </p:spPr>
        <p:txBody>
          <a:bodyPr/>
          <a:lstStyle/>
          <a:p>
            <a:pPr marR="0" eaLnBrk="1" hangingPunct="1"/>
            <a:r>
              <a:rPr lang="en-US" dirty="0"/>
              <a:t>A Road Map of the Money Trail </a:t>
            </a:r>
            <a:r>
              <a:rPr lang="en-US" sz="1400" dirty="0">
                <a:hlinkClick r:id="rId2"/>
              </a:rPr>
              <a:t>http://www.sou.edu/bus_serv/</a:t>
            </a:r>
            <a:endParaRPr lang="en-US" sz="2000" dirty="0"/>
          </a:p>
          <a:p>
            <a:pPr marR="0" eaLnBrk="1" hangingPunct="1"/>
            <a:endParaRPr lang="en-US" sz="2000" dirty="0"/>
          </a:p>
          <a:p>
            <a:pPr marR="0" eaLnBrk="1" hangingPunct="1"/>
            <a:endParaRPr lang="en-US" sz="800" dirty="0"/>
          </a:p>
          <a:p>
            <a:pPr marR="0" eaLnBrk="1" hangingPunct="1"/>
            <a:endParaRPr lang="en-US" dirty="0"/>
          </a:p>
          <a:p>
            <a:pPr marR="0" eaLnBrk="1" hangingPunct="1"/>
            <a:r>
              <a:rPr lang="en-US" sz="1200" b="1" dirty="0">
                <a:solidFill>
                  <a:schemeClr val="bg1"/>
                </a:solidFill>
              </a:rPr>
              <a:t>Business Services</a:t>
            </a:r>
          </a:p>
          <a:p>
            <a:pPr marR="0" eaLnBrk="1" hangingPunct="1"/>
            <a:r>
              <a:rPr lang="en-US" sz="1200" b="1" dirty="0">
                <a:solidFill>
                  <a:schemeClr val="bg1"/>
                </a:solidFill>
              </a:rPr>
              <a:t>Rev . November 11, 2015</a:t>
            </a:r>
          </a:p>
        </p:txBody>
      </p:sp>
      <p:pic>
        <p:nvPicPr>
          <p:cNvPr id="9220" name="Picture 4" descr="SOU LOGO HZ 186 PO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79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REPORT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647C5-E610-4D3B-8A6D-C50DD0E6B6F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62000" y="3581400"/>
            <a:ext cx="7696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Actual enrollment fees for first quarter are higher than last year</a:t>
            </a:r>
          </a:p>
          <a:p>
            <a:pPr>
              <a:defRPr/>
            </a:pPr>
            <a:r>
              <a:rPr lang="en-US" dirty="0">
                <a:latin typeface="+mj-lt"/>
              </a:rPr>
              <a:t> </a:t>
            </a:r>
          </a:p>
          <a:p>
            <a:pPr>
              <a:defRPr/>
            </a:pPr>
            <a:r>
              <a:rPr lang="en-US" dirty="0">
                <a:latin typeface="+mj-lt"/>
              </a:rPr>
              <a:t>Percentages of Annual Budget provide a quick comparison from one year to the next.</a:t>
            </a:r>
          </a:p>
          <a:p>
            <a:pPr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Note:  The total % of annual revenue compared to budget is 68.02% and last year was 18.67%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State appropriations have been distributed in FY11, but were not distributed at this time last year</a:t>
            </a:r>
          </a:p>
        </p:txBody>
      </p:sp>
      <p:pic>
        <p:nvPicPr>
          <p:cNvPr id="18438" name="Picture 8" descr="J:\1 Business Services Training\Revenu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6781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3657600" y="2895600"/>
            <a:ext cx="1143000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5448300" y="3009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REPORT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3AAC5-A653-4A61-87F0-05F8484093A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62000" y="16002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Expenditures</a:t>
            </a: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38200" y="4306888"/>
            <a:ext cx="7620000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ea typeface="Calibri" pitchFamily="34" charset="0"/>
                <a:cs typeface="Times New Roman" pitchFamily="18" charset="0"/>
              </a:rPr>
              <a:t>Reviewing the categories: Classified salaries are a slightly larger percentage of the budget compared to last year.</a:t>
            </a:r>
          </a:p>
          <a:p>
            <a:pPr eaLnBrk="0" hangingPunct="0">
              <a:defRPr/>
            </a:pPr>
            <a:endParaRPr lang="en-US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600" dirty="0">
                <a:latin typeface="+mn-lt"/>
                <a:ea typeface="Calibri" pitchFamily="34" charset="0"/>
                <a:cs typeface="Times New Roman" pitchFamily="18" charset="0"/>
              </a:rPr>
              <a:t>Supplies and expenses show spending a little ahead of last year.</a:t>
            </a:r>
          </a:p>
          <a:p>
            <a:pPr eaLnBrk="0" hangingPunct="0">
              <a:defRPr/>
            </a:pPr>
            <a:endParaRPr lang="en-US" dirty="0">
              <a:latin typeface="+mn-lt"/>
              <a:cs typeface="Times New Roman" pitchFamily="18" charset="0"/>
            </a:endParaRPr>
          </a:p>
          <a:p>
            <a:pPr lvl="3" eaLnBrk="0" hangingPunct="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  <a:cs typeface="Times New Roman" pitchFamily="18" charset="0"/>
              </a:rPr>
              <a:t>As you work in different areas on Campus it is important to understand the budget, monitor actual results, and review actual expenses.</a:t>
            </a:r>
            <a:endParaRPr lang="en-US" sz="1600" dirty="0">
              <a:latin typeface="+mn-lt"/>
            </a:endParaRPr>
          </a:p>
        </p:txBody>
      </p:sp>
      <p:grpSp>
        <p:nvGrpSpPr>
          <p:cNvPr id="19463" name="Group 18"/>
          <p:cNvGrpSpPr>
            <a:grpSpLocks/>
          </p:cNvGrpSpPr>
          <p:nvPr/>
        </p:nvGrpSpPr>
        <p:grpSpPr bwMode="auto">
          <a:xfrm>
            <a:off x="914400" y="2133600"/>
            <a:ext cx="7086600" cy="2076450"/>
            <a:chOff x="914400" y="2134283"/>
            <a:chExt cx="7086600" cy="2075767"/>
          </a:xfrm>
        </p:grpSpPr>
        <p:pic>
          <p:nvPicPr>
            <p:cNvPr id="19466" name="Picture 9" descr="J:\1 Business Services Training\Read Reports\Expenditue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667000"/>
              <a:ext cx="6696075" cy="154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7" name="TextBox 11"/>
            <p:cNvSpPr txBox="1">
              <a:spLocks noChangeArrowheads="1"/>
            </p:cNvSpPr>
            <p:nvPr/>
          </p:nvSpPr>
          <p:spPr bwMode="auto">
            <a:xfrm>
              <a:off x="3048000" y="2134283"/>
              <a:ext cx="4953000" cy="523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8277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Lucida Sans Unicode" pitchFamily="34" charset="0"/>
                </a:rPr>
                <a:t>*FY11	*FY10		</a:t>
              </a:r>
            </a:p>
            <a:p>
              <a:pPr eaLnBrk="1" hangingPunct="1"/>
              <a:r>
                <a:rPr lang="en-US" sz="1000">
                  <a:latin typeface="Lucida Sans Unicode" pitchFamily="34" charset="0"/>
                </a:rPr>
                <a:t>Actual                   Budget	  Actual	          Budget 	   Actual YTD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3810000" y="23622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1200" y="236220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REPORT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A8201-3E81-448B-9F53-0089CD42B79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304800" y="1814513"/>
            <a:ext cx="800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/>
              <a:t>Note:  The bottom of each page provides a recap of the report with totals  %.</a:t>
            </a:r>
          </a:p>
        </p:txBody>
      </p:sp>
      <p:grpSp>
        <p:nvGrpSpPr>
          <p:cNvPr id="20486" name="Group 13"/>
          <p:cNvGrpSpPr>
            <a:grpSpLocks/>
          </p:cNvGrpSpPr>
          <p:nvPr/>
        </p:nvGrpSpPr>
        <p:grpSpPr bwMode="auto">
          <a:xfrm>
            <a:off x="914400" y="2514600"/>
            <a:ext cx="7162800" cy="1438275"/>
            <a:chOff x="990600" y="3058180"/>
            <a:chExt cx="7162800" cy="1437620"/>
          </a:xfrm>
        </p:grpSpPr>
        <p:sp>
          <p:nvSpPr>
            <p:cNvPr id="20488" name="TextBox 11"/>
            <p:cNvSpPr txBox="1">
              <a:spLocks noChangeArrowheads="1"/>
            </p:cNvSpPr>
            <p:nvPr/>
          </p:nvSpPr>
          <p:spPr bwMode="auto">
            <a:xfrm>
              <a:off x="3048000" y="3058180"/>
              <a:ext cx="5105400" cy="52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034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Lucida Sans Unicode" pitchFamily="34" charset="0"/>
                </a:rPr>
                <a:t>FY11	FY10		</a:t>
              </a:r>
            </a:p>
            <a:p>
              <a:pPr eaLnBrk="1" hangingPunct="1"/>
              <a:r>
                <a:rPr lang="en-US" sz="1000">
                  <a:latin typeface="Lucida Sans Unicode" pitchFamily="34" charset="0"/>
                </a:rPr>
                <a:t>Actual	Budget	Actual	Budget	 Actual YTD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657600" y="3200990"/>
              <a:ext cx="990600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715000" y="3200990"/>
              <a:ext cx="1981200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491" name="Picture 10" descr="J:\1 Business Services Training\Read Reports\Total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3762375"/>
              <a:ext cx="6553200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1371600" y="4038600"/>
            <a:ext cx="63246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dirty="0"/>
              <a:t>What happens to the Margin?</a:t>
            </a:r>
          </a:p>
          <a:p>
            <a:pPr marL="914400" indent="-457200">
              <a:buFont typeface="Arial" pitchFamily="34" charset="0"/>
              <a:buChar char="•"/>
              <a:defRPr/>
            </a:pPr>
            <a:r>
              <a:rPr lang="en-US" dirty="0"/>
              <a:t>Each area on Campus supports the overhead costs of the University through their Contribution margin and assessments.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THE MARGIN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E1970-D769-40C0-81B9-3D02D8A63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57200" y="2209800"/>
            <a:ext cx="8229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14400" indent="-457200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Overhead costs consist of expenses to support the Campus, for example:</a:t>
            </a:r>
          </a:p>
          <a:p>
            <a:pPr marL="1828800" lvl="3" indent="-457200">
              <a:buFont typeface="Arial" pitchFamily="34" charset="0"/>
              <a:buChar char="•"/>
              <a:tabLst>
                <a:tab pos="1371600" algn="l"/>
              </a:tabLst>
              <a:defRPr/>
            </a:pPr>
            <a:r>
              <a:rPr lang="en-US" sz="2400" dirty="0">
                <a:latin typeface="+mn-lt"/>
              </a:rPr>
              <a:t>Building repair and maintenance</a:t>
            </a:r>
          </a:p>
          <a:p>
            <a:pPr marL="1828800" lvl="3" indent="-457200">
              <a:buFont typeface="Arial" pitchFamily="34" charset="0"/>
              <a:buChar char="•"/>
              <a:tabLst>
                <a:tab pos="1371600" algn="l"/>
              </a:tabLst>
              <a:defRPr/>
            </a:pPr>
            <a:r>
              <a:rPr lang="en-US" sz="2400" dirty="0">
                <a:latin typeface="+mn-lt"/>
              </a:rPr>
              <a:t>Services such as Enrollment Services, Admissions, and Payroll</a:t>
            </a:r>
          </a:p>
          <a:p>
            <a:pPr marL="1828800" lvl="3" indent="-457200">
              <a:buFont typeface="Arial" pitchFamily="34" charset="0"/>
              <a:buChar char="•"/>
              <a:tabLst>
                <a:tab pos="1371600" algn="l"/>
              </a:tabLst>
              <a:defRPr/>
            </a:pPr>
            <a:r>
              <a:rPr lang="en-US" sz="2400" dirty="0">
                <a:latin typeface="+mn-lt"/>
              </a:rPr>
              <a:t>Utilities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MORE REPORTS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396E6-A4C4-44F4-9B61-AB589171F16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38200" y="1800910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More detailed reports are </a:t>
            </a:r>
            <a:r>
              <a:rPr lang="en-US">
                <a:latin typeface="+mn-lt"/>
              </a:rPr>
              <a:t>available through </a:t>
            </a:r>
          </a:p>
          <a:p>
            <a:pPr algn="ctr">
              <a:defRPr/>
            </a:pPr>
            <a:r>
              <a:rPr lang="en-US">
                <a:latin typeface="+mn-lt"/>
              </a:rPr>
              <a:t>FIS </a:t>
            </a:r>
            <a:r>
              <a:rPr lang="en-US" dirty="0">
                <a:latin typeface="+mn-lt"/>
              </a:rPr>
              <a:t>Banner (COGNOS) Reports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93963"/>
            <a:ext cx="4919662" cy="352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buNone/>
            </a:pPr>
            <a:r>
              <a:rPr lang="en-US" sz="2400" dirty="0"/>
              <a:t>For additional Information contact: 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1400" dirty="0"/>
          </a:p>
          <a:p>
            <a:pPr eaLnBrk="1" hangingPunct="1"/>
            <a:r>
              <a:rPr lang="en-US" sz="2400" dirty="0"/>
              <a:t>Associate Director, Business Services</a:t>
            </a:r>
          </a:p>
          <a:p>
            <a:pPr marL="109537" indent="0" eaLnBrk="1" hangingPunct="1">
              <a:buNone/>
            </a:pPr>
            <a:r>
              <a:rPr lang="en-US" sz="2400" dirty="0"/>
              <a:t>  </a:t>
            </a:r>
            <a:r>
              <a:rPr lang="en-US" sz="2400" u="sng" dirty="0">
                <a:hlinkClick r:id="rId2"/>
              </a:rPr>
              <a:t>https://inside.sou.edu/bus-serv/staff.html</a:t>
            </a:r>
            <a:r>
              <a:rPr lang="en-US" sz="2400" dirty="0"/>
              <a:t> </a:t>
            </a:r>
          </a:p>
          <a:p>
            <a:pPr marL="109537" indent="0" eaLnBrk="1" hangingPunct="1">
              <a:buNone/>
            </a:pPr>
            <a:r>
              <a:rPr lang="en-US" sz="2400" dirty="0"/>
              <a:t>  552-8536</a:t>
            </a:r>
          </a:p>
          <a:p>
            <a:pPr marL="0" indent="0" eaLnBrk="1" hangingPunct="1">
              <a:buNone/>
            </a:pPr>
            <a:r>
              <a:rPr lang="en-US" sz="2400" dirty="0"/>
              <a:t>                                     or</a:t>
            </a:r>
          </a:p>
          <a:p>
            <a:pPr eaLnBrk="1" hangingPunct="1"/>
            <a:r>
              <a:rPr lang="en-US" sz="2400" dirty="0"/>
              <a:t>Director of Business Services</a:t>
            </a:r>
            <a:br>
              <a:rPr lang="en-US" sz="2400" dirty="0"/>
            </a:br>
            <a:r>
              <a:rPr lang="en-US" sz="2400" u="sng" dirty="0">
                <a:hlinkClick r:id="rId2"/>
              </a:rPr>
              <a:t>https://inside.sou.edu/bus-serv/staff.html</a:t>
            </a:r>
            <a:endParaRPr lang="en-US" sz="2400" dirty="0"/>
          </a:p>
          <a:p>
            <a:pPr marL="109537" indent="0" eaLnBrk="1" hangingPunct="1">
              <a:buNone/>
            </a:pPr>
            <a:r>
              <a:rPr lang="en-US" sz="2400" dirty="0"/>
              <a:t>  552-6594</a:t>
            </a:r>
          </a:p>
          <a:p>
            <a:pPr eaLnBrk="1" hangingPunct="1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Contacts</a:t>
            </a:r>
          </a:p>
        </p:txBody>
      </p:sp>
      <p:pic>
        <p:nvPicPr>
          <p:cNvPr id="14340" name="Picture 3" descr="SOU LOGO HZ CMY P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"/>
            <a:ext cx="9144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21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PLANNING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752600"/>
            <a:ext cx="7315200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When you go on vacation you normally plan – Map out the trip</a:t>
            </a:r>
          </a:p>
          <a:p>
            <a:pPr marL="914400" lvl="1" indent="-45720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en-US" sz="2800" dirty="0">
                <a:latin typeface="+mn-lt"/>
              </a:rPr>
              <a:t>What is the destination?</a:t>
            </a:r>
          </a:p>
          <a:p>
            <a:pPr marL="914400" lvl="1" indent="-45720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en-US" sz="2800" dirty="0">
                <a:latin typeface="+mn-lt"/>
              </a:rPr>
              <a:t>How much money will I need?</a:t>
            </a:r>
          </a:p>
          <a:p>
            <a:pPr marL="914400" lvl="1" indent="-45720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en-US" sz="2800" dirty="0">
                <a:latin typeface="+mn-lt"/>
              </a:rPr>
              <a:t>How much am I going to spend on – gas – hotels – food</a:t>
            </a:r>
          </a:p>
          <a:p>
            <a:pPr marL="914400" lvl="1" indent="-45720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en-US" sz="2800" dirty="0">
                <a:latin typeface="+mn-lt"/>
              </a:rPr>
              <a:t>What if I have an emergency?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13906-B81C-4976-A24E-59B3D67DCA7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PLANNING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209800"/>
            <a:ext cx="7315200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While on the trip you monitor your spending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Adjust spending as needed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If the gas price is higher the meals cost needs to be lower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AABBA-17C2-41B8-AFD5-EAD4BE05FA7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PLANNING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209800"/>
            <a:ext cx="73152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For a Department at </a:t>
            </a:r>
            <a:r>
              <a:rPr lang="en-US" sz="3200" dirty="0" err="1">
                <a:latin typeface="+mn-lt"/>
              </a:rPr>
              <a:t>SOU</a:t>
            </a:r>
            <a:r>
              <a:rPr lang="en-US" sz="3200" dirty="0">
                <a:latin typeface="+mn-lt"/>
              </a:rPr>
              <a:t> the planning process is similar.</a:t>
            </a:r>
          </a:p>
          <a:p>
            <a:pPr>
              <a:defRPr/>
            </a:pPr>
            <a:endParaRPr lang="en-US" sz="3200" dirty="0">
              <a:latin typeface="+mn-lt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The end result of planning is the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46CF5-61AA-4FE3-B1BB-1A6B7C69A2B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PLANNING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895600"/>
            <a:ext cx="73152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Reviewing reports provides the tool to monitor the revenue and spending.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7EF11-116C-42AB-B675-B190348238E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PLANNING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752600"/>
            <a:ext cx="76962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defRPr/>
            </a:pPr>
            <a:r>
              <a:rPr lang="en-US" sz="3200" dirty="0">
                <a:latin typeface="+mn-lt"/>
              </a:rPr>
              <a:t>Ask: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Is the revenue on target?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– </a:t>
            </a:r>
            <a:r>
              <a:rPr lang="en-US" sz="3200" dirty="0" err="1">
                <a:latin typeface="+mn-lt"/>
              </a:rPr>
              <a:t>SCH</a:t>
            </a:r>
            <a:r>
              <a:rPr lang="en-US" sz="3200" dirty="0">
                <a:latin typeface="+mn-lt"/>
              </a:rPr>
              <a:t> higher or lower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Is the State allocation on target?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Are there more students?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Did a computer fail?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– An unplanned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42E8C-AFBE-494D-B86B-3F70276560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PLANNING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514600"/>
            <a:ext cx="73152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How am I doing compared to last yea</a:t>
            </a:r>
            <a:r>
              <a:rPr lang="en-US" sz="3200" dirty="0"/>
              <a:t>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C3971-0F6A-4C1C-8ECD-CCF4EC85596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REPORT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7696200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The Art and Art History Department is a good example to review:</a:t>
            </a:r>
          </a:p>
          <a:p>
            <a:pPr algn="ctr">
              <a:defRPr/>
            </a:pPr>
            <a:r>
              <a:rPr lang="en-US" sz="1600" dirty="0">
                <a:latin typeface="+mj-lt"/>
              </a:rPr>
              <a:t>All reports have the same categories—the level of detail will vary</a:t>
            </a:r>
          </a:p>
        </p:txBody>
      </p:sp>
      <p:pic>
        <p:nvPicPr>
          <p:cNvPr id="16389" name="Picture 5" descr="J:\1 Business Services Training\Read Reports\Total Repor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6172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DD084-7988-4158-AE06-B5255B12FB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2209800"/>
            <a:ext cx="25908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400" dirty="0">
                <a:latin typeface="+mn-lt"/>
              </a:rPr>
              <a:t>This is a summary report - a higher level report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REPORT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600200"/>
            <a:ext cx="76962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 looking at just revenues: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8DDFA-159A-44D3-A7BC-94A251ADC15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7414" name="Picture 7" descr="J:\1 Business Services Training\Revenu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6781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3400" y="4433888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eaLnBrk="0" hangingPunct="0">
              <a:buFontTx/>
              <a:buChar char="•"/>
              <a:defRPr/>
            </a:pP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The annual budgets plans for enrollment fees decreasing.</a:t>
            </a:r>
          </a:p>
          <a:p>
            <a:pPr marL="457200" indent="-457200" eaLnBrk="0" hangingPunct="0">
              <a:buFontTx/>
              <a:buChar char="•"/>
              <a:defRPr/>
            </a:pPr>
            <a:endParaRPr lang="en-US" dirty="0">
              <a:latin typeface="+mn-lt"/>
            </a:endParaRPr>
          </a:p>
          <a:p>
            <a:pPr marL="457200" indent="-457200" eaLnBrk="0" hangingPunct="0">
              <a:buFontTx/>
              <a:buChar char="•"/>
              <a:defRPr/>
            </a:pP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Actual enrollment fees are a good bench mark to use in analysis – </a:t>
            </a:r>
            <a:r>
              <a:rPr lang="en-US" b="1" dirty="0">
                <a:latin typeface="+mn-lt"/>
                <a:ea typeface="Calibri" pitchFamily="34" charset="0"/>
                <a:cs typeface="Times New Roman" pitchFamily="18" charset="0"/>
              </a:rPr>
              <a:t>Actual enrollment revenue is higher than FY10</a:t>
            </a:r>
            <a:endParaRPr lang="en-US" b="1" dirty="0"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53000" y="3581400"/>
            <a:ext cx="9906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829300" y="3924300"/>
            <a:ext cx="838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33800" y="3657600"/>
            <a:ext cx="1905000" cy="1676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886</TotalTime>
  <Words>445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1_Concourse</vt:lpstr>
      <vt:lpstr>READING AND UNDERSTANDING REPORTS</vt:lpstr>
      <vt:lpstr> PLANNING PROCESS</vt:lpstr>
      <vt:lpstr> PLANNING PROCESS</vt:lpstr>
      <vt:lpstr> PLANNING PROCESS</vt:lpstr>
      <vt:lpstr> PLANNING PROCESS</vt:lpstr>
      <vt:lpstr> PLANNING PROCESS</vt:lpstr>
      <vt:lpstr> PLANNING PROCESS</vt:lpstr>
      <vt:lpstr> REPORT EXAMPLE</vt:lpstr>
      <vt:lpstr> REPORT EXAMPLE</vt:lpstr>
      <vt:lpstr> REPORT EXAMPLE</vt:lpstr>
      <vt:lpstr> REPORT EXAMPLE</vt:lpstr>
      <vt:lpstr> REPORT EXAMPLE</vt:lpstr>
      <vt:lpstr> THE MARGIN</vt:lpstr>
      <vt:lpstr> MORE REPORTS</vt:lpstr>
      <vt:lpstr>Contacts</vt:lpstr>
    </vt:vector>
  </TitlesOfParts>
  <Company>Southern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Larvick</dc:creator>
  <cp:lastModifiedBy>Jaimie Bernhagen</cp:lastModifiedBy>
  <cp:revision>107</cp:revision>
  <dcterms:created xsi:type="dcterms:W3CDTF">2010-08-17T09:24:17Z</dcterms:created>
  <dcterms:modified xsi:type="dcterms:W3CDTF">2020-03-04T23:35:48Z</dcterms:modified>
</cp:coreProperties>
</file>