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3" r:id="rId4"/>
    <p:sldId id="275" r:id="rId5"/>
    <p:sldId id="276" r:id="rId6"/>
    <p:sldId id="277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86DC82-BAF9-4F03-8F6F-984ABA1D918E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78729D-E1A0-4C97-87EC-D483DD397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4BFF-C4F9-4C60-A67F-B3CBEDD259AB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1A9B-9419-4CD8-9148-757FF026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F57E-B1C5-468C-B41A-B6B0FA34D684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0C7F-9CC0-4A85-8F38-48148A50C9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5AA6-D9F2-40F4-AF13-7BE81D00EDBA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10F6-3581-486A-8579-45894DCA63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F4801D-25F5-4F5E-8911-2D0181DEF72C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C295A6-D589-46D6-95F8-318228435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DBB49-EF4A-4890-8763-CC9789A6383F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5DFA2-ACAA-4D03-A464-8CA7F3C9A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1ED617-07C7-41F4-AC19-4324BC55A5FB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422F18-DB14-4C28-A145-195E1CE4B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EB6A51-4F31-4796-9A30-B0795643B84D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ACAFC1-787A-4C9B-9DBE-8E6AC24EB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C643-74CE-40EE-B0CD-5F8FC2C648D6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3E7B-0091-4595-9F10-78CFBFF4E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18A015-4A64-4925-8D75-6A579BD8B190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33489-F49D-4928-8D59-6061C9209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0AA93A-4997-4B65-9524-83E79AB6DA6A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D591E6-1C60-4C7A-B6BF-B17AFF92F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51B5158-E4B7-455F-B70D-A15E39564BB4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D864B9A-B52F-4319-B8A6-62B4F84A8B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nside.sou.edu/bus-serv/staff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752601"/>
            <a:ext cx="6477000" cy="12953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Organization Budget Status Form</a:t>
            </a:r>
            <a:br>
              <a:rPr lang="en-US" dirty="0"/>
            </a:br>
            <a:r>
              <a:rPr lang="en-US" sz="1600" dirty="0"/>
              <a:t>July 1, 2015</a:t>
            </a:r>
          </a:p>
        </p:txBody>
      </p:sp>
      <p:sp>
        <p:nvSpPr>
          <p:cNvPr id="9220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7772400" cy="2255837"/>
          </a:xfrm>
        </p:spPr>
        <p:txBody>
          <a:bodyPr/>
          <a:lstStyle/>
          <a:p>
            <a:pPr marR="0" eaLnBrk="1" hangingPunct="1"/>
            <a:r>
              <a:rPr lang="en-US" dirty="0"/>
              <a:t> </a:t>
            </a: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endParaRPr lang="en-US" sz="800" dirty="0">
              <a:solidFill>
                <a:schemeClr val="bg1"/>
              </a:solidFill>
            </a:endParaRPr>
          </a:p>
          <a:p>
            <a:pPr marR="0" eaLnBrk="1" hangingPunct="1"/>
            <a:r>
              <a:rPr lang="en-US" sz="1000" dirty="0">
                <a:solidFill>
                  <a:schemeClr val="bg1"/>
                </a:solidFill>
              </a:rPr>
              <a:t>es</a:t>
            </a:r>
          </a:p>
          <a:p>
            <a:pPr marR="0" eaLnBrk="1" hangingPunct="1"/>
            <a:endParaRPr lang="en-US" sz="1000" dirty="0">
              <a:solidFill>
                <a:schemeClr val="bg1"/>
              </a:solidFill>
            </a:endParaRPr>
          </a:p>
          <a:p>
            <a:pPr marR="0" eaLnBrk="1" hangingPunct="1"/>
            <a:endParaRPr lang="en-US" dirty="0"/>
          </a:p>
        </p:txBody>
      </p:sp>
      <p:pic>
        <p:nvPicPr>
          <p:cNvPr id="6" name="Picture 3" descr="SOU LOGO HZ CMY P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liotp\AppData\Local\Microsoft\Windows\Temporary Internet Files\Content.IE5\E62FNKO5\MP9003852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FWIBDST </a:t>
            </a:r>
            <a:endParaRPr lang="en-US" sz="1600" dirty="0"/>
          </a:p>
        </p:txBody>
      </p:sp>
      <p:pic>
        <p:nvPicPr>
          <p:cNvPr id="4" name="Picture 3" descr="SOU LOGO HZ 186 P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6780953" cy="3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3124200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“</a:t>
            </a:r>
            <a:r>
              <a:rPr lang="en-US" sz="900" b="1" dirty="0" err="1"/>
              <a:t>Adj</a:t>
            </a:r>
            <a:r>
              <a:rPr lang="en-US" sz="900" b="1" dirty="0"/>
              <a:t> Budget”= Initial budget plus adjustments.</a:t>
            </a:r>
          </a:p>
          <a:p>
            <a:endParaRPr lang="en-US" sz="900" b="1" dirty="0"/>
          </a:p>
          <a:p>
            <a:r>
              <a:rPr lang="en-US" sz="900" b="1" dirty="0"/>
              <a:t>“ YTD Activity”= Amount SPENT from account.</a:t>
            </a:r>
          </a:p>
          <a:p>
            <a:endParaRPr lang="en-US" sz="900" b="1" dirty="0"/>
          </a:p>
          <a:p>
            <a:r>
              <a:rPr lang="en-US" sz="900" b="1" dirty="0"/>
              <a:t>“Commitments”= Amount encumbered from account, but not yet spent. These charges will move over to the “YTD” column after the invoice is entered into Banner.</a:t>
            </a:r>
          </a:p>
          <a:p>
            <a:endParaRPr lang="en-US" sz="900" b="1" dirty="0"/>
          </a:p>
          <a:p>
            <a:r>
              <a:rPr lang="en-US" sz="900" b="1" dirty="0"/>
              <a:t>“Avail Bal”= Column 1 minus columns 2 and 3.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form shows the status of the budget for a particular department, including how much budget was assigned, how much was spent, and how much is reserved and encumbered.</a:t>
            </a:r>
          </a:p>
        </p:txBody>
      </p:sp>
      <p:pic>
        <p:nvPicPr>
          <p:cNvPr id="2051" name="Picture 3" descr="C:\Users\eliotp\AppData\Local\Microsoft\Windows\Temporary Internet Files\Content.IE5\25WP0SS4\MC90044216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0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FWIBDST </a:t>
            </a:r>
            <a:endParaRPr lang="en-US" sz="1600" dirty="0"/>
          </a:p>
        </p:txBody>
      </p:sp>
      <p:pic>
        <p:nvPicPr>
          <p:cNvPr id="4" name="Picture 3" descr="SOU LOGO HZ 186 P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eliotp\AppData\Local\Microsoft\Windows\Temporary Internet Files\Content.IE5\25WP0SS4\MC90044216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86103"/>
              </p:ext>
            </p:extLst>
          </p:nvPr>
        </p:nvGraphicFramePr>
        <p:xfrm>
          <a:off x="817562" y="1601986"/>
          <a:ext cx="6533515" cy="41130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174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Chart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Default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“F”,</a:t>
                      </a:r>
                      <a:r>
                        <a:rPr lang="en-US" sz="1000" spc="2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which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correct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all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transactions.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Fiscal </a:t>
                      </a: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Year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Defaults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current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fiscal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year.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Fiscal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years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start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July</a:t>
                      </a:r>
                      <a:r>
                        <a:rPr lang="en-US" sz="1000" spc="-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65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and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62865" marR="4572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through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June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en-US" sz="65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74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Index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Type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Index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your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choosing!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63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Query</a:t>
                      </a:r>
                      <a:r>
                        <a:rPr lang="en-US" sz="1000" b="1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Specific</a:t>
                      </a: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568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Check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box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view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single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account.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Uncheck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view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multiple</a:t>
                      </a:r>
                      <a:r>
                        <a:rPr lang="en-US" sz="1000" spc="17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accounts.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700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Include</a:t>
                      </a:r>
                      <a:r>
                        <a:rPr lang="en-US" sz="1000" b="1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Revenue</a:t>
                      </a:r>
                      <a:r>
                        <a:rPr lang="en-US" sz="1000" b="1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Accounts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981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Check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this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box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include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revenue accounts.</a:t>
                      </a:r>
                      <a:r>
                        <a:rPr lang="en-US" sz="1000" spc="24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default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is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checked.</a:t>
                      </a:r>
                      <a:r>
                        <a:rPr lang="en-US" sz="1000" spc="10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your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department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has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US" sz="1000" spc="-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revenue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generating accounts,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this</a:t>
                      </a:r>
                      <a:r>
                        <a:rPr lang="en-US" sz="1000" spc="-4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box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has</a:t>
                      </a:r>
                      <a:r>
                        <a:rPr lang="en-US" sz="1000" spc="26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effect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9669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Commit</a:t>
                      </a:r>
                      <a:r>
                        <a:rPr lang="en-US" sz="1000" b="1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Ind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568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“U”=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uncommitted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fiscal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transactions.</a:t>
                      </a:r>
                      <a:r>
                        <a:rPr lang="en-US" sz="1000" spc="24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Transaction</a:t>
                      </a:r>
                      <a:r>
                        <a:rPr lang="en-US" sz="1000" spc="35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from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restricted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fund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rolled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from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prior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can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also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en-US" sz="1000" spc="17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“uncommitted”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transactions.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62865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“C”=Committed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prior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year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transactions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have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rolled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into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new</a:t>
                      </a:r>
                      <a:r>
                        <a:rPr lang="en-US" sz="1000" spc="24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year.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62865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“Both”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pPr marL="66040" marR="0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Orgn,</a:t>
                      </a:r>
                      <a:r>
                        <a:rPr lang="en-US" sz="1000" b="1" spc="2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Fund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27635">
                        <a:lnSpc>
                          <a:spcPts val="11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Fill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your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organization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fund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number.</a:t>
                      </a:r>
                      <a:r>
                        <a:rPr lang="en-US" sz="1000" spc="24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fund</a:t>
                      </a:r>
                      <a:r>
                        <a:rPr lang="en-US" sz="1000" spc="-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will</a:t>
                      </a:r>
                      <a:r>
                        <a:rPr lang="en-US" sz="1000" spc="20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come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when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type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orgn.</a:t>
                      </a:r>
                      <a:r>
                        <a:rPr lang="en-US" sz="1000" spc="2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Number-overtype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necessary.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74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Program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Will default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from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organization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code.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63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568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Leave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blank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see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all activity</a:t>
                      </a:r>
                      <a:r>
                        <a:rPr lang="en-US" sz="1000" spc="-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00" spc="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enter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limit</a:t>
                      </a:r>
                      <a:r>
                        <a:rPr lang="en-US" sz="1000" spc="24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what </a:t>
                      </a:r>
                      <a:r>
                        <a:rPr lang="en-US" sz="1000" spc="-2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see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25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Account</a:t>
                      </a:r>
                      <a:r>
                        <a:rPr lang="en-US" sz="1000" b="1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Type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1568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Enter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two-digit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code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indicate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000" spc="2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group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accounts.</a:t>
                      </a:r>
                      <a:r>
                        <a:rPr lang="en-US" sz="1000" spc="24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If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you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use this</a:t>
                      </a:r>
                      <a:r>
                        <a:rPr lang="en-US" sz="1000" spc="22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option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then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1000" spc="-3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“Account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field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above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must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blank.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63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Activity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Codes</a:t>
                      </a:r>
                      <a:r>
                        <a:rPr lang="en-US" sz="1000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are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used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further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distinguish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program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within an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Index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00" spc="23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similar</a:t>
                      </a:r>
                      <a:r>
                        <a:rPr lang="en-US" sz="1000" spc="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detail.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913">
                <a:tc>
                  <a:txBody>
                    <a:bodyPr/>
                    <a:lstStyle/>
                    <a:p>
                      <a:pPr marL="66040" marR="0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000" b="1" spc="-2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000" b="1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00" b="1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at</a:t>
                      </a:r>
                      <a:r>
                        <a:rPr lang="en-US" sz="1000" b="1" spc="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000" b="1" spc="-25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000" b="1" baseline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n</a:t>
                      </a:r>
                      <a:endParaRPr lang="en-US" sz="1100" baseline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Used</a:t>
                      </a:r>
                      <a:r>
                        <a:rPr lang="en-US" sz="1000" spc="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focus</a:t>
                      </a:r>
                      <a:r>
                        <a:rPr lang="en-US" sz="1000" spc="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on</a:t>
                      </a:r>
                      <a:r>
                        <a:rPr lang="en-US" sz="1000" spc="3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000" spc="-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particular</a:t>
                      </a:r>
                      <a:r>
                        <a:rPr lang="en-US" sz="1000" spc="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physical</a:t>
                      </a:r>
                      <a:r>
                        <a:rPr lang="en-US" sz="1000" spc="2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room</a:t>
                      </a:r>
                      <a:r>
                        <a:rPr lang="en-US" sz="1000" spc="2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000" spc="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building,</a:t>
                      </a:r>
                      <a:r>
                        <a:rPr lang="en-US" sz="100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used </a:t>
                      </a:r>
                      <a:r>
                        <a:rPr lang="en-US" sz="100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en-US" sz="1000" spc="16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spc="-5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Housing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spc="-10" baseline="0" dirty="0">
                          <a:effectLst/>
                          <a:latin typeface="Arial" panose="020B0604020202020204" pitchFamily="34" charset="0"/>
                          <a:ea typeface="Calibri"/>
                          <a:cs typeface="Times New Roman"/>
                        </a:rPr>
                        <a:t> Facilities.</a:t>
                      </a:r>
                      <a:endParaRPr lang="en-US" sz="1100" baseline="0" dirty="0"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65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FWIBDST          FGITRND</a:t>
            </a:r>
            <a:endParaRPr lang="en-US" sz="1600" dirty="0"/>
          </a:p>
        </p:txBody>
      </p:sp>
      <p:pic>
        <p:nvPicPr>
          <p:cNvPr id="4" name="Picture 3" descr="SOU LOGO HZ 186 P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2971800" y="5715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lower block provides a summary of the adjusted budget, year-to-date activity, outstanding commitments (encumbrances and reservations) and available budget based upon your upper block criteria.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can drill down (Options) to view source documents or call other forms.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Click “Options” on this page to bring up the Options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Then select “Transaction Detail Information” FGITRND to “Drill Down” on the selected line.</a:t>
            </a:r>
          </a:p>
        </p:txBody>
      </p:sp>
    </p:spTree>
    <p:extLst>
      <p:ext uri="{BB962C8B-B14F-4D97-AF65-F5344CB8AC3E}">
        <p14:creationId xmlns:p14="http://schemas.microsoft.com/office/powerpoint/2010/main" val="21966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FWIBDST          FWIBSUM</a:t>
            </a:r>
            <a:endParaRPr lang="en-US" sz="1600" dirty="0"/>
          </a:p>
        </p:txBody>
      </p:sp>
      <p:pic>
        <p:nvPicPr>
          <p:cNvPr id="4" name="Picture 3" descr="SOU LOGO HZ 186 P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2971800" y="5715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Access this form from FWIBDST.  This form shows summarized budget information by account type for a selected organization/fund combination.  FWIBSUM (under “Options”) provides a view of the organization’s budget, year-to-date activity, reservations (commitments) and available balance summarized by major category type (Revenue, Labor, Direct Expenditures and Transfers). 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85801" y="2362200"/>
            <a:ext cx="7848599" cy="4114800"/>
            <a:chOff x="1571" y="-5716"/>
            <a:chExt cx="9454" cy="5511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-5716"/>
              <a:ext cx="9427" cy="5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584" y="-218"/>
              <a:ext cx="9428" cy="2"/>
              <a:chOff x="1584" y="-218"/>
              <a:chExt cx="9428" cy="2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1584" y="-218"/>
                <a:ext cx="9428" cy="2"/>
              </a:xfrm>
              <a:custGeom>
                <a:avLst/>
                <a:gdLst>
                  <a:gd name="T0" fmla="+- 0 1584 1584"/>
                  <a:gd name="T1" fmla="*/ T0 w 9428"/>
                  <a:gd name="T2" fmla="+- 0 11011 1584"/>
                  <a:gd name="T3" fmla="*/ T2 w 9428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9428">
                    <a:moveTo>
                      <a:pt x="0" y="0"/>
                    </a:moveTo>
                    <a:lnTo>
                      <a:pt x="9427" y="0"/>
                    </a:lnTo>
                  </a:path>
                </a:pathLst>
              </a:custGeom>
              <a:noFill/>
              <a:ln w="1651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883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FWIBDST          FWIBSUM</a:t>
            </a:r>
            <a:endParaRPr lang="en-US" sz="1600" dirty="0"/>
          </a:p>
        </p:txBody>
      </p:sp>
      <p:pic>
        <p:nvPicPr>
          <p:cNvPr id="4" name="Picture 3" descr="SOU LOGO HZ 186 P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2971800" y="5715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6785" y="1126123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drill down for more detail, type “2” in the Account Level box</a:t>
            </a:r>
            <a:r>
              <a:rPr lang="en-US" sz="1200" dirty="0"/>
              <a:t>.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803098" y="2018036"/>
            <a:ext cx="7684258" cy="4382763"/>
            <a:chOff x="1787" y="346"/>
            <a:chExt cx="9022" cy="5521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" y="346"/>
              <a:ext cx="8995" cy="5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800" y="5854"/>
              <a:ext cx="8996" cy="2"/>
              <a:chOff x="1800" y="5854"/>
              <a:chExt cx="8996" cy="2"/>
            </a:xfrm>
          </p:grpSpPr>
          <p:sp>
            <p:nvSpPr>
              <p:cNvPr id="11" name="Freeform 5"/>
              <p:cNvSpPr>
                <a:spLocks/>
              </p:cNvSpPr>
              <p:nvPr/>
            </p:nvSpPr>
            <p:spPr bwMode="auto">
              <a:xfrm>
                <a:off x="1800" y="5854"/>
                <a:ext cx="8996" cy="2"/>
              </a:xfrm>
              <a:custGeom>
                <a:avLst/>
                <a:gdLst>
                  <a:gd name="T0" fmla="+- 0 1800 1800"/>
                  <a:gd name="T1" fmla="*/ T0 w 8996"/>
                  <a:gd name="T2" fmla="+- 0 10795 1800"/>
                  <a:gd name="T3" fmla="*/ T2 w 8996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8996">
                    <a:moveTo>
                      <a:pt x="0" y="0"/>
                    </a:moveTo>
                    <a:lnTo>
                      <a:pt x="8995" y="0"/>
                    </a:lnTo>
                  </a:path>
                </a:pathLst>
              </a:custGeom>
              <a:noFill/>
              <a:ln w="1651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055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buNone/>
            </a:pPr>
            <a:endParaRPr lang="en-US" sz="2200" dirty="0"/>
          </a:p>
          <a:p>
            <a:pPr marL="109537" indent="0" eaLnBrk="1" hangingPunct="1">
              <a:buNone/>
            </a:pPr>
            <a:r>
              <a:rPr lang="en-US" sz="2000" dirty="0"/>
              <a:t>For additional Information contact: 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1200" dirty="0"/>
          </a:p>
          <a:p>
            <a:pPr eaLnBrk="1" hangingPunct="1"/>
            <a:r>
              <a:rPr lang="en-US" sz="2000" dirty="0"/>
              <a:t>Associate Director, Business Services</a:t>
            </a:r>
          </a:p>
          <a:p>
            <a:pPr marL="109537" indent="0" eaLnBrk="1" hangingPunct="1">
              <a:buNone/>
            </a:pPr>
            <a:r>
              <a:rPr lang="en-US" sz="2000" dirty="0"/>
              <a:t>   </a:t>
            </a:r>
            <a:r>
              <a:rPr lang="en-US" sz="2000" u="sng" dirty="0">
                <a:hlinkClick r:id="rId2"/>
              </a:rPr>
              <a:t>https://inside.sou.edu/bus-serv/staff.html</a:t>
            </a:r>
            <a:r>
              <a:rPr lang="en-US" sz="2000" dirty="0"/>
              <a:t> </a:t>
            </a:r>
          </a:p>
          <a:p>
            <a:pPr marL="109537" indent="0" eaLnBrk="1" hangingPunct="1">
              <a:buNone/>
            </a:pPr>
            <a:r>
              <a:rPr lang="en-US" sz="2000" dirty="0"/>
              <a:t>   552-8536</a:t>
            </a:r>
          </a:p>
          <a:p>
            <a:pPr marL="109537" indent="0" eaLnBrk="1" hangingPunct="1">
              <a:buNone/>
            </a:pPr>
            <a:r>
              <a:rPr lang="en-US" sz="2000" dirty="0"/>
              <a:t>                                           or</a:t>
            </a:r>
          </a:p>
          <a:p>
            <a:pPr eaLnBrk="1" hangingPunct="1"/>
            <a:r>
              <a:rPr lang="en-US" sz="2000" dirty="0"/>
              <a:t>Director of Business Services</a:t>
            </a:r>
            <a:br>
              <a:rPr lang="en-US" sz="2000" dirty="0"/>
            </a:br>
            <a:r>
              <a:rPr lang="en-US" sz="2000" u="sng" dirty="0">
                <a:hlinkClick r:id="rId2"/>
              </a:rPr>
              <a:t>https://inside.sou.edu/bus-serv/staff.html</a:t>
            </a:r>
            <a:endParaRPr lang="en-US" sz="2000" dirty="0"/>
          </a:p>
          <a:p>
            <a:pPr marL="109537" indent="0" eaLnBrk="1" hangingPunct="1">
              <a:buNone/>
            </a:pPr>
            <a:r>
              <a:rPr lang="en-US" sz="2000" dirty="0"/>
              <a:t>   552-6594</a:t>
            </a:r>
          </a:p>
          <a:p>
            <a:pPr eaLnBrk="1" hangingPunct="1">
              <a:buNone/>
            </a:pPr>
            <a:endParaRPr lang="en-US" sz="2000" dirty="0"/>
          </a:p>
          <a:p>
            <a:pPr marL="109537" indent="0" eaLnBrk="1" hangingPunct="1">
              <a:buNone/>
            </a:pPr>
            <a:endParaRPr lang="en-US" sz="2000" dirty="0"/>
          </a:p>
          <a:p>
            <a:pPr marL="109537" indent="0" eaLnBrk="1" hangingPunct="1">
              <a:buNone/>
            </a:pPr>
            <a:r>
              <a:rPr lang="en-US" sz="2000" dirty="0"/>
              <a:t>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Contacts</a:t>
            </a:r>
          </a:p>
        </p:txBody>
      </p:sp>
      <p:pic>
        <p:nvPicPr>
          <p:cNvPr id="5" name="Picture 4" descr="SOU LOGO HZ 186 PO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447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561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Organization Budget Status Form July 1, 2015</vt:lpstr>
      <vt:lpstr>FWIBDST </vt:lpstr>
      <vt:lpstr>FWIBDST </vt:lpstr>
      <vt:lpstr>FWIBDST          FGITRND</vt:lpstr>
      <vt:lpstr>FWIBDST          FWIBSUM</vt:lpstr>
      <vt:lpstr>FWIBDST          FWIBSUM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Irregularities</dc:title>
  <dc:creator>Steve Larvick</dc:creator>
  <cp:lastModifiedBy>Jaimie Bernhagen</cp:lastModifiedBy>
  <cp:revision>63</cp:revision>
  <dcterms:created xsi:type="dcterms:W3CDTF">2010-10-25T02:59:22Z</dcterms:created>
  <dcterms:modified xsi:type="dcterms:W3CDTF">2020-03-04T23:36:46Z</dcterms:modified>
</cp:coreProperties>
</file>