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4" r:id="rId3"/>
    <p:sldId id="313" r:id="rId4"/>
    <p:sldId id="263" r:id="rId5"/>
    <p:sldId id="272" r:id="rId6"/>
    <p:sldId id="270" r:id="rId7"/>
    <p:sldId id="273" r:id="rId8"/>
    <p:sldId id="276" r:id="rId9"/>
    <p:sldId id="277" r:id="rId10"/>
    <p:sldId id="278" r:id="rId11"/>
    <p:sldId id="314" r:id="rId12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4" autoAdjust="0"/>
    <p:restoredTop sz="94714" autoAdjust="0"/>
  </p:normalViewPr>
  <p:slideViewPr>
    <p:cSldViewPr>
      <p:cViewPr varScale="1">
        <p:scale>
          <a:sx n="114" d="100"/>
          <a:sy n="114" d="100"/>
        </p:scale>
        <p:origin x="17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273" cy="464681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129" y="0"/>
            <a:ext cx="3042273" cy="464681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8B9F9015-984B-4C12-8CC3-6DD12797CF09}" type="datetimeFigureOut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706"/>
            <a:ext cx="3042273" cy="464681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129" y="8839706"/>
            <a:ext cx="3042273" cy="464681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7C2D812C-5FEE-4486-911C-B74D60675D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85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273" cy="464681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129" y="0"/>
            <a:ext cx="3042273" cy="464681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7308B4C-E3F5-4DB4-8296-5EA585979225}" type="datetimeFigureOut">
              <a:rPr lang="en-US"/>
              <a:pPr>
                <a:defRPr/>
              </a:pPr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298" y="4420623"/>
            <a:ext cx="5615331" cy="4186743"/>
          </a:xfrm>
          <a:prstGeom prst="rect">
            <a:avLst/>
          </a:prstGeom>
        </p:spPr>
        <p:txBody>
          <a:bodyPr vert="horz" lIns="88240" tIns="44120" rIns="88240" bIns="441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706"/>
            <a:ext cx="3042273" cy="464681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129" y="8839706"/>
            <a:ext cx="3042273" cy="464681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AB96C7F-6A98-43F1-99E8-B645DB922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20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172B67-12C0-422B-9E09-4D05776A265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172B67-12C0-422B-9E09-4D05776A26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F97501-ACA9-4C91-92B2-B6A8BFFE710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298CCB-4F2A-49B6-89D6-72B8524D963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6F900B-FD87-4B02-B91B-0B4035FB5FF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C4ACD9-5C52-411E-9E84-7F76CD4706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3BD366-86D5-4DCD-9F2F-99ED5C6E251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ECABC8-60C3-4403-9125-69319F4FD2B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16D2FA-AE97-45FE-BDB0-41C4882806B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CEDF952-8F42-4620-89B6-4CC9F7D39599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D438895-9E8F-4F5E-B9BA-307028B5FF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33AC-B02B-4CDA-B39D-6FC882116690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423EC-A5FF-4F2C-B4E7-35B9BCE664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5F198-EE78-400C-AC8D-DE1BC0137E22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FAA27-7AE8-45E1-89D1-A0BC1BA9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973F7-C257-49DF-AAFD-2858ADE4E3D5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1636B-B148-40DE-A6AA-57B3A7A33E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EE260A-77E1-4FAA-97C7-70D67228BEF6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7316AF-0C5D-423B-B576-AA31A7D88E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63FEDF-9486-48B3-B22A-9B1CC87D9C52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D0AF62-E645-464F-A1C2-87BDFBFA3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43AA52-8CCA-49EA-8259-05CA8B911A4C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158B6E-7E64-499F-9F3D-DB3D89BFB0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EE4758-016D-4B61-8A50-7A27C157882E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ABD39F-754A-4434-AE86-AD8FC14F9B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C3D3-89E9-4443-8D44-4A29F4CFB323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0EE0-8564-415B-9400-E0DDC56080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CA06B7-3B4D-4ABD-9413-72457B29FEEE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553EAA-DBF4-4ADD-9E5C-93F9C9E56F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EBCAB48-BCC3-4A38-A248-342F104EDF89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1C2DA0E-34E5-4C60-9DAC-6391506579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1AC6E13-CB18-4BD2-9BE0-9AD6BC272D4A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1ABCFE5-49A0-499F-9F70-169A7A876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39" r:id="rId2"/>
    <p:sldLayoutId id="2147484044" r:id="rId3"/>
    <p:sldLayoutId id="2147484045" r:id="rId4"/>
    <p:sldLayoutId id="2147484046" r:id="rId5"/>
    <p:sldLayoutId id="2147484047" r:id="rId6"/>
    <p:sldLayoutId id="2147484040" r:id="rId7"/>
    <p:sldLayoutId id="2147484048" r:id="rId8"/>
    <p:sldLayoutId id="2147484049" r:id="rId9"/>
    <p:sldLayoutId id="2147484041" r:id="rId10"/>
    <p:sldLayoutId id="214748404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nside.sou.edu/bus-serv/staff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Manual Encumbrances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sz="2000" dirty="0"/>
              <a:t>Why, When and How to Post Manual Encumbrances</a:t>
            </a:r>
          </a:p>
        </p:txBody>
      </p:sp>
      <p:pic>
        <p:nvPicPr>
          <p:cNvPr id="9220" name="Picture 4" descr="SOU LOGO HZ 186 P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816682" cy="62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10400" y="5257800"/>
            <a:ext cx="1752600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Business Services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200" b="1">
                <a:solidFill>
                  <a:schemeClr val="bg1"/>
                </a:solidFill>
                <a:latin typeface="+mn-lt"/>
              </a:rPr>
              <a:t>July 1, 2015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en-US" sz="12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6" r="8225" b="34118"/>
          <a:stretch/>
        </p:blipFill>
        <p:spPr>
          <a:xfrm>
            <a:off x="914400" y="3761197"/>
            <a:ext cx="6705600" cy="30968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sz="4800" dirty="0"/>
              <a:t>   </a:t>
            </a:r>
            <a:r>
              <a:rPr lang="en-US" sz="4400" dirty="0"/>
              <a:t>Accounting Fields Defined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600200"/>
            <a:ext cx="7315200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3200" dirty="0"/>
              <a:t> </a:t>
            </a:r>
            <a:endParaRPr lang="en-US" sz="2400" dirty="0"/>
          </a:p>
          <a:p>
            <a:pPr>
              <a:defRPr/>
            </a:pPr>
            <a:r>
              <a:rPr lang="en-US" sz="3200" dirty="0"/>
              <a:t> 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58446-3F94-4AB6-B2FE-37DFF81F2D5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304800" y="1219200"/>
            <a:ext cx="83820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3225" indent="-4032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Project Code: </a:t>
            </a:r>
            <a:r>
              <a:rPr lang="en-US" dirty="0">
                <a:latin typeface="+mj-lt"/>
              </a:rPr>
              <a:t>Leave blank unless working on an index code that’s connected to a Grant or Construction project. </a:t>
            </a:r>
            <a:endParaRPr lang="en-US" b="1" dirty="0">
              <a:latin typeface="+mj-lt"/>
            </a:endParaRPr>
          </a:p>
          <a:p>
            <a:pPr marL="403225" indent="-4032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COA: </a:t>
            </a:r>
            <a:r>
              <a:rPr lang="en-US" dirty="0">
                <a:latin typeface="+mj-lt"/>
              </a:rPr>
              <a:t>Will default to “F” =SOU. Do not change this setting. 	</a:t>
            </a:r>
          </a:p>
          <a:p>
            <a:pPr marL="403225" indent="-4032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Accounting: </a:t>
            </a:r>
            <a:r>
              <a:rPr lang="en-US" b="1" dirty="0">
                <a:latin typeface="+mj-lt"/>
              </a:rPr>
              <a:t>	</a:t>
            </a:r>
            <a:r>
              <a:rPr lang="en-US" dirty="0">
                <a:latin typeface="+mj-lt"/>
              </a:rPr>
              <a:t>Enter the index and account code information. </a:t>
            </a:r>
            <a:endParaRPr lang="en-US" b="1" dirty="0">
              <a:latin typeface="+mj-lt"/>
            </a:endParaRPr>
          </a:p>
          <a:p>
            <a:pPr marL="403225" indent="-4032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Amount</a:t>
            </a:r>
            <a:r>
              <a:rPr lang="en-US" b="1" dirty="0">
                <a:latin typeface="+mj-lt"/>
              </a:rPr>
              <a:t>: </a:t>
            </a:r>
            <a:r>
              <a:rPr lang="en-US" dirty="0">
                <a:latin typeface="+mj-lt"/>
              </a:rPr>
              <a:t>Enter the amount for the line item (sum of all line items should balance to the Document Total)</a:t>
            </a:r>
          </a:p>
          <a:p>
            <a:pPr>
              <a:spcBef>
                <a:spcPts val="600"/>
              </a:spcBef>
              <a:buClr>
                <a:schemeClr val="accent1"/>
              </a:buClr>
              <a:defRPr/>
            </a:pPr>
            <a:r>
              <a:rPr lang="en-US" dirty="0">
                <a:latin typeface="+mn-lt"/>
              </a:rPr>
              <a:t>To complete the transaction to post the encumbrance, hit “page down”, or “Record” “Next”: Click on the “Complete” button:</a:t>
            </a:r>
          </a:p>
          <a:p>
            <a:pPr>
              <a:defRPr/>
            </a:pPr>
            <a:r>
              <a:rPr lang="en-US" sz="1600" dirty="0"/>
              <a:t> </a:t>
            </a:r>
          </a:p>
          <a:p>
            <a:pPr>
              <a:defRPr/>
            </a:pPr>
            <a:r>
              <a:rPr lang="en-US" sz="2000" dirty="0"/>
              <a:t>	</a:t>
            </a:r>
          </a:p>
          <a:p>
            <a:pPr>
              <a:defRPr/>
            </a:pPr>
            <a:br>
              <a:rPr lang="en-US" dirty="0"/>
            </a:br>
            <a:endParaRPr lang="en-US" dirty="0"/>
          </a:p>
        </p:txBody>
      </p:sp>
      <p:pic>
        <p:nvPicPr>
          <p:cNvPr id="7" name="Picture 3" descr="SOU LOGO HZ CMY P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7650" y="555377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3124200" y="3838396"/>
            <a:ext cx="1447800" cy="2486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248400" y="4114800"/>
            <a:ext cx="533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5455919"/>
            <a:ext cx="76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800" dirty="0">
                <a:solidFill>
                  <a:schemeClr val="tx1"/>
                </a:solidFill>
              </a:rPr>
              <a:t>2,500.000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01018" y="6614162"/>
            <a:ext cx="76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800" dirty="0">
                <a:solidFill>
                  <a:schemeClr val="tx1"/>
                </a:solidFill>
              </a:rPr>
              <a:t>2,500.000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None/>
            </a:pPr>
            <a:r>
              <a:rPr lang="en-US" sz="2400" dirty="0"/>
              <a:t>For additional Information contact: 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400" dirty="0"/>
          </a:p>
          <a:p>
            <a:pPr eaLnBrk="1" hangingPunct="1"/>
            <a:r>
              <a:rPr lang="en-US" sz="2400" dirty="0"/>
              <a:t>Associate Director, Business Services</a:t>
            </a:r>
          </a:p>
          <a:p>
            <a:pPr marL="109537" indent="0" eaLnBrk="1" hangingPunct="1">
              <a:buNone/>
            </a:pPr>
            <a:r>
              <a:rPr lang="en-US" sz="2400" dirty="0"/>
              <a:t>  </a:t>
            </a:r>
            <a:r>
              <a:rPr lang="en-US" sz="2400" u="sng" dirty="0">
                <a:hlinkClick r:id="rId2"/>
              </a:rPr>
              <a:t>https://inside.sou.edu/bus-serv/staff.html</a:t>
            </a:r>
            <a:r>
              <a:rPr lang="en-US" sz="2400" dirty="0"/>
              <a:t> </a:t>
            </a:r>
          </a:p>
          <a:p>
            <a:pPr marL="109537" indent="0" eaLnBrk="1" hangingPunct="1">
              <a:buNone/>
            </a:pPr>
            <a:r>
              <a:rPr lang="en-US" sz="2400" dirty="0"/>
              <a:t>  552-8536</a:t>
            </a:r>
          </a:p>
          <a:p>
            <a:pPr marL="0" indent="0" eaLnBrk="1" hangingPunct="1">
              <a:buNone/>
            </a:pPr>
            <a:r>
              <a:rPr lang="en-US" sz="2400" dirty="0"/>
              <a:t>                                     or</a:t>
            </a:r>
          </a:p>
          <a:p>
            <a:pPr eaLnBrk="1" hangingPunct="1"/>
            <a:r>
              <a:rPr lang="en-US" sz="2400" dirty="0"/>
              <a:t>Director of Business Services</a:t>
            </a:r>
            <a:br>
              <a:rPr lang="en-US" sz="2400" dirty="0"/>
            </a:br>
            <a:r>
              <a:rPr lang="en-US" sz="2400" u="sng" dirty="0">
                <a:hlinkClick r:id="rId2"/>
              </a:rPr>
              <a:t>https://inside.sou.edu/bus-serv/staff.html</a:t>
            </a:r>
            <a:endParaRPr lang="en-US" sz="2400" dirty="0"/>
          </a:p>
          <a:p>
            <a:pPr marL="109537" indent="0" eaLnBrk="1" hangingPunct="1">
              <a:buNone/>
            </a:pPr>
            <a:r>
              <a:rPr lang="en-US" sz="2400" dirty="0"/>
              <a:t>  552-6594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1636B-B148-40DE-A6AA-57B3A7A33EA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7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dirty="0"/>
              <a:t>	</a:t>
            </a:r>
            <a:r>
              <a:rPr lang="en-US" sz="4800" dirty="0"/>
              <a:t>Manual Encumbrances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1" y="1630769"/>
            <a:ext cx="76962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en-US" dirty="0">
                <a:latin typeface="+mn-lt"/>
              </a:rPr>
              <a:t>This presentation describes the process for creating and</a:t>
            </a:r>
          </a:p>
          <a:p>
            <a:pPr marL="457200" indent="-457200" algn="ctr">
              <a:defRPr/>
            </a:pPr>
            <a:r>
              <a:rPr lang="en-US" dirty="0">
                <a:latin typeface="+mn-lt"/>
              </a:rPr>
              <a:t> liquidating  manual encumbrance in Banner.</a:t>
            </a:r>
          </a:p>
          <a:p>
            <a:pPr marL="457200" indent="-457200" algn="ctr">
              <a:defRPr/>
            </a:pPr>
            <a:endParaRPr lang="en-US" dirty="0">
              <a:latin typeface="+mn-lt"/>
            </a:endParaRPr>
          </a:p>
          <a:p>
            <a:pPr marL="457200" indent="-457200">
              <a:defRPr/>
            </a:pPr>
            <a:endParaRPr lang="en-US" sz="1000" b="1" dirty="0">
              <a:latin typeface="+mn-lt"/>
            </a:endParaRPr>
          </a:p>
          <a:p>
            <a:pPr marL="457200" indent="-457200">
              <a:defRPr/>
            </a:pPr>
            <a:r>
              <a:rPr lang="en-US" b="1" dirty="0">
                <a:latin typeface="+mn-lt"/>
              </a:rPr>
              <a:t>What is it?</a:t>
            </a:r>
          </a:p>
          <a:p>
            <a:pPr marL="457200" indent="-457200">
              <a:defRPr/>
            </a:pPr>
            <a:r>
              <a:rPr lang="en-US" dirty="0">
                <a:latin typeface="+mn-lt"/>
              </a:rPr>
              <a:t>	A manual encumbrance provides a means to post dollar commitments directly to Banner Finance.</a:t>
            </a:r>
          </a:p>
          <a:p>
            <a:pPr marL="457200" indent="-457200">
              <a:defRPr/>
            </a:pPr>
            <a:endParaRPr lang="en-US" sz="1200" b="1" dirty="0">
              <a:latin typeface="+mn-lt"/>
            </a:endParaRPr>
          </a:p>
          <a:p>
            <a:pPr marL="457200" indent="-457200">
              <a:defRPr/>
            </a:pPr>
            <a:r>
              <a:rPr lang="en-US" b="1" dirty="0">
                <a:latin typeface="+mn-lt"/>
              </a:rPr>
              <a:t>When would you use it?</a:t>
            </a:r>
            <a:endParaRPr lang="en-US" dirty="0">
              <a:latin typeface="+mn-lt"/>
            </a:endParaRPr>
          </a:p>
          <a:p>
            <a:pPr marL="457200" indent="-457200">
              <a:buClr>
                <a:schemeClr val="accent1"/>
              </a:buClr>
              <a:defRPr/>
            </a:pPr>
            <a:r>
              <a:rPr lang="en-US" dirty="0">
                <a:latin typeface="+mn-lt"/>
              </a:rPr>
              <a:t>	A manual encumbrance is entered prior to the point where a Purchase Order can be created to generate a system encumbrance. </a:t>
            </a:r>
          </a:p>
          <a:p>
            <a:pPr marL="457200" indent="-457200">
              <a:buClr>
                <a:schemeClr val="accent1"/>
              </a:buClr>
              <a:defRPr/>
            </a:pPr>
            <a:endParaRPr lang="en-US" sz="1200" b="1" dirty="0">
              <a:latin typeface="+mn-lt"/>
            </a:endParaRPr>
          </a:p>
          <a:p>
            <a:pPr>
              <a:buClr>
                <a:schemeClr val="accent1"/>
              </a:buClr>
              <a:defRPr/>
            </a:pPr>
            <a:r>
              <a:rPr lang="en-US" b="1" dirty="0">
                <a:latin typeface="+mn-lt"/>
              </a:rPr>
              <a:t>Why?</a:t>
            </a:r>
          </a:p>
          <a:p>
            <a:pPr marL="457200" indent="-457200">
              <a:buClr>
                <a:schemeClr val="accent1"/>
              </a:buClr>
              <a:defRPr/>
            </a:pPr>
            <a:r>
              <a:rPr lang="en-US" dirty="0">
                <a:latin typeface="+mn-lt"/>
              </a:rPr>
              <a:t>	By encumbering expenditures you know are coming up, it gives you a better feel of your uncommitted budget amounts. </a:t>
            </a:r>
          </a:p>
          <a:p>
            <a:pPr>
              <a:buClr>
                <a:schemeClr val="accent1"/>
              </a:buClr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293F2-B0E4-4BE2-9A9A-4998490E9D1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7650" y="600075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0" y="2362200"/>
            <a:ext cx="9144000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kolodzina\AppData\Local\Microsoft\Windows\Temporary Internet Files\Content.IE5\NIJI5V59\MC90044153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773371"/>
            <a:ext cx="191452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dirty="0"/>
              <a:t>	</a:t>
            </a:r>
            <a:r>
              <a:rPr lang="en-US" sz="4800" dirty="0"/>
              <a:t>Creating &amp; Liquidating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75" y="1521681"/>
            <a:ext cx="8153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2800" b="1" dirty="0">
                <a:latin typeface="+mn-lt"/>
              </a:rPr>
              <a:t>Benefit</a:t>
            </a:r>
          </a:p>
          <a:p>
            <a:pPr marL="457200" indent="-457200">
              <a:buClr>
                <a:schemeClr val="accent1"/>
              </a:buClr>
              <a:defRPr/>
            </a:pPr>
            <a:endParaRPr lang="en-US" sz="1200" dirty="0">
              <a:latin typeface="+mn-lt"/>
            </a:endParaRP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</a:rPr>
              <a:t>Provides a means to post commitments directly to Banner Finance, prior to the point where the system will create an automatic encumbrance </a:t>
            </a:r>
          </a:p>
          <a:p>
            <a:pPr>
              <a:buClr>
                <a:schemeClr val="accent1"/>
              </a:buClr>
              <a:defRPr/>
            </a:pPr>
            <a:endParaRPr lang="en-US" sz="1200" dirty="0">
              <a:latin typeface="+mn-lt"/>
            </a:endParaRPr>
          </a:p>
          <a:p>
            <a:pPr>
              <a:buClr>
                <a:schemeClr val="accent1"/>
              </a:buClr>
              <a:defRPr/>
            </a:pPr>
            <a:r>
              <a:rPr lang="en-US" sz="2800" b="1" dirty="0">
                <a:latin typeface="+mn-lt"/>
              </a:rPr>
              <a:t>Advantages</a:t>
            </a:r>
          </a:p>
          <a:p>
            <a:pPr marL="457200" indent="-457200">
              <a:buClr>
                <a:schemeClr val="accent1"/>
              </a:buClr>
              <a:defRPr/>
            </a:pPr>
            <a:endParaRPr lang="en-US" sz="1200" dirty="0">
              <a:latin typeface="+mn-lt"/>
            </a:endParaRP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</a:rPr>
              <a:t>Allows department to better use the Banner system to allow the ability to track commitments without having to separately track activity</a:t>
            </a:r>
          </a:p>
          <a:p>
            <a:pPr>
              <a:buClr>
                <a:schemeClr val="accent1"/>
              </a:buClr>
              <a:defRPr/>
            </a:pPr>
            <a:endParaRPr lang="en-US" sz="1200" dirty="0">
              <a:latin typeface="+mn-lt"/>
            </a:endParaRP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</a:rPr>
              <a:t>This will allow the department to identify the uncommitted balances remaining in their budgets as the year progresses. </a:t>
            </a: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1900" dirty="0">
              <a:latin typeface="+mn-lt"/>
            </a:endParaRP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1900" i="1" dirty="0">
              <a:latin typeface="+mn-lt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293F2-B0E4-4BE2-9A9A-4998490E9D1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7650" y="600074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kolodzina\AppData\Local\Microsoft\Windows\Temporary Internet Files\Content.IE5\NIJI5V59\MC90044188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5410200"/>
            <a:ext cx="17875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72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dirty="0"/>
              <a:t>	</a:t>
            </a:r>
            <a:r>
              <a:rPr lang="en-US" sz="4800" dirty="0"/>
              <a:t>Banner Location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412217"/>
            <a:ext cx="7848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defRPr/>
            </a:pPr>
            <a:r>
              <a:rPr lang="en-US" sz="2000" dirty="0">
                <a:latin typeface="+mn-lt"/>
              </a:rPr>
              <a:t>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3200" dirty="0"/>
              <a:t> </a:t>
            </a:r>
            <a:endParaRPr lang="en-US" sz="2400" dirty="0"/>
          </a:p>
          <a:p>
            <a:pPr>
              <a:defRPr/>
            </a:pPr>
            <a:r>
              <a:rPr lang="en-US" sz="3200" dirty="0"/>
              <a:t> 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C5E71-E2AE-4B5C-811D-F0A29BF0936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7650" y="5769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8233" b="37943"/>
          <a:stretch/>
        </p:blipFill>
        <p:spPr>
          <a:xfrm>
            <a:off x="1097912" y="1429803"/>
            <a:ext cx="7055488" cy="53035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3800" y="2362200"/>
            <a:ext cx="1143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dirty="0"/>
              <a:t>	 FIXED ASSETS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914400" y="1600200"/>
            <a:ext cx="73152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3200" dirty="0"/>
              <a:t> </a:t>
            </a:r>
            <a:endParaRPr lang="en-US" sz="2400" dirty="0"/>
          </a:p>
          <a:p>
            <a:pPr>
              <a:defRPr/>
            </a:pPr>
            <a:r>
              <a:rPr lang="en-US" sz="3200" dirty="0"/>
              <a:t> 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9FA4C-3D0A-43E9-A97D-30D5281018C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-46038"/>
            <a:ext cx="9144000" cy="141763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0" hangingPunct="0">
              <a:defRPr/>
            </a:pPr>
            <a:r>
              <a:rPr lang="en-US" sz="4800" dirty="0"/>
              <a:t> 	</a:t>
            </a:r>
            <a:r>
              <a:rPr lang="en-US" sz="4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Encumbrance Maintenance 	</a:t>
            </a:r>
            <a:r>
              <a:rPr lang="en-US" sz="45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[FGAENCB]</a:t>
            </a:r>
          </a:p>
        </p:txBody>
      </p:sp>
      <p:pic>
        <p:nvPicPr>
          <p:cNvPr id="8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1056" y="801931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309" b="27843"/>
          <a:stretch/>
        </p:blipFill>
        <p:spPr>
          <a:xfrm>
            <a:off x="995958" y="1528632"/>
            <a:ext cx="7233642" cy="49485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58669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Encumbrance Number: </a:t>
            </a:r>
            <a:r>
              <a:rPr lang="en-US" dirty="0">
                <a:latin typeface="+mj-lt"/>
              </a:rPr>
              <a:t>8 Digit number not defaulted by the system (manually entered). </a:t>
            </a:r>
          </a:p>
          <a:p>
            <a:pPr marL="742950" lvl="1" indent="-285750">
              <a:buClr>
                <a:schemeClr val="accent2"/>
              </a:buClr>
              <a:buFont typeface="Courier New" pitchFamily="49" charset="0"/>
              <a:buChar char="o"/>
              <a:defRPr/>
            </a:pPr>
            <a:r>
              <a:rPr lang="en-US" dirty="0">
                <a:latin typeface="+mj-lt"/>
              </a:rPr>
              <a:t>Clearly identifies it’s a manual encumbrance</a:t>
            </a:r>
          </a:p>
          <a:p>
            <a:pPr marL="742950" lvl="1" indent="-285750">
              <a:buClr>
                <a:schemeClr val="accent2"/>
              </a:buClr>
              <a:buFont typeface="Courier New" pitchFamily="49" charset="0"/>
              <a:buChar char="o"/>
              <a:defRPr/>
            </a:pPr>
            <a:r>
              <a:rPr lang="en-US" dirty="0">
                <a:latin typeface="+mj-lt"/>
              </a:rPr>
              <a:t>Lets departments locate their encumbrances from other departmental encumbrances</a:t>
            </a:r>
          </a:p>
          <a:p>
            <a:pPr marL="1200150" lvl="2" indent="-285750"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1st Digit</a:t>
            </a:r>
            <a:endParaRPr lang="en-US" dirty="0">
              <a:solidFill>
                <a:schemeClr val="accent1"/>
              </a:solidFill>
              <a:latin typeface="+mj-lt"/>
            </a:endParaRPr>
          </a:p>
          <a:p>
            <a:pPr lvl="3">
              <a:buClr>
                <a:schemeClr val="accent1"/>
              </a:buClr>
              <a:defRPr/>
            </a:pPr>
            <a:r>
              <a:rPr lang="en-US" dirty="0">
                <a:latin typeface="+mj-lt"/>
              </a:rPr>
              <a:t>“E” = always use the letter “E” to identify “encumbrance”</a:t>
            </a:r>
          </a:p>
          <a:p>
            <a:pPr marL="1200150" lvl="2" indent="-285750"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2nd  and 3rd Digits</a:t>
            </a:r>
          </a:p>
          <a:p>
            <a:pPr lvl="3">
              <a:buClr>
                <a:schemeClr val="accent1"/>
              </a:buClr>
              <a:defRPr/>
            </a:pPr>
            <a:r>
              <a:rPr lang="en-US" dirty="0">
                <a:latin typeface="+mj-lt"/>
              </a:rPr>
              <a:t>Use these to identify the “department” creating the encumbrance (Business Services = BS)</a:t>
            </a:r>
          </a:p>
          <a:p>
            <a:pPr marL="1200150" lvl="2" indent="-285750"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4th and 5th Digits</a:t>
            </a:r>
          </a:p>
          <a:p>
            <a:pPr lvl="3">
              <a:buClr>
                <a:schemeClr val="accent1"/>
              </a:buClr>
              <a:defRPr/>
            </a:pPr>
            <a:r>
              <a:rPr lang="en-US" dirty="0">
                <a:latin typeface="+mj-lt"/>
              </a:rPr>
              <a:t>“00” for a “new” encumbrance</a:t>
            </a:r>
          </a:p>
          <a:p>
            <a:pPr lvl="3">
              <a:buClr>
                <a:schemeClr val="accent2"/>
              </a:buClr>
              <a:defRPr/>
            </a:pPr>
            <a:r>
              <a:rPr lang="en-US" dirty="0">
                <a:latin typeface="+mj-lt"/>
              </a:rPr>
              <a:t>“C__“ when making a “change” to an existing encumbrance</a:t>
            </a:r>
          </a:p>
          <a:p>
            <a:pPr lvl="3">
              <a:buClr>
                <a:schemeClr val="accent2"/>
              </a:buClr>
              <a:defRPr/>
            </a:pPr>
            <a:r>
              <a:rPr lang="en-US" dirty="0">
                <a:latin typeface="+mj-lt"/>
              </a:rPr>
              <a:t>(“C1”, “C2”, </a:t>
            </a:r>
            <a:r>
              <a:rPr lang="en-US" dirty="0" err="1">
                <a:latin typeface="+mj-lt"/>
              </a:rPr>
              <a:t>etc</a:t>
            </a:r>
            <a:r>
              <a:rPr lang="en-US" dirty="0">
                <a:latin typeface="+mj-lt"/>
              </a:rPr>
              <a:t>)</a:t>
            </a:r>
          </a:p>
          <a:p>
            <a:pPr marL="1200150" lvl="2" indent="-285750"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6th, 7th and 8th Digits</a:t>
            </a:r>
          </a:p>
          <a:p>
            <a:pPr lvl="3">
              <a:buClr>
                <a:schemeClr val="accent1"/>
              </a:buClr>
              <a:defRPr/>
            </a:pPr>
            <a:r>
              <a:rPr lang="en-US" dirty="0">
                <a:latin typeface="+mj-lt"/>
              </a:rPr>
              <a:t>Identifies the specific encumbrance:(“001”, “002”)</a:t>
            </a:r>
          </a:p>
          <a:p>
            <a:pPr lvl="3">
              <a:buClr>
                <a:schemeClr val="accent1"/>
              </a:buClr>
              <a:defRPr/>
            </a:pPr>
            <a:r>
              <a:rPr lang="en-US" dirty="0">
                <a:latin typeface="+mj-lt"/>
              </a:rPr>
              <a:t>or if you run out of numeric numbers (“A01”, through “ZZZ”, </a:t>
            </a:r>
            <a:r>
              <a:rPr lang="en-US" dirty="0" err="1">
                <a:latin typeface="+mj-lt"/>
              </a:rPr>
              <a:t>etc</a:t>
            </a:r>
            <a:r>
              <a:rPr lang="en-US" dirty="0">
                <a:latin typeface="+mj-lt"/>
              </a:rPr>
              <a:t>)</a:t>
            </a:r>
          </a:p>
          <a:p>
            <a:pPr>
              <a:defRPr/>
            </a:pPr>
            <a:endParaRPr lang="en-US" sz="1600" dirty="0">
              <a:latin typeface="+mn-lt"/>
            </a:endParaRPr>
          </a:p>
          <a:p>
            <a:pPr>
              <a:defRPr/>
            </a:pPr>
            <a:endParaRPr lang="en-US" sz="16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25FB4D-AB3C-4FC6-A516-40807987B39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0"/>
            <a:ext cx="9144000" cy="118872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0" hangingPunct="0">
              <a:defRPr/>
            </a:pPr>
            <a:r>
              <a:rPr 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en-US" sz="4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[FGAENCB] Fields Defined</a:t>
            </a:r>
          </a:p>
        </p:txBody>
      </p:sp>
      <p:pic>
        <p:nvPicPr>
          <p:cNvPr id="8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7650" y="569595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kolodzina\AppData\Local\Microsoft\Windows\Temporary Internet Files\Content.IE5\TT7RNYY1\MC90005558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5544585"/>
            <a:ext cx="1447800" cy="131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594338"/>
            <a:ext cx="845820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lvl="0" indent="-403225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Encumbrance Description: </a:t>
            </a:r>
            <a:r>
              <a:rPr lang="en-US" dirty="0">
                <a:latin typeface="+mj-lt"/>
              </a:rPr>
              <a:t>Manually defined to describe the encumbrance. Can use this to further  identify the department creating  the encumbrance (“Bus </a:t>
            </a:r>
            <a:r>
              <a:rPr lang="en-US" dirty="0" err="1">
                <a:latin typeface="+mj-lt"/>
              </a:rPr>
              <a:t>Serv</a:t>
            </a:r>
            <a:r>
              <a:rPr lang="en-US" dirty="0">
                <a:latin typeface="+mj-lt"/>
              </a:rPr>
              <a:t>: Conference Travel in May”).</a:t>
            </a:r>
          </a:p>
          <a:p>
            <a:pPr marL="742950" lvl="1" indent="-285750">
              <a:buClr>
                <a:schemeClr val="accent2"/>
              </a:buClr>
              <a:buFont typeface="Courier New" pitchFamily="49" charset="0"/>
              <a:buChar char="o"/>
              <a:defRPr/>
            </a:pPr>
            <a:r>
              <a:rPr lang="en-US" dirty="0">
                <a:latin typeface="+mj-lt"/>
              </a:rPr>
              <a:t>You can also describe the activity more by adding “TEXT” to the transaction by clicking on “OPTIONS” and then “DOCUMENT TEXT”</a:t>
            </a:r>
          </a:p>
          <a:p>
            <a:pPr marL="403225" lvl="0" indent="-403225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b="1" dirty="0">
              <a:latin typeface="+mj-lt"/>
            </a:endParaRPr>
          </a:p>
          <a:p>
            <a:pPr marL="403225" lvl="0" indent="-403225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b="1" dirty="0">
              <a:latin typeface="+mj-lt"/>
            </a:endParaRPr>
          </a:p>
          <a:p>
            <a:pPr marL="403225" lvl="0" indent="-403225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b="1" dirty="0">
              <a:latin typeface="+mj-lt"/>
            </a:endParaRPr>
          </a:p>
          <a:p>
            <a:pPr marL="403225" lvl="0" indent="-403225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b="1" dirty="0">
              <a:latin typeface="+mj-lt"/>
            </a:endParaRPr>
          </a:p>
          <a:p>
            <a:pPr marL="403225" lvl="0" indent="-403225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Document Total: </a:t>
            </a:r>
            <a:r>
              <a:rPr lang="en-US" dirty="0">
                <a:latin typeface="+mj-lt"/>
              </a:rPr>
              <a:t>Total encumbrance to appear in the ledgers</a:t>
            </a:r>
          </a:p>
          <a:p>
            <a:pPr marL="403225" indent="-4032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Transaction Date: </a:t>
            </a:r>
            <a:r>
              <a:rPr lang="en-US" dirty="0">
                <a:latin typeface="+mj-lt"/>
              </a:rPr>
              <a:t>Defines the date when the transaction should appear in the operating ledger (ex: a transaction date of 2-1-20XX will be posted to February).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E979A-41BE-4C59-9A0E-9802AE671FE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0"/>
            <a:ext cx="9144000" cy="118872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0" hangingPunct="0">
              <a:defRPr/>
            </a:pPr>
            <a:r>
              <a:rPr 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    </a:t>
            </a:r>
            <a:r>
              <a:rPr lang="en-US" sz="4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[FGAENCB] Fields Defined</a:t>
            </a:r>
            <a:endParaRPr lang="en-US" sz="4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pic>
        <p:nvPicPr>
          <p:cNvPr id="8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7650" y="608428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t="-1" r="59411" b="48538"/>
          <a:stretch/>
        </p:blipFill>
        <p:spPr bwMode="auto">
          <a:xfrm>
            <a:off x="2057400" y="3048001"/>
            <a:ext cx="4743450" cy="19946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418"/>
            <a:ext cx="9144000" cy="118872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dirty="0">
                <a:latin typeface="+mn-lt"/>
                <a:ea typeface="+mn-ea"/>
                <a:cs typeface="+mn-cs"/>
              </a:rPr>
              <a:t>    [FGAENCB] Fields Defined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600200"/>
            <a:ext cx="7315200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3200" dirty="0"/>
              <a:t> </a:t>
            </a:r>
            <a:endParaRPr lang="en-US" sz="2400" dirty="0"/>
          </a:p>
          <a:p>
            <a:pPr>
              <a:defRPr/>
            </a:pPr>
            <a:r>
              <a:rPr lang="en-US" sz="3200" dirty="0"/>
              <a:t> 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2F1CB-16C4-4D0B-A0A9-3712A0295C5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304800" y="1652349"/>
            <a:ext cx="8534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3225" indent="-403225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Encumbrance Type: </a:t>
            </a:r>
            <a:r>
              <a:rPr lang="en-US" dirty="0">
                <a:latin typeface="+mj-lt"/>
              </a:rPr>
              <a:t>Will set to default for “encumbrance”</a:t>
            </a:r>
          </a:p>
          <a:p>
            <a:pPr>
              <a:buClr>
                <a:schemeClr val="accent1"/>
              </a:buClr>
              <a:defRPr/>
            </a:pPr>
            <a:endParaRPr lang="en-US" dirty="0">
              <a:latin typeface="+mj-lt"/>
            </a:endParaRPr>
          </a:p>
          <a:p>
            <a:pPr marL="403225" indent="-403225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Vendor ID: </a:t>
            </a:r>
            <a:r>
              <a:rPr lang="en-US" dirty="0">
                <a:latin typeface="+mj-lt"/>
              </a:rPr>
              <a:t>Optional. Can be included if known.</a:t>
            </a:r>
          </a:p>
          <a:p>
            <a:pPr lvl="0" indent="-403225"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b="1" dirty="0">
              <a:latin typeface="+mj-lt"/>
            </a:endParaRPr>
          </a:p>
          <a:p>
            <a:pPr lvl="1" indent="-403225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Encumbrance Change: </a:t>
            </a:r>
            <a:r>
              <a:rPr lang="en-US" dirty="0">
                <a:latin typeface="+mj-lt"/>
              </a:rPr>
              <a:t>Only used when making changes to an original manual encumbrance  that has been posted to FIS.</a:t>
            </a:r>
          </a:p>
          <a:p>
            <a:pPr>
              <a:buClr>
                <a:schemeClr val="accent1"/>
              </a:buClr>
              <a:defRPr/>
            </a:pPr>
            <a:endParaRPr lang="en-US" b="1" dirty="0">
              <a:solidFill>
                <a:schemeClr val="accent1"/>
              </a:solidFill>
              <a:latin typeface="+mj-lt"/>
            </a:endParaRPr>
          </a:p>
          <a:p>
            <a:pPr lvl="0" indent="-403225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Title: </a:t>
            </a:r>
            <a:r>
              <a:rPr lang="en-US" dirty="0">
                <a:latin typeface="+mj-lt"/>
              </a:rPr>
              <a:t>Title of the “Change” action. </a:t>
            </a:r>
          </a:p>
          <a:p>
            <a:pPr>
              <a:buClr>
                <a:schemeClr val="accent1"/>
              </a:buClr>
              <a:defRPr/>
            </a:pPr>
            <a:endParaRPr lang="en-US" b="1" dirty="0">
              <a:solidFill>
                <a:schemeClr val="accent1"/>
              </a:solidFill>
              <a:latin typeface="+mj-lt"/>
            </a:endParaRPr>
          </a:p>
          <a:p>
            <a:pPr lvl="0" indent="-403225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Date Established:  </a:t>
            </a:r>
            <a:r>
              <a:rPr lang="en-US" dirty="0">
                <a:latin typeface="+mj-lt"/>
              </a:rPr>
              <a:t>Will default to the transaction date. </a:t>
            </a:r>
          </a:p>
          <a:p>
            <a:pPr>
              <a:buClr>
                <a:schemeClr val="accent1"/>
              </a:buClr>
              <a:defRPr/>
            </a:pPr>
            <a:endParaRPr lang="en-US" b="1" dirty="0">
              <a:solidFill>
                <a:schemeClr val="accent1"/>
              </a:solidFill>
              <a:latin typeface="+mj-lt"/>
            </a:endParaRPr>
          </a:p>
          <a:p>
            <a:pPr lvl="1" indent="-403225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Document Reference: </a:t>
            </a:r>
            <a:r>
              <a:rPr lang="en-US" dirty="0">
                <a:latin typeface="+mj-lt"/>
              </a:rPr>
              <a:t>Optional. Can be used as cross reference to other related documents.</a:t>
            </a:r>
          </a:p>
          <a:p>
            <a:pPr marL="53975" lvl="1">
              <a:buClr>
                <a:schemeClr val="accent1"/>
              </a:buClr>
              <a:defRPr/>
            </a:pPr>
            <a:endParaRPr lang="en-US" dirty="0">
              <a:latin typeface="+mj-lt"/>
            </a:endParaRPr>
          </a:p>
          <a:p>
            <a:pPr lvl="1" indent="-403225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+mj-lt"/>
              </a:rPr>
              <a:t>Page down to second page </a:t>
            </a:r>
          </a:p>
          <a:p>
            <a:pPr lvl="2" indent="-403225">
              <a:buClr>
                <a:schemeClr val="accent2"/>
              </a:buClr>
              <a:buFont typeface="Courier New" pitchFamily="49" charset="0"/>
              <a:buChar char="o"/>
              <a:defRPr/>
            </a:pPr>
            <a:r>
              <a:rPr lang="en-US" dirty="0">
                <a:latin typeface="+mj-lt"/>
              </a:rPr>
              <a:t>Enter accounting information</a:t>
            </a:r>
          </a:p>
          <a:p>
            <a:pPr>
              <a:buClr>
                <a:schemeClr val="accent1"/>
              </a:buClr>
              <a:defRPr/>
            </a:pPr>
            <a:r>
              <a:rPr lang="en-US" sz="2400" dirty="0">
                <a:latin typeface="+mn-lt"/>
              </a:rPr>
              <a:t> </a:t>
            </a:r>
          </a:p>
        </p:txBody>
      </p:sp>
      <p:pic>
        <p:nvPicPr>
          <p:cNvPr id="7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2152" y="609600"/>
            <a:ext cx="1281848" cy="62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kolodzina\AppData\Local\Microsoft\Windows\Temporary Internet Files\Content.IE5\RXWJ79C9\MC90005685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70" y="4953000"/>
            <a:ext cx="1729130" cy="18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anchor="b" anchorCtr="0">
            <a:norm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4400" dirty="0"/>
              <a:t>   Accounting Fields Defined</a:t>
            </a:r>
            <a:br>
              <a:rPr lang="en-US" sz="4800" dirty="0"/>
            </a:b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051AF-BC62-4E7E-BE19-2E4A1D65C5F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3876" y="6096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85800" y="4800600"/>
            <a:ext cx="781625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lvl="0" indent="-4032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Sequence#:</a:t>
            </a:r>
            <a:r>
              <a:rPr lang="en-US" b="1" dirty="0">
                <a:latin typeface="+mj-lt"/>
              </a:rPr>
              <a:t>	</a:t>
            </a:r>
            <a:r>
              <a:rPr lang="en-US" dirty="0">
                <a:latin typeface="+mj-lt"/>
              </a:rPr>
              <a:t>System default. Hit the enter key to move to the next field, and the system will default the number. </a:t>
            </a:r>
            <a:r>
              <a:rPr lang="en-US" b="1" dirty="0">
                <a:latin typeface="+mj-lt"/>
              </a:rPr>
              <a:t> </a:t>
            </a:r>
          </a:p>
          <a:p>
            <a:pPr marL="403225" lvl="0" indent="-4032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Fiscal Year:	</a:t>
            </a:r>
            <a:r>
              <a:rPr lang="en-US" dirty="0">
                <a:latin typeface="+mj-lt"/>
              </a:rPr>
              <a:t>System default: based on the transaction date. </a:t>
            </a:r>
          </a:p>
          <a:p>
            <a:pPr marL="403225" lvl="0" indent="-4032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Journal Type: </a:t>
            </a:r>
            <a:r>
              <a:rPr lang="en-US" dirty="0">
                <a:latin typeface="+mj-lt"/>
              </a:rPr>
              <a:t>Enter “2ENC” = “Original Encumbrance”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74" b="51569"/>
          <a:stretch/>
        </p:blipFill>
        <p:spPr>
          <a:xfrm>
            <a:off x="685800" y="1371600"/>
            <a:ext cx="7236462" cy="33214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53200" y="2895600"/>
            <a:ext cx="457200" cy="1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9200" y="4300818"/>
            <a:ext cx="838200" cy="1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2,5000.00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8952</TotalTime>
  <Words>545</Words>
  <Application>Microsoft Office PowerPoint</Application>
  <PresentationFormat>On-screen Show (4:3)</PresentationFormat>
  <Paragraphs>161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Courier New</vt:lpstr>
      <vt:lpstr>Lucida Sans Unicode</vt:lpstr>
      <vt:lpstr>Verdana</vt:lpstr>
      <vt:lpstr>Wingdings</vt:lpstr>
      <vt:lpstr>Wingdings 2</vt:lpstr>
      <vt:lpstr>Wingdings 3</vt:lpstr>
      <vt:lpstr>Concourse</vt:lpstr>
      <vt:lpstr>Manual Encumbrances</vt:lpstr>
      <vt:lpstr> Manual Encumbrances</vt:lpstr>
      <vt:lpstr> Creating &amp; Liquidating</vt:lpstr>
      <vt:lpstr> Banner Location</vt:lpstr>
      <vt:lpstr>  FIXED ASSETS</vt:lpstr>
      <vt:lpstr>PowerPoint Presentation</vt:lpstr>
      <vt:lpstr>PowerPoint Presentation</vt:lpstr>
      <vt:lpstr>    [FGAENCB] Fields Defined</vt:lpstr>
      <vt:lpstr>   Accounting Fields Defined </vt:lpstr>
      <vt:lpstr>   Accounting Fields Defined</vt:lpstr>
      <vt:lpstr>Contacts</vt:lpstr>
    </vt:vector>
  </TitlesOfParts>
  <Company>Southern Oregon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Larvick</dc:creator>
  <cp:lastModifiedBy>Jaimie Bernhagen</cp:lastModifiedBy>
  <cp:revision>293</cp:revision>
  <cp:lastPrinted>2012-11-01T19:09:06Z</cp:lastPrinted>
  <dcterms:created xsi:type="dcterms:W3CDTF">2010-08-17T09:24:17Z</dcterms:created>
  <dcterms:modified xsi:type="dcterms:W3CDTF">2020-03-04T23:46:41Z</dcterms:modified>
</cp:coreProperties>
</file>