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281" r:id="rId4"/>
    <p:sldId id="280" r:id="rId5"/>
    <p:sldId id="289" r:id="rId6"/>
    <p:sldId id="304" r:id="rId7"/>
    <p:sldId id="311" r:id="rId8"/>
    <p:sldId id="314" r:id="rId9"/>
    <p:sldId id="312" r:id="rId10"/>
    <p:sldId id="316" r:id="rId1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4" autoAdjust="0"/>
    <p:restoredTop sz="94714" autoAdjust="0"/>
  </p:normalViewPr>
  <p:slideViewPr>
    <p:cSldViewPr>
      <p:cViewPr varScale="1">
        <p:scale>
          <a:sx n="114" d="100"/>
          <a:sy n="11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B9F9015-984B-4C12-8CC3-6DD12797CF09}" type="datetimeFigureOut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2D812C-5FEE-4486-911C-B74D60675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308B4C-E3F5-4DB4-8296-5EA585979225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298" y="4420623"/>
            <a:ext cx="5615331" cy="4186743"/>
          </a:xfrm>
          <a:prstGeom prst="rect">
            <a:avLst/>
          </a:prstGeom>
        </p:spPr>
        <p:txBody>
          <a:bodyPr vert="horz" lIns="88240" tIns="44120" rIns="88240" bIns="441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B96C7F-6A98-43F1-99E8-B645DB92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0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53B38-3E88-44B5-A5AA-C23D32AE19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64F071-5607-44D0-A5C5-580D7E7968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FFC1B0-6AA6-4949-B642-6162F6D989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F9F157-4FDD-4271-9B07-4F21EEEFC6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7FC959-1620-423F-BFDD-D5C7186F1F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EDF952-8F42-4620-89B6-4CC9F7D39599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438895-9E8F-4F5E-B9BA-307028B5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3AC-B02B-4CDA-B39D-6FC882116690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23EC-A5FF-4F2C-B4E7-35B9BCE66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F198-EE78-400C-AC8D-DE1BC0137E22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A27-7AE8-45E1-89D1-A0BC1BA9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73F7-C257-49DF-AAFD-2858ADE4E3D5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636B-B148-40DE-A6AA-57B3A7A33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E260A-77E1-4FAA-97C7-70D67228BEF6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7316AF-0C5D-423B-B576-AA31A7D88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3FEDF-9486-48B3-B22A-9B1CC87D9C52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D0AF62-E645-464F-A1C2-87BDFBFA3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43AA52-8CCA-49EA-8259-05CA8B911A4C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158B6E-7E64-499F-9F3D-DB3D89BFB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E4758-016D-4B61-8A50-7A27C157882E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BD39F-754A-4434-AE86-AD8FC14F9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C3D3-89E9-4443-8D44-4A29F4CFB323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0EE0-8564-415B-9400-E0DDC5608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CA06B7-3B4D-4ABD-9413-72457B29FEEE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553EAA-DBF4-4ADD-9E5C-93F9C9E56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BCAB48-BCC3-4A38-A248-342F104EDF89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C2DA0E-34E5-4C60-9DAC-639150657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1AC6E13-CB18-4BD2-9BE0-9AD6BC272D4A}" type="datetime1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ABCFE5-49A0-499F-9F70-169A7A876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9" r:id="rId2"/>
    <p:sldLayoutId id="2147484044" r:id="rId3"/>
    <p:sldLayoutId id="2147484045" r:id="rId4"/>
    <p:sldLayoutId id="2147484046" r:id="rId5"/>
    <p:sldLayoutId id="2147484047" r:id="rId6"/>
    <p:sldLayoutId id="2147484040" r:id="rId7"/>
    <p:sldLayoutId id="2147484048" r:id="rId8"/>
    <p:sldLayoutId id="2147484049" r:id="rId9"/>
    <p:sldLayoutId id="2147484041" r:id="rId10"/>
    <p:sldLayoutId id="21474840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nside.sou.edu/bus-serv/staff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Manual Encumbrances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2000" dirty="0"/>
              <a:t>Post Manual Encumbrances</a:t>
            </a:r>
          </a:p>
        </p:txBody>
      </p:sp>
      <p:pic>
        <p:nvPicPr>
          <p:cNvPr id="9220" name="Picture 4" descr="SOU LOGO HZ 186 P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816682" cy="62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5257800"/>
            <a:ext cx="1524000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Business Services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</a:rPr>
              <a:t>July 1, 2015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12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endParaRPr lang="en-US" sz="2200" dirty="0"/>
          </a:p>
          <a:p>
            <a:pPr marL="109537" indent="0" eaLnBrk="1" hangingPunct="1">
              <a:buNone/>
            </a:pPr>
            <a:r>
              <a:rPr lang="en-US" sz="2400" dirty="0"/>
              <a:t>For additional Information contact: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dirty="0"/>
          </a:p>
          <a:p>
            <a:pPr eaLnBrk="1" hangingPunct="1"/>
            <a:r>
              <a:rPr lang="en-US" sz="2400" dirty="0"/>
              <a:t>Associate Director, Business Services</a:t>
            </a:r>
          </a:p>
          <a:p>
            <a:pPr marL="109537" indent="0" eaLnBrk="1" hangingPunct="1">
              <a:buNone/>
            </a:pPr>
            <a:r>
              <a:rPr lang="en-US" sz="2400" dirty="0"/>
              <a:t>  </a:t>
            </a:r>
            <a:r>
              <a:rPr lang="en-US" sz="2400" u="sng" dirty="0">
                <a:hlinkClick r:id="rId2"/>
              </a:rPr>
              <a:t>https://inside.sou.edu/bus-serv/staff.html</a:t>
            </a:r>
            <a:r>
              <a:rPr lang="en-US" sz="2400" dirty="0"/>
              <a:t> </a:t>
            </a:r>
          </a:p>
          <a:p>
            <a:pPr marL="109537" indent="0" eaLnBrk="1" hangingPunct="1">
              <a:buNone/>
            </a:pPr>
            <a:r>
              <a:rPr lang="en-US" sz="2400" dirty="0"/>
              <a:t>  552-8536</a:t>
            </a:r>
          </a:p>
          <a:p>
            <a:pPr marL="0" indent="0" eaLnBrk="1" hangingPunct="1">
              <a:buNone/>
            </a:pPr>
            <a:r>
              <a:rPr lang="en-US" sz="2400" dirty="0"/>
              <a:t>                                      or</a:t>
            </a:r>
          </a:p>
          <a:p>
            <a:pPr eaLnBrk="1" hangingPunct="1"/>
            <a:r>
              <a:rPr lang="en-US" sz="2400" dirty="0"/>
              <a:t>Director of Business Services</a:t>
            </a:r>
            <a:br>
              <a:rPr lang="en-US" sz="2400" dirty="0"/>
            </a:br>
            <a:r>
              <a:rPr lang="en-US" sz="2400" u="sng" dirty="0">
                <a:hlinkClick r:id="rId2"/>
              </a:rPr>
              <a:t>https://inside.sou.edu/bus-serv/staff.html</a:t>
            </a:r>
            <a:endParaRPr lang="en-US" sz="2400" dirty="0"/>
          </a:p>
          <a:p>
            <a:pPr marL="109537" indent="0" eaLnBrk="1" hangingPunct="1">
              <a:buNone/>
            </a:pPr>
            <a:r>
              <a:rPr lang="en-US" sz="2400" dirty="0"/>
              <a:t>  552-6594</a:t>
            </a:r>
          </a:p>
          <a:p>
            <a:pPr marL="109537" indent="0" eaLnBrk="1" hangingPunct="1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Contacts</a:t>
            </a:r>
          </a:p>
        </p:txBody>
      </p:sp>
      <p:pic>
        <p:nvPicPr>
          <p:cNvPr id="5" name="Picture 4" descr="SOU LOGO HZ 186 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447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2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862" y="0"/>
            <a:ext cx="91440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sz="4800" dirty="0"/>
              <a:t>    </a:t>
            </a:r>
            <a:r>
              <a:rPr lang="en-US" sz="4400" dirty="0"/>
              <a:t>Posted Encumbrances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565031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20EAD-8C1A-4F65-957B-7E0188605E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04800" y="1371600"/>
            <a:ext cx="82296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Once posted the encumbered value will appear in the “commitments” column for the Operating Ledger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defRPr/>
            </a:pPr>
            <a:endParaRPr lang="en-US" dirty="0">
              <a:latin typeface="+mj-lt"/>
            </a:endParaRP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Once you click “complete, it may take about 5 minutes for the transaction to post and appear on the ledgers.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defRPr/>
            </a:pPr>
            <a:endParaRPr lang="en-US" dirty="0">
              <a:latin typeface="+mj-lt"/>
            </a:endParaRP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Currently these transactions are not routing though approval queues, so they do not require further action by the department</a:t>
            </a:r>
          </a:p>
          <a:p>
            <a:pPr>
              <a:spcBef>
                <a:spcPts val="600"/>
              </a:spcBef>
              <a:buClr>
                <a:schemeClr val="accent1"/>
              </a:buClr>
              <a:defRPr/>
            </a:pPr>
            <a:endParaRPr lang="en-US" dirty="0">
              <a:latin typeface="+mj-lt"/>
            </a:endParaRP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View encumbrance by querying down to the transaction detail, 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latin typeface="+mj-lt"/>
              </a:rPr>
              <a:t>or by going through the Encumbrance Query Menu: 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5334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kolodzina\AppData\Local\Microsoft\Windows\Temporary Internet Files\Content.IE5\THKLVH6L\MC91021632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013273"/>
            <a:ext cx="1504950" cy="28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400" dirty="0"/>
              <a:t>Making a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05EF2-2B48-4D99-8706-217141551B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42900" y="1207477"/>
            <a:ext cx="84582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Encumbrance Entry Form [FGAENCB]</a:t>
            </a:r>
          </a:p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Enter the original number and page down</a:t>
            </a: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Document Total will default to the current “open” amount associated with the encumbrance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Re-enter the document total for the amount to be changed </a:t>
            </a:r>
          </a:p>
          <a:p>
            <a:pPr marL="1317625" lvl="2" indent="-403225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(ex: decrease by $200 …enter “-200” in the Document Total field)</a:t>
            </a:r>
          </a:p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Enter a number in the “Encumbrance Change” field. 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Easier to find all transactions associated with an encumbrance</a:t>
            </a:r>
          </a:p>
          <a:p>
            <a:pPr marL="1317625" lvl="2" indent="-403225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Use the same number of the original encumbrance, but modify digits 4 &amp; 5 (ex: “C1”, to identify “change #1”)</a:t>
            </a:r>
          </a:p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Title will default to the Description above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Change it if you wish to add an explanation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The “Date Established” will default current date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Proceed to the second page (“page down”) </a:t>
            </a:r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58835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274520"/>
            <a:ext cx="2381250" cy="1583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87"/>
          <a:stretch>
            <a:fillRect/>
          </a:stretch>
        </p:blipFill>
        <p:spPr bwMode="auto">
          <a:xfrm>
            <a:off x="2286000" y="3052207"/>
            <a:ext cx="6553200" cy="37295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sz="4800" dirty="0"/>
              <a:t>Making a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D32F-E3D0-4F73-B226-805FC03E83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67054" y="1295400"/>
            <a:ext cx="8763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Change the “Journal Type” code to “E020” = “Encumbrance Adjustment” </a:t>
            </a: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Re-enter the amount of the change ($200)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Banner knows this may be spread over multiple index code in separate sequence lines</a:t>
            </a:r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651" y="548786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053" y="2772382"/>
            <a:ext cx="189034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“Page Down” a second time</a:t>
            </a:r>
          </a:p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Click on the “Complete” button</a:t>
            </a:r>
          </a:p>
          <a:p>
            <a:pPr marL="403225" lvl="0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The change will be routed for posting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29046" y="2286000"/>
            <a:ext cx="205154" cy="30862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05000" y="3429000"/>
            <a:ext cx="2286000" cy="3048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7DCF2-BB6D-49B5-B161-63A61B8DBB4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128016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Encumbrance Query Form</a:t>
            </a:r>
          </a:p>
          <a:p>
            <a:pPr>
              <a:defRPr/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[FGIENCD]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661035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" y="1424841"/>
            <a:ext cx="853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the activity associated with the original encumbrance can be viewed in the Encumbrance Query Form [FGIENCD]</a:t>
            </a:r>
          </a:p>
        </p:txBody>
      </p:sp>
      <p:sp>
        <p:nvSpPr>
          <p:cNvPr id="4" name="Oval 3"/>
          <p:cNvSpPr/>
          <p:nvPr/>
        </p:nvSpPr>
        <p:spPr>
          <a:xfrm>
            <a:off x="925388" y="6248400"/>
            <a:ext cx="2427411" cy="30480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0" y="2057400"/>
            <a:ext cx="7924800" cy="48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8954" y="5916415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Original Encumbrance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8284" y="5862191"/>
            <a:ext cx="2513028" cy="4235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5916415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Encumbrance Change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32951" y="5889303"/>
            <a:ext cx="2484502" cy="36933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6085692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Current Remaining Balance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29847" y="6094810"/>
            <a:ext cx="3114153" cy="3539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507920" y="5415406"/>
            <a:ext cx="778080" cy="45199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51402" y="5540697"/>
            <a:ext cx="1134998" cy="32670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315200" y="5641403"/>
            <a:ext cx="381000" cy="44429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dirty="0"/>
              <a:t>    </a:t>
            </a:r>
            <a:r>
              <a:rPr lang="en-US" sz="4400" dirty="0"/>
              <a:t>To View Status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315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 </a:t>
            </a:r>
            <a:endParaRPr lang="en-US" sz="2400" dirty="0"/>
          </a:p>
          <a:p>
            <a:pPr>
              <a:defRPr/>
            </a:pPr>
            <a:r>
              <a:rPr lang="en-US" sz="3200" dirty="0"/>
              <a:t>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9C1DD-2B11-4661-9724-212D49A4AC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457200" y="1307644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Go to Encumbrance Query  [FGIENCD] 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Perform a query on the encumbrance number</a:t>
            </a:r>
          </a:p>
          <a:p>
            <a:pPr marL="1317625" lvl="2" indent="-403225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Click on the [down arrow] box next to the field</a:t>
            </a:r>
          </a:p>
          <a:p>
            <a:pPr marL="403225" indent="-4032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</a:rPr>
              <a:t>Enter a query to isolate your departmental encumbrances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Click on [query][enter] to clear the field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Enter the distinct numbers associate with your department in the Encumbrance Number field</a:t>
            </a:r>
          </a:p>
          <a:p>
            <a:pPr marL="1317625" lvl="2" indent="-403225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Use the “%” as a wild card character</a:t>
            </a:r>
          </a:p>
          <a:p>
            <a:pPr marL="860425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dirty="0">
                <a:latin typeface="+mj-lt"/>
              </a:rPr>
              <a:t>Execute the query</a:t>
            </a:r>
          </a:p>
          <a:p>
            <a:pPr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latin typeface="+mj-lt"/>
              </a:rPr>
              <a:t>Results</a:t>
            </a:r>
          </a:p>
        </p:txBody>
      </p:sp>
      <p:pic>
        <p:nvPicPr>
          <p:cNvPr id="7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6096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05" b="65041"/>
          <a:stretch>
            <a:fillRect/>
          </a:stretch>
        </p:blipFill>
        <p:spPr bwMode="auto">
          <a:xfrm>
            <a:off x="397313" y="4807931"/>
            <a:ext cx="834937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024"/>
          <a:stretch>
            <a:fillRect/>
          </a:stretch>
        </p:blipFill>
        <p:spPr bwMode="auto">
          <a:xfrm>
            <a:off x="1981200" y="4074645"/>
            <a:ext cx="72317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2971800"/>
          </a:xfrm>
        </p:spPr>
        <p:txBody>
          <a:bodyPr/>
          <a:lstStyle/>
          <a:p>
            <a:pPr marL="403225" lvl="1" indent="-403225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800" dirty="0">
                <a:latin typeface="+mj-lt"/>
              </a:rPr>
              <a:t>All of these documents reflect an “O” (Open) status</a:t>
            </a:r>
          </a:p>
          <a:p>
            <a:pPr marL="403225" lvl="1" indent="-403225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800" dirty="0">
                <a:latin typeface="+mj-lt"/>
              </a:rPr>
              <a:t>To “close” an encumbrance</a:t>
            </a:r>
          </a:p>
          <a:p>
            <a:pPr marL="641350" lvl="2" indent="-403225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800" dirty="0">
                <a:latin typeface="+mj-lt"/>
              </a:rPr>
              <a:t>Create a final “Encumbrance Change” to $0.00 </a:t>
            </a:r>
          </a:p>
          <a:p>
            <a:pPr marL="641350" lvl="2" indent="-403225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800" dirty="0">
                <a:latin typeface="+mj-lt"/>
              </a:rPr>
              <a:t>Use the “Journal Type” code of “E032” (“Encumbrance Liquidation”)</a:t>
            </a:r>
          </a:p>
          <a:p>
            <a:pPr marL="403225" lvl="1" indent="-403225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800" dirty="0">
                <a:latin typeface="+mj-lt"/>
              </a:rPr>
              <a:t>When “Liquidating” an encumbrance</a:t>
            </a:r>
          </a:p>
          <a:p>
            <a:pPr marL="641350" lvl="2" indent="-403225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800" dirty="0">
                <a:latin typeface="+mj-lt"/>
              </a:rPr>
              <a:t>“Amount” should be entered as a “positive” number</a:t>
            </a:r>
          </a:p>
          <a:p>
            <a:pPr marL="641350" lvl="2" indent="-403225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800" dirty="0">
                <a:latin typeface="+mj-lt"/>
              </a:rPr>
              <a:t>Use of the “EO32” Journal Type code is telling the system to ‘’reduce’’ the amount by virtue of the fact that it is liquidating that amount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400" dirty="0"/>
              <a:t>    Closing an Encumbrance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1636B-B148-40DE-A6AA-57B3A7A33E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3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7650" y="53816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848600" y="4876800"/>
            <a:ext cx="1219200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2,300.00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72908" y="6629400"/>
            <a:ext cx="1037492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2,300.00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92108" y="5410200"/>
            <a:ext cx="1037492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2,300.00</a:t>
            </a:r>
          </a:p>
        </p:txBody>
      </p:sp>
    </p:spTree>
    <p:extLst>
      <p:ext uri="{BB962C8B-B14F-4D97-AF65-F5344CB8AC3E}">
        <p14:creationId xmlns:p14="http://schemas.microsoft.com/office/powerpoint/2010/main" val="311135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5" b="71818"/>
          <a:stretch/>
        </p:blipFill>
        <p:spPr>
          <a:xfrm>
            <a:off x="76200" y="1889760"/>
            <a:ext cx="8987812" cy="2377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400" dirty="0"/>
              <a:t>   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1636B-B148-40DE-A6AA-57B3A7A33E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5334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019800" y="3276600"/>
            <a:ext cx="990600" cy="60960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C:\Users\kolodzina\AppData\Local\Microsoft\Windows\Temporary Internet Files\Content.IE5\XCEHN00H\MC90044131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0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91550" cy="3429000"/>
          </a:xfrm>
        </p:spPr>
        <p:txBody>
          <a:bodyPr wrap="square"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/>
              <a:t>Encumbrances will not be “Rolled Over” to the following fiscal year. All encumbrances need to be zeroed out by July 12</a:t>
            </a:r>
            <a:r>
              <a:rPr lang="en-US" sz="1800" baseline="30000" dirty="0"/>
              <a:t>th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/>
              <a:t>Re-establish the encumbrance in the new fiscal year where appropriate</a:t>
            </a:r>
          </a:p>
          <a:p>
            <a:pPr marL="403225" indent="-403225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800" dirty="0"/>
              <a:t>Two ways of doing this: </a:t>
            </a:r>
          </a:p>
          <a:p>
            <a:pPr marL="658813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sz="1800" dirty="0"/>
              <a:t>If the encumbrance is no longer valid, zero it out using the Journal Type “E032” to fully liquidate and close the encumbrance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658813" lvl="1" indent="-403225">
              <a:spcBef>
                <a:spcPts val="600"/>
              </a:spcBef>
              <a:buClr>
                <a:schemeClr val="accent2"/>
              </a:buClr>
              <a:buFont typeface="Courier New" pitchFamily="49" charset="0"/>
              <a:buChar char="o"/>
              <a:defRPr/>
            </a:pPr>
            <a:r>
              <a:rPr lang="en-US" sz="1800" dirty="0"/>
              <a:t>If the department would like to continue to use the encumbrance in future years</a:t>
            </a:r>
          </a:p>
          <a:p>
            <a:pPr marL="896938" lvl="2" indent="-403225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800" dirty="0"/>
              <a:t>The department should still zero the amount out at year, but use the “E020” Encumbrance Adjustment Journal Type code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     Fiscal Year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1636B-B148-40DE-A6AA-57B3A7A33E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235" y="538162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" y="4518147"/>
            <a:ext cx="2339853" cy="2339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462651"/>
            <a:ext cx="63246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420687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A reduction here would have to be entered as a “negative” number </a:t>
            </a:r>
          </a:p>
          <a:p>
            <a:pPr marL="266700" lvl="1" indent="-420687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Departments can then re-establish the encumbrance in the new fiscal year using the same encumbrance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82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8952</TotalTime>
  <Words>683</Words>
  <Application>Microsoft Office PowerPoint</Application>
  <PresentationFormat>On-screen Show (4:3)</PresentationFormat>
  <Paragraphs>124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Manual Encumbrances</vt:lpstr>
      <vt:lpstr>    Posted Encumbrances</vt:lpstr>
      <vt:lpstr> Making a Change</vt:lpstr>
      <vt:lpstr> Making a Change</vt:lpstr>
      <vt:lpstr>PowerPoint Presentation</vt:lpstr>
      <vt:lpstr>    To View Status</vt:lpstr>
      <vt:lpstr>    Closing an Encumbrance</vt:lpstr>
      <vt:lpstr>    Results</vt:lpstr>
      <vt:lpstr>     Fiscal Year End</vt:lpstr>
      <vt:lpstr>Contacts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Larvick</dc:creator>
  <cp:lastModifiedBy>Jaimie Bernhagen</cp:lastModifiedBy>
  <cp:revision>292</cp:revision>
  <cp:lastPrinted>2012-11-01T19:09:06Z</cp:lastPrinted>
  <dcterms:created xsi:type="dcterms:W3CDTF">2010-08-17T09:24:17Z</dcterms:created>
  <dcterms:modified xsi:type="dcterms:W3CDTF">2020-03-04T23:48:01Z</dcterms:modified>
</cp:coreProperties>
</file>