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handoutMasterIdLst>
    <p:handoutMasterId r:id="rId17"/>
  </p:handoutMasterIdLst>
  <p:sldIdLst>
    <p:sldId id="256" r:id="rId2"/>
    <p:sldId id="273" r:id="rId3"/>
    <p:sldId id="259" r:id="rId4"/>
    <p:sldId id="260" r:id="rId5"/>
    <p:sldId id="263" r:id="rId6"/>
    <p:sldId id="261" r:id="rId7"/>
    <p:sldId id="264" r:id="rId8"/>
    <p:sldId id="262" r:id="rId9"/>
    <p:sldId id="266" r:id="rId10"/>
    <p:sldId id="265" r:id="rId11"/>
    <p:sldId id="267" r:id="rId12"/>
    <p:sldId id="269" r:id="rId13"/>
    <p:sldId id="270" r:id="rId14"/>
    <p:sldId id="271" r:id="rId15"/>
    <p:sldId id="274"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115" d="100"/>
          <a:sy n="115" d="100"/>
        </p:scale>
        <p:origin x="4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FF1E619-C50B-440C-9824-60A3A24149F8}" type="datetimeFigureOut">
              <a:rPr lang="en-US" smtClean="0"/>
              <a:t>11/20/2019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D85377E-FD83-47F9-91FB-5F5FD685922F}" type="slidenum">
              <a:rPr lang="en-US" smtClean="0"/>
              <a:t>‹#›</a:t>
            </a:fld>
            <a:endParaRPr lang="en-US"/>
          </a:p>
        </p:txBody>
      </p:sp>
    </p:spTree>
    <p:extLst>
      <p:ext uri="{BB962C8B-B14F-4D97-AF65-F5344CB8AC3E}">
        <p14:creationId xmlns:p14="http://schemas.microsoft.com/office/powerpoint/2010/main" val="52495502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11/20/2019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11/20/2019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11/20/2019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11/20/2019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11/20/2019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ocs.google.com/spreadsheets/d/18ToS0s49SojwU_a5wW7lxO_kp-_mRazK2BJPk2q_u1A/edit#gid=151380503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nside.sou.edu/bus-serv/training/index.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Business Services Workshop</a:t>
            </a:r>
            <a:endParaRPr lang="en-US" dirty="0"/>
          </a:p>
        </p:txBody>
      </p:sp>
      <p:sp>
        <p:nvSpPr>
          <p:cNvPr id="3" name="Subtitle 2"/>
          <p:cNvSpPr>
            <a:spLocks noGrp="1"/>
          </p:cNvSpPr>
          <p:nvPr>
            <p:ph type="subTitle" idx="1"/>
          </p:nvPr>
        </p:nvSpPr>
        <p:spPr/>
        <p:txBody>
          <a:bodyPr/>
          <a:lstStyle/>
          <a:p>
            <a:r>
              <a:rPr lang="en-US" dirty="0" smtClean="0"/>
              <a:t>Supporting the Missions  of other Departments</a:t>
            </a:r>
          </a:p>
          <a:p>
            <a:r>
              <a:rPr lang="en-US" dirty="0" smtClean="0"/>
              <a:t>11/20/2019</a:t>
            </a:r>
            <a:endParaRPr lang="en-US" dirty="0"/>
          </a:p>
        </p:txBody>
      </p:sp>
    </p:spTree>
    <p:extLst>
      <p:ext uri="{BB962C8B-B14F-4D97-AF65-F5344CB8AC3E}">
        <p14:creationId xmlns:p14="http://schemas.microsoft.com/office/powerpoint/2010/main" val="2299146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205176" cy="4601183"/>
          </a:xfrm>
        </p:spPr>
        <p:txBody>
          <a:bodyPr/>
          <a:lstStyle/>
          <a:p>
            <a:r>
              <a:rPr lang="en-US" dirty="0" smtClean="0"/>
              <a:t>Index Code </a:t>
            </a:r>
            <a:br>
              <a:rPr lang="en-US" dirty="0" smtClean="0"/>
            </a:br>
            <a:r>
              <a:rPr lang="en-US" dirty="0" smtClean="0"/>
              <a:t>Requests	</a:t>
            </a:r>
            <a:br>
              <a:rPr lang="en-US" dirty="0" smtClean="0"/>
            </a:br>
            <a:r>
              <a:rPr lang="en-US" dirty="0"/>
              <a:t/>
            </a:r>
            <a:br>
              <a:rPr lang="en-US" dirty="0"/>
            </a:br>
            <a:r>
              <a:rPr lang="en-US" dirty="0" smtClean="0"/>
              <a:t>(Patti)</a:t>
            </a:r>
            <a:br>
              <a:rPr lang="en-US" dirty="0" smtClean="0"/>
            </a:br>
            <a:endParaRPr lang="en-US" dirty="0"/>
          </a:p>
        </p:txBody>
      </p:sp>
      <p:sp>
        <p:nvSpPr>
          <p:cNvPr id="5" name="Rectangle 1"/>
          <p:cNvSpPr>
            <a:spLocks noChangeArrowheads="1"/>
          </p:cNvSpPr>
          <p:nvPr/>
        </p:nvSpPr>
        <p:spPr bwMode="auto">
          <a:xfrm>
            <a:off x="-5558839" y="129679"/>
            <a:ext cx="20496391"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2500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 WEST 1:30 PM - 3:30 PM</a:t>
            </a:r>
            <a:endParaRPr kumimoji="0" lang="en-US" altLang="en-US" sz="1800" b="0" i="0" u="none" strike="noStrike" cap="none" normalizeH="0" baseline="-25000" smtClean="0">
              <a:ln>
                <a:noFill/>
              </a:ln>
              <a:solidFill>
                <a:schemeClr val="tx1"/>
              </a:solidFill>
              <a:effectLst/>
              <a:latin typeface="Arial" panose="020B0604020202020204" pitchFamily="34" charset="0"/>
            </a:endParaRPr>
          </a:p>
        </p:txBody>
      </p:sp>
      <p:sp>
        <p:nvSpPr>
          <p:cNvPr id="3" name="Content Placeholder 2"/>
          <p:cNvSpPr>
            <a:spLocks noGrp="1"/>
          </p:cNvSpPr>
          <p:nvPr>
            <p:ph idx="1"/>
          </p:nvPr>
        </p:nvSpPr>
        <p:spPr/>
        <p:txBody>
          <a:bodyPr/>
          <a:lstStyle/>
          <a:p>
            <a:endParaRPr lang="en-US" dirty="0"/>
          </a:p>
          <a:p>
            <a:endParaRPr lang="en-US" dirty="0"/>
          </a:p>
        </p:txBody>
      </p:sp>
      <p:sp>
        <p:nvSpPr>
          <p:cNvPr id="8" name="Rectangle 7"/>
          <p:cNvSpPr/>
          <p:nvPr/>
        </p:nvSpPr>
        <p:spPr>
          <a:xfrm>
            <a:off x="3458095" y="800671"/>
            <a:ext cx="7897089" cy="5355312"/>
          </a:xfrm>
          <a:prstGeom prst="rect">
            <a:avLst/>
          </a:prstGeom>
        </p:spPr>
        <p:txBody>
          <a:bodyPr wrap="square">
            <a:spAutoFit/>
          </a:bodyPr>
          <a:lstStyle/>
          <a:p>
            <a:r>
              <a:rPr lang="en-US" dirty="0">
                <a:hlinkClick r:id="rId2"/>
              </a:rPr>
              <a:t>https://docs.google.com/spreadsheets/d/18ToS0s49SojwU_a5wW7lxO_kp-_</a:t>
            </a:r>
            <a:r>
              <a:rPr lang="en-US" dirty="0" smtClean="0">
                <a:hlinkClick r:id="rId2"/>
              </a:rPr>
              <a:t>mRazK2BJPk2q_u1A/edit#gid=1513805031</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9" name="Picture 8"/>
          <p:cNvPicPr>
            <a:picLocks noChangeAspect="1"/>
          </p:cNvPicPr>
          <p:nvPr/>
        </p:nvPicPr>
        <p:blipFill>
          <a:blip r:embed="rId3"/>
          <a:stretch>
            <a:fillRect/>
          </a:stretch>
        </p:blipFill>
        <p:spPr>
          <a:xfrm>
            <a:off x="3628000" y="1529542"/>
            <a:ext cx="7727184" cy="4518643"/>
          </a:xfrm>
          <a:prstGeom prst="rect">
            <a:avLst/>
          </a:prstGeom>
        </p:spPr>
      </p:pic>
    </p:spTree>
    <p:extLst>
      <p:ext uri="{BB962C8B-B14F-4D97-AF65-F5344CB8AC3E}">
        <p14:creationId xmlns:p14="http://schemas.microsoft.com/office/powerpoint/2010/main" val="1766432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205176" cy="4601183"/>
          </a:xfrm>
        </p:spPr>
        <p:txBody>
          <a:bodyPr/>
          <a:lstStyle/>
          <a:p>
            <a:r>
              <a:rPr lang="en-US" dirty="0" smtClean="0"/>
              <a:t>Exception Reports</a:t>
            </a:r>
            <a:br>
              <a:rPr lang="en-US" dirty="0" smtClean="0"/>
            </a:br>
            <a:r>
              <a:rPr lang="en-US" dirty="0"/>
              <a:t/>
            </a:r>
            <a:br>
              <a:rPr lang="en-US" dirty="0"/>
            </a:br>
            <a:r>
              <a:rPr lang="en-US" dirty="0" smtClean="0"/>
              <a:t>(Patti)</a:t>
            </a:r>
            <a:br>
              <a:rPr lang="en-US" dirty="0" smtClean="0"/>
            </a:br>
            <a:endParaRPr lang="en-US" dirty="0"/>
          </a:p>
        </p:txBody>
      </p:sp>
      <p:sp>
        <p:nvSpPr>
          <p:cNvPr id="5" name="Rectangle 1"/>
          <p:cNvSpPr>
            <a:spLocks noChangeArrowheads="1"/>
          </p:cNvSpPr>
          <p:nvPr/>
        </p:nvSpPr>
        <p:spPr bwMode="auto">
          <a:xfrm>
            <a:off x="-5558839" y="129679"/>
            <a:ext cx="20496391"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2500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 WEST 1:30 PM - 3:30 PM</a:t>
            </a:r>
            <a:endParaRPr kumimoji="0" lang="en-US" altLang="en-US" sz="1800" b="0" i="0" u="none" strike="noStrike" cap="none" normalizeH="0" baseline="-25000" smtClean="0">
              <a:ln>
                <a:noFill/>
              </a:ln>
              <a:solidFill>
                <a:schemeClr val="tx1"/>
              </a:solidFill>
              <a:effectLst/>
              <a:latin typeface="Arial" panose="020B0604020202020204" pitchFamily="34" charset="0"/>
            </a:endParaRPr>
          </a:p>
        </p:txBody>
      </p:sp>
      <p:sp>
        <p:nvSpPr>
          <p:cNvPr id="3" name="Content Placeholder 2"/>
          <p:cNvSpPr>
            <a:spLocks noGrp="1"/>
          </p:cNvSpPr>
          <p:nvPr>
            <p:ph idx="1"/>
          </p:nvPr>
        </p:nvSpPr>
        <p:spPr/>
        <p:txBody>
          <a:bodyPr/>
          <a:lstStyle/>
          <a:p>
            <a:endParaRPr lang="en-US" dirty="0"/>
          </a:p>
          <a:p>
            <a:endParaRPr lang="en-US" dirty="0"/>
          </a:p>
        </p:txBody>
      </p:sp>
      <p:sp>
        <p:nvSpPr>
          <p:cNvPr id="8" name="Rectangle 7"/>
          <p:cNvSpPr/>
          <p:nvPr/>
        </p:nvSpPr>
        <p:spPr>
          <a:xfrm>
            <a:off x="3458095" y="800671"/>
            <a:ext cx="7897089" cy="4801314"/>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4" name="Picture 3"/>
          <p:cNvPicPr>
            <a:picLocks noChangeAspect="1"/>
          </p:cNvPicPr>
          <p:nvPr/>
        </p:nvPicPr>
        <p:blipFill>
          <a:blip r:embed="rId2"/>
          <a:stretch>
            <a:fillRect/>
          </a:stretch>
        </p:blipFill>
        <p:spPr>
          <a:xfrm>
            <a:off x="3698551" y="800670"/>
            <a:ext cx="7912423" cy="5300871"/>
          </a:xfrm>
          <a:prstGeom prst="rect">
            <a:avLst/>
          </a:prstGeom>
        </p:spPr>
      </p:pic>
    </p:spTree>
    <p:extLst>
      <p:ext uri="{BB962C8B-B14F-4D97-AF65-F5344CB8AC3E}">
        <p14:creationId xmlns:p14="http://schemas.microsoft.com/office/powerpoint/2010/main" val="3018717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205176" cy="4601183"/>
          </a:xfrm>
        </p:spPr>
        <p:txBody>
          <a:bodyPr/>
          <a:lstStyle/>
          <a:p>
            <a:r>
              <a:rPr lang="en-US" dirty="0" smtClean="0"/>
              <a:t>HB2500</a:t>
            </a:r>
            <a:br>
              <a:rPr lang="en-US" dirty="0" smtClean="0"/>
            </a:br>
            <a:r>
              <a:rPr lang="en-US" dirty="0" smtClean="0"/>
              <a:t>Public Records Request</a:t>
            </a:r>
            <a:br>
              <a:rPr lang="en-US" dirty="0" smtClean="0"/>
            </a:br>
            <a:r>
              <a:rPr lang="en-US" dirty="0"/>
              <a:t/>
            </a:r>
            <a:br>
              <a:rPr lang="en-US" dirty="0"/>
            </a:br>
            <a:r>
              <a:rPr lang="en-US" dirty="0" smtClean="0"/>
              <a:t>(Debbie)</a:t>
            </a:r>
            <a:br>
              <a:rPr lang="en-US" dirty="0" smtClean="0"/>
            </a:br>
            <a:endParaRPr lang="en-US" dirty="0"/>
          </a:p>
        </p:txBody>
      </p:sp>
      <p:sp>
        <p:nvSpPr>
          <p:cNvPr id="5" name="Rectangle 1"/>
          <p:cNvSpPr>
            <a:spLocks noChangeArrowheads="1"/>
          </p:cNvSpPr>
          <p:nvPr/>
        </p:nvSpPr>
        <p:spPr bwMode="auto">
          <a:xfrm>
            <a:off x="-5558839" y="129679"/>
            <a:ext cx="20496391"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2500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 WEST 1:30 PM - 3:30 PM</a:t>
            </a:r>
            <a:endParaRPr kumimoji="0" lang="en-US" altLang="en-US" sz="1800" b="0" i="0" u="none" strike="noStrike" cap="none" normalizeH="0" baseline="-25000" smtClean="0">
              <a:ln>
                <a:noFill/>
              </a:ln>
              <a:solidFill>
                <a:schemeClr val="tx1"/>
              </a:solidFill>
              <a:effectLst/>
              <a:latin typeface="Arial" panose="020B0604020202020204" pitchFamily="34" charset="0"/>
            </a:endParaRPr>
          </a:p>
        </p:txBody>
      </p:sp>
      <p:sp>
        <p:nvSpPr>
          <p:cNvPr id="3" name="Content Placeholder 2"/>
          <p:cNvSpPr>
            <a:spLocks noGrp="1"/>
          </p:cNvSpPr>
          <p:nvPr>
            <p:ph idx="1"/>
          </p:nvPr>
        </p:nvSpPr>
        <p:spPr/>
        <p:txBody>
          <a:bodyPr/>
          <a:lstStyle/>
          <a:p>
            <a:endParaRPr lang="en-US" dirty="0"/>
          </a:p>
          <a:p>
            <a:endParaRPr lang="en-US" dirty="0"/>
          </a:p>
        </p:txBody>
      </p:sp>
      <p:sp>
        <p:nvSpPr>
          <p:cNvPr id="8" name="Rectangle 7"/>
          <p:cNvSpPr/>
          <p:nvPr/>
        </p:nvSpPr>
        <p:spPr>
          <a:xfrm>
            <a:off x="3458095" y="800671"/>
            <a:ext cx="7897089" cy="4801314"/>
          </a:xfrm>
          <a:prstGeom prst="rect">
            <a:avLst/>
          </a:prstGeom>
        </p:spPr>
        <p:txBody>
          <a:bodyPr wrap="square">
            <a:spAutoFit/>
          </a:bodyPr>
          <a:lstStyle/>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6" name="Picture 5"/>
          <p:cNvPicPr>
            <a:picLocks noChangeAspect="1"/>
          </p:cNvPicPr>
          <p:nvPr/>
        </p:nvPicPr>
        <p:blipFill>
          <a:blip r:embed="rId2"/>
          <a:stretch>
            <a:fillRect/>
          </a:stretch>
        </p:blipFill>
        <p:spPr>
          <a:xfrm>
            <a:off x="3618581" y="864108"/>
            <a:ext cx="6089379" cy="3255940"/>
          </a:xfrm>
          <a:prstGeom prst="rect">
            <a:avLst/>
          </a:prstGeom>
        </p:spPr>
      </p:pic>
      <p:cxnSp>
        <p:nvCxnSpPr>
          <p:cNvPr id="9" name="Straight Arrow Connector 8"/>
          <p:cNvCxnSpPr/>
          <p:nvPr/>
        </p:nvCxnSpPr>
        <p:spPr>
          <a:xfrm>
            <a:off x="7664334" y="2034878"/>
            <a:ext cx="914400" cy="9144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253989" y="4425824"/>
            <a:ext cx="2152650" cy="1390650"/>
          </a:xfrm>
          <a:prstGeom prst="rect">
            <a:avLst/>
          </a:prstGeom>
        </p:spPr>
      </p:pic>
    </p:spTree>
    <p:extLst>
      <p:ext uri="{BB962C8B-B14F-4D97-AF65-F5344CB8AC3E}">
        <p14:creationId xmlns:p14="http://schemas.microsoft.com/office/powerpoint/2010/main" val="466372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Accelerated Campus Training</a:t>
            </a:r>
            <a:br>
              <a:rPr lang="en-US" dirty="0" smtClean="0"/>
            </a:br>
            <a:r>
              <a:rPr lang="en-US" dirty="0" smtClean="0"/>
              <a:t/>
            </a:r>
            <a:br>
              <a:rPr lang="en-US" dirty="0" smtClean="0"/>
            </a:br>
            <a:r>
              <a:rPr lang="en-US" dirty="0" smtClean="0"/>
              <a:t>(Debbie)</a:t>
            </a:r>
            <a:br>
              <a:rPr lang="en-US" dirty="0" smtClean="0"/>
            </a:br>
            <a:r>
              <a:rPr lang="en-US" dirty="0"/>
              <a:t/>
            </a:r>
            <a:br>
              <a:rPr lang="en-US" dirty="0"/>
            </a:br>
            <a:r>
              <a:rPr lang="en-US" dirty="0" smtClean="0"/>
              <a:t>*SVC Role</a:t>
            </a:r>
            <a:br>
              <a:rPr lang="en-US" dirty="0" smtClean="0"/>
            </a:br>
            <a:r>
              <a:rPr lang="en-US" dirty="0" smtClean="0"/>
              <a:t>*Web Role</a:t>
            </a:r>
            <a:br>
              <a:rPr lang="en-US" dirty="0" smtClean="0"/>
            </a:br>
            <a:r>
              <a:rPr lang="en-US" dirty="0" smtClean="0"/>
              <a:t>*BSV Role</a:t>
            </a:r>
            <a:endParaRPr lang="en-US" dirty="0"/>
          </a:p>
        </p:txBody>
      </p:sp>
      <p:pic>
        <p:nvPicPr>
          <p:cNvPr id="5" name="Content Placeholder 4"/>
          <p:cNvPicPr>
            <a:picLocks noGrp="1" noChangeAspect="1"/>
          </p:cNvPicPr>
          <p:nvPr>
            <p:ph idx="1"/>
          </p:nvPr>
        </p:nvPicPr>
        <p:blipFill>
          <a:blip r:embed="rId2"/>
          <a:stretch>
            <a:fillRect/>
          </a:stretch>
        </p:blipFill>
        <p:spPr>
          <a:xfrm>
            <a:off x="3680957" y="1355725"/>
            <a:ext cx="7409773" cy="4629150"/>
          </a:xfrm>
          <a:prstGeom prst="rect">
            <a:avLst/>
          </a:prstGeom>
        </p:spPr>
      </p:pic>
      <p:sp>
        <p:nvSpPr>
          <p:cNvPr id="4" name="Rectangle 3"/>
          <p:cNvSpPr/>
          <p:nvPr/>
        </p:nvSpPr>
        <p:spPr>
          <a:xfrm>
            <a:off x="3587140" y="754505"/>
            <a:ext cx="5017720" cy="369332"/>
          </a:xfrm>
          <a:prstGeom prst="rect">
            <a:avLst/>
          </a:prstGeom>
        </p:spPr>
        <p:txBody>
          <a:bodyPr wrap="none">
            <a:spAutoFit/>
          </a:bodyPr>
          <a:lstStyle/>
          <a:p>
            <a:r>
              <a:rPr lang="en-US" dirty="0">
                <a:hlinkClick r:id="rId3"/>
              </a:rPr>
              <a:t>https://inside.sou.edu/bus-serv/training/index.html</a:t>
            </a:r>
            <a:endParaRPr lang="en-US" dirty="0"/>
          </a:p>
        </p:txBody>
      </p:sp>
    </p:spTree>
    <p:extLst>
      <p:ext uri="{BB962C8B-B14F-4D97-AF65-F5344CB8AC3E}">
        <p14:creationId xmlns:p14="http://schemas.microsoft.com/office/powerpoint/2010/main" val="3415942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Topics </a:t>
            </a:r>
            <a:br>
              <a:rPr lang="en-US" dirty="0" smtClean="0"/>
            </a:br>
            <a:r>
              <a:rPr lang="en-US" dirty="0"/>
              <a:t/>
            </a:r>
            <a:br>
              <a:rPr lang="en-US" dirty="0"/>
            </a:br>
            <a:r>
              <a:rPr lang="en-US" dirty="0" smtClean="0"/>
              <a:t>(Cynthia) </a:t>
            </a:r>
            <a:br>
              <a:rPr lang="en-US" dirty="0" smtClean="0"/>
            </a:br>
            <a:r>
              <a:rPr lang="en-US" dirty="0"/>
              <a:t/>
            </a:r>
            <a:br>
              <a:rPr lang="en-US" dirty="0"/>
            </a:br>
            <a:endParaRPr lang="en-US" dirty="0"/>
          </a:p>
        </p:txBody>
      </p:sp>
      <p:pic>
        <p:nvPicPr>
          <p:cNvPr id="6" name="Content Placeholder 5" descr="User experience design training | Flickr - Photo Shar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2388" y="838119"/>
            <a:ext cx="7015162" cy="5181763"/>
          </a:xfrm>
        </p:spPr>
      </p:pic>
    </p:spTree>
    <p:extLst>
      <p:ext uri="{BB962C8B-B14F-4D97-AF65-F5344CB8AC3E}">
        <p14:creationId xmlns:p14="http://schemas.microsoft.com/office/powerpoint/2010/main" val="691044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End</a:t>
            </a:r>
            <a:r>
              <a:rPr lang="en-US" dirty="0" smtClean="0"/>
              <a:t/>
            </a:r>
            <a:br>
              <a:rPr lang="en-US" dirty="0" smtClean="0"/>
            </a:br>
            <a:r>
              <a:rPr lang="en-US" dirty="0"/>
              <a:t/>
            </a:r>
            <a:br>
              <a:rPr lang="en-US" dirty="0"/>
            </a:b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2388" y="1675210"/>
            <a:ext cx="7015162" cy="3507581"/>
          </a:xfrm>
        </p:spPr>
      </p:pic>
    </p:spTree>
    <p:extLst>
      <p:ext uri="{BB962C8B-B14F-4D97-AF65-F5344CB8AC3E}">
        <p14:creationId xmlns:p14="http://schemas.microsoft.com/office/powerpoint/2010/main" val="1186693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11/20/2019</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5472129"/>
              </p:ext>
            </p:extLst>
          </p:nvPr>
        </p:nvGraphicFramePr>
        <p:xfrm>
          <a:off x="4696692" y="490449"/>
          <a:ext cx="4638500" cy="5744095"/>
        </p:xfrm>
        <a:graphic>
          <a:graphicData uri="http://schemas.openxmlformats.org/drawingml/2006/table">
            <a:tbl>
              <a:tblPr firstRow="1" firstCol="1" bandRow="1">
                <a:tableStyleId>{5C22544A-7EE6-4342-B048-85BDC9FD1C3A}</a:tableStyleId>
              </a:tblPr>
              <a:tblGrid>
                <a:gridCol w="796724">
                  <a:extLst>
                    <a:ext uri="{9D8B030D-6E8A-4147-A177-3AD203B41FA5}">
                      <a16:colId xmlns:a16="http://schemas.microsoft.com/office/drawing/2014/main" val="1877665595"/>
                    </a:ext>
                  </a:extLst>
                </a:gridCol>
                <a:gridCol w="1085056">
                  <a:extLst>
                    <a:ext uri="{9D8B030D-6E8A-4147-A177-3AD203B41FA5}">
                      <a16:colId xmlns:a16="http://schemas.microsoft.com/office/drawing/2014/main" val="4283124615"/>
                    </a:ext>
                  </a:extLst>
                </a:gridCol>
                <a:gridCol w="1795613">
                  <a:extLst>
                    <a:ext uri="{9D8B030D-6E8A-4147-A177-3AD203B41FA5}">
                      <a16:colId xmlns:a16="http://schemas.microsoft.com/office/drawing/2014/main" val="1437025711"/>
                    </a:ext>
                  </a:extLst>
                </a:gridCol>
                <a:gridCol w="961107">
                  <a:extLst>
                    <a:ext uri="{9D8B030D-6E8A-4147-A177-3AD203B41FA5}">
                      <a16:colId xmlns:a16="http://schemas.microsoft.com/office/drawing/2014/main" val="4026146903"/>
                    </a:ext>
                  </a:extLst>
                </a:gridCol>
              </a:tblGrid>
              <a:tr h="133204">
                <a:tc>
                  <a:txBody>
                    <a:bodyPr/>
                    <a:lstStyle/>
                    <a:p>
                      <a:pPr marL="0" marR="0">
                        <a:lnSpc>
                          <a:spcPct val="107000"/>
                        </a:lnSpc>
                        <a:spcBef>
                          <a:spcPts val="0"/>
                        </a:spcBef>
                        <a:spcAft>
                          <a:spcPts val="0"/>
                        </a:spcAft>
                      </a:pPr>
                      <a:r>
                        <a:rPr lang="en-US" sz="800">
                          <a:effectLst/>
                        </a:rPr>
                        <a:t>Time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Topic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Description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Presenter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extLst>
                  <a:ext uri="{0D108BD9-81ED-4DB2-BD59-A6C34878D82A}">
                    <a16:rowId xmlns:a16="http://schemas.microsoft.com/office/drawing/2014/main" val="3250062082"/>
                  </a:ext>
                </a:extLst>
              </a:tr>
              <a:tr h="133204">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extLst>
                  <a:ext uri="{0D108BD9-81ED-4DB2-BD59-A6C34878D82A}">
                    <a16:rowId xmlns:a16="http://schemas.microsoft.com/office/drawing/2014/main" val="3219962193"/>
                  </a:ext>
                </a:extLst>
              </a:tr>
              <a:tr h="680175">
                <a:tc>
                  <a:txBody>
                    <a:bodyPr/>
                    <a:lstStyle/>
                    <a:p>
                      <a:pPr marL="0" marR="0">
                        <a:lnSpc>
                          <a:spcPct val="107000"/>
                        </a:lnSpc>
                        <a:spcBef>
                          <a:spcPts val="0"/>
                        </a:spcBef>
                        <a:spcAft>
                          <a:spcPts val="0"/>
                        </a:spcAft>
                      </a:pPr>
                      <a:r>
                        <a:rPr lang="en-US" sz="800">
                          <a:effectLst/>
                        </a:rPr>
                        <a:t>1:30 PM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Intro</a:t>
                      </a:r>
                    </a:p>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Welcome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Format </a:t>
                      </a:r>
                    </a:p>
                    <a:p>
                      <a:pPr marL="0" marR="0">
                        <a:lnSpc>
                          <a:spcPct val="107000"/>
                        </a:lnSpc>
                        <a:spcBef>
                          <a:spcPts val="0"/>
                        </a:spcBef>
                        <a:spcAft>
                          <a:spcPts val="0"/>
                        </a:spcAft>
                      </a:pPr>
                      <a:r>
                        <a:rPr lang="en-US" sz="800">
                          <a:effectLst/>
                        </a:rPr>
                        <a:t/>
                      </a:r>
                      <a:br>
                        <a:rPr lang="en-US" sz="800">
                          <a:effectLst/>
                        </a:rPr>
                      </a:br>
                      <a:r>
                        <a:rPr lang="en-US" sz="800">
                          <a:effectLst/>
                        </a:rPr>
                        <a:t>Business Services Overview of Roles &amp; Responsibilities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Debbie</a:t>
                      </a:r>
                    </a:p>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Steve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extLst>
                  <a:ext uri="{0D108BD9-81ED-4DB2-BD59-A6C34878D82A}">
                    <a16:rowId xmlns:a16="http://schemas.microsoft.com/office/drawing/2014/main" val="2614310754"/>
                  </a:ext>
                </a:extLst>
              </a:tr>
              <a:tr h="268462">
                <a:tc>
                  <a:txBody>
                    <a:bodyPr/>
                    <a:lstStyle/>
                    <a:p>
                      <a:pPr marL="0" marR="0">
                        <a:lnSpc>
                          <a:spcPct val="107000"/>
                        </a:lnSpc>
                        <a:spcBef>
                          <a:spcPts val="0"/>
                        </a:spcBef>
                        <a:spcAft>
                          <a:spcPts val="0"/>
                        </a:spcAft>
                      </a:pPr>
                      <a:r>
                        <a:rPr lang="en-US" sz="800">
                          <a:effectLst/>
                        </a:rPr>
                        <a:t>1:40 PM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dirty="0">
                          <a:effectLst/>
                        </a:rPr>
                        <a:t>Grant Roles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Service Center Transactions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Cynthia</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extLst>
                  <a:ext uri="{0D108BD9-81ED-4DB2-BD59-A6C34878D82A}">
                    <a16:rowId xmlns:a16="http://schemas.microsoft.com/office/drawing/2014/main" val="2745743919"/>
                  </a:ext>
                </a:extLst>
              </a:tr>
              <a:tr h="268462">
                <a:tc>
                  <a:txBody>
                    <a:bodyPr/>
                    <a:lstStyle/>
                    <a:p>
                      <a:pPr marL="0" marR="0">
                        <a:lnSpc>
                          <a:spcPct val="107000"/>
                        </a:lnSpc>
                        <a:spcBef>
                          <a:spcPts val="0"/>
                        </a:spcBef>
                        <a:spcAft>
                          <a:spcPts val="0"/>
                        </a:spcAft>
                      </a:pPr>
                      <a:r>
                        <a:rPr lang="en-US" sz="800">
                          <a:effectLst/>
                        </a:rPr>
                        <a:t>1:50 PM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Lease Agreements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GASB 87 Summary </a:t>
                      </a:r>
                      <a:br>
                        <a:rPr lang="en-US" sz="800">
                          <a:effectLst/>
                        </a:rPr>
                      </a:br>
                      <a:r>
                        <a:rPr lang="en-US" sz="800">
                          <a:effectLst/>
                        </a:rPr>
                        <a:t>re: Change in process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Steve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extLst>
                  <a:ext uri="{0D108BD9-81ED-4DB2-BD59-A6C34878D82A}">
                    <a16:rowId xmlns:a16="http://schemas.microsoft.com/office/drawing/2014/main" val="1086996595"/>
                  </a:ext>
                </a:extLst>
              </a:tr>
              <a:tr h="133204">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Q&amp;A</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extLst>
                  <a:ext uri="{0D108BD9-81ED-4DB2-BD59-A6C34878D82A}">
                    <a16:rowId xmlns:a16="http://schemas.microsoft.com/office/drawing/2014/main" val="2570589137"/>
                  </a:ext>
                </a:extLst>
              </a:tr>
              <a:tr h="1229125">
                <a:tc>
                  <a:txBody>
                    <a:bodyPr/>
                    <a:lstStyle/>
                    <a:p>
                      <a:pPr marL="0" marR="0">
                        <a:lnSpc>
                          <a:spcPct val="107000"/>
                        </a:lnSpc>
                        <a:spcBef>
                          <a:spcPts val="0"/>
                        </a:spcBef>
                        <a:spcAft>
                          <a:spcPts val="0"/>
                        </a:spcAft>
                      </a:pPr>
                      <a:r>
                        <a:rPr lang="en-US" sz="800">
                          <a:effectLst/>
                        </a:rPr>
                        <a:t>2:15 PM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Information Communication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Process Flows – What’s working/what’s not?</a:t>
                      </a:r>
                    </a:p>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Technical Discussion</a:t>
                      </a:r>
                      <a:br>
                        <a:rPr lang="en-US" sz="800">
                          <a:effectLst/>
                        </a:rPr>
                      </a:br>
                      <a:r>
                        <a:rPr lang="en-US" sz="800">
                          <a:effectLst/>
                        </a:rPr>
                        <a:t>Procedures - Web</a:t>
                      </a:r>
                      <a:br>
                        <a:rPr lang="en-US" sz="800">
                          <a:effectLst/>
                        </a:rPr>
                      </a:br>
                      <a:r>
                        <a:rPr lang="en-US" sz="800">
                          <a:effectLst/>
                        </a:rPr>
                        <a:t>POS/Travel/Hosting/</a:t>
                      </a:r>
                      <a:br>
                        <a:rPr lang="en-US" sz="800">
                          <a:effectLst/>
                        </a:rPr>
                      </a:br>
                      <a:r>
                        <a:rPr lang="en-US" sz="800">
                          <a:effectLst/>
                        </a:rPr>
                        <a:t>C-Accounts/Vendor set up?</a:t>
                      </a:r>
                    </a:p>
                    <a:p>
                      <a:pPr marL="0" marR="0">
                        <a:lnSpc>
                          <a:spcPct val="107000"/>
                        </a:lnSpc>
                        <a:spcBef>
                          <a:spcPts val="0"/>
                        </a:spcBef>
                        <a:spcAft>
                          <a:spcPts val="0"/>
                        </a:spcAft>
                      </a:pPr>
                      <a:r>
                        <a:rPr lang="en-US" sz="800">
                          <a:effectLst/>
                        </a:rPr>
                        <a:t>Security Profiles &amp; Classes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Debbie</a:t>
                      </a:r>
                    </a:p>
                    <a:p>
                      <a:pPr marL="0" marR="0">
                        <a:lnSpc>
                          <a:spcPct val="107000"/>
                        </a:lnSpc>
                        <a:spcBef>
                          <a:spcPts val="0"/>
                        </a:spcBef>
                        <a:spcAft>
                          <a:spcPts val="0"/>
                        </a:spcAft>
                      </a:pPr>
                      <a:r>
                        <a:rPr lang="en-US" sz="800">
                          <a:effectLst/>
                        </a:rPr>
                        <a:t>All </a:t>
                      </a:r>
                    </a:p>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Patti &amp;</a:t>
                      </a:r>
                    </a:p>
                    <a:p>
                      <a:pPr marL="0" marR="0">
                        <a:lnSpc>
                          <a:spcPct val="107000"/>
                        </a:lnSpc>
                        <a:spcBef>
                          <a:spcPts val="0"/>
                        </a:spcBef>
                        <a:spcAft>
                          <a:spcPts val="0"/>
                        </a:spcAft>
                      </a:pPr>
                      <a:r>
                        <a:rPr lang="en-US" sz="800">
                          <a:effectLst/>
                        </a:rPr>
                        <a:t>Janice</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extLst>
                  <a:ext uri="{0D108BD9-81ED-4DB2-BD59-A6C34878D82A}">
                    <a16:rowId xmlns:a16="http://schemas.microsoft.com/office/drawing/2014/main" val="1565130313"/>
                  </a:ext>
                </a:extLst>
              </a:tr>
              <a:tr h="405700">
                <a:tc>
                  <a:txBody>
                    <a:bodyPr/>
                    <a:lstStyle/>
                    <a:p>
                      <a:pPr marL="0" marR="0">
                        <a:lnSpc>
                          <a:spcPct val="107000"/>
                        </a:lnSpc>
                        <a:spcBef>
                          <a:spcPts val="0"/>
                        </a:spcBef>
                        <a:spcAft>
                          <a:spcPts val="0"/>
                        </a:spcAft>
                      </a:pPr>
                      <a:r>
                        <a:rPr lang="en-US" sz="800">
                          <a:effectLst/>
                        </a:rPr>
                        <a:t>2:30 PM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Index Code Requests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Discuss qualifying information needed to set- up new Index code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Patti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extLst>
                  <a:ext uri="{0D108BD9-81ED-4DB2-BD59-A6C34878D82A}">
                    <a16:rowId xmlns:a16="http://schemas.microsoft.com/office/drawing/2014/main" val="1781726860"/>
                  </a:ext>
                </a:extLst>
              </a:tr>
              <a:tr h="268462">
                <a:tc>
                  <a:txBody>
                    <a:bodyPr/>
                    <a:lstStyle/>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Exception Reports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Review FY19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Patti</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extLst>
                  <a:ext uri="{0D108BD9-81ED-4DB2-BD59-A6C34878D82A}">
                    <a16:rowId xmlns:a16="http://schemas.microsoft.com/office/drawing/2014/main" val="1654217769"/>
                  </a:ext>
                </a:extLst>
              </a:tr>
              <a:tr h="680175">
                <a:tc>
                  <a:txBody>
                    <a:bodyPr/>
                    <a:lstStyle/>
                    <a:p>
                      <a:pPr marL="0" marR="0">
                        <a:lnSpc>
                          <a:spcPct val="107000"/>
                        </a:lnSpc>
                        <a:spcBef>
                          <a:spcPts val="0"/>
                        </a:spcBef>
                        <a:spcAft>
                          <a:spcPts val="0"/>
                        </a:spcAft>
                      </a:pPr>
                      <a:r>
                        <a:rPr lang="en-US" sz="800">
                          <a:effectLst/>
                        </a:rPr>
                        <a:t>2:45 PM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Account Coding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Public Records</a:t>
                      </a:r>
                    </a:p>
                    <a:p>
                      <a:pPr marL="0" marR="0">
                        <a:lnSpc>
                          <a:spcPct val="107000"/>
                        </a:lnSpc>
                        <a:spcBef>
                          <a:spcPts val="0"/>
                        </a:spcBef>
                        <a:spcAft>
                          <a:spcPts val="0"/>
                        </a:spcAft>
                      </a:pPr>
                      <a:r>
                        <a:rPr lang="en-US" sz="800">
                          <a:effectLst/>
                        </a:rPr>
                        <a:t>HB2500 Vendor Listing</a:t>
                      </a:r>
                    </a:p>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Coding/Payables/1099</a:t>
                      </a:r>
                    </a:p>
                    <a:p>
                      <a:pPr marL="0" marR="0">
                        <a:lnSpc>
                          <a:spcPct val="107000"/>
                        </a:lnSpc>
                        <a:spcBef>
                          <a:spcPts val="0"/>
                        </a:spcBef>
                        <a:spcAft>
                          <a:spcPts val="0"/>
                        </a:spcAft>
                      </a:pPr>
                      <a:r>
                        <a:rPr lang="en-US" sz="800">
                          <a:effectLst/>
                        </a:rPr>
                        <a:t>Use of Judgement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Debbie</a:t>
                      </a:r>
                    </a:p>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All </a:t>
                      </a:r>
                      <a:br>
                        <a:rPr lang="en-US" sz="800">
                          <a:effectLst/>
                        </a:rPr>
                      </a:br>
                      <a:r>
                        <a:rPr lang="en-US" sz="800">
                          <a:effectLst/>
                        </a:rPr>
                        <a:t>Steve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extLst>
                  <a:ext uri="{0D108BD9-81ED-4DB2-BD59-A6C34878D82A}">
                    <a16:rowId xmlns:a16="http://schemas.microsoft.com/office/drawing/2014/main" val="1472499252"/>
                  </a:ext>
                </a:extLst>
              </a:tr>
              <a:tr h="817413">
                <a:tc>
                  <a:txBody>
                    <a:bodyPr/>
                    <a:lstStyle/>
                    <a:p>
                      <a:pPr marL="0" marR="0">
                        <a:lnSpc>
                          <a:spcPct val="107000"/>
                        </a:lnSpc>
                        <a:spcBef>
                          <a:spcPts val="0"/>
                        </a:spcBef>
                        <a:spcAft>
                          <a:spcPts val="0"/>
                        </a:spcAft>
                      </a:pPr>
                      <a:r>
                        <a:rPr lang="en-US" sz="800">
                          <a:effectLst/>
                        </a:rPr>
                        <a:t>3:00 PM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Accelerated Campus Learning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Training of Campus users: </a:t>
                      </a:r>
                    </a:p>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FIS Banner; Cognos Reports; Web Tour(s)</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Debbie –frame up Steve &amp; </a:t>
                      </a:r>
                    </a:p>
                    <a:p>
                      <a:pPr marL="0" marR="0">
                        <a:lnSpc>
                          <a:spcPct val="107000"/>
                        </a:lnSpc>
                        <a:spcBef>
                          <a:spcPts val="0"/>
                        </a:spcBef>
                        <a:spcAft>
                          <a:spcPts val="0"/>
                        </a:spcAft>
                      </a:pPr>
                      <a:r>
                        <a:rPr lang="en-US" sz="800">
                          <a:effectLst/>
                        </a:rPr>
                        <a:t>All </a:t>
                      </a:r>
                    </a:p>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extLst>
                  <a:ext uri="{0D108BD9-81ED-4DB2-BD59-A6C34878D82A}">
                    <a16:rowId xmlns:a16="http://schemas.microsoft.com/office/drawing/2014/main" val="57841431"/>
                  </a:ext>
                </a:extLst>
              </a:tr>
              <a:tr h="726509">
                <a:tc>
                  <a:txBody>
                    <a:bodyPr/>
                    <a:lstStyle/>
                    <a:p>
                      <a:pPr marL="0" marR="0">
                        <a:lnSpc>
                          <a:spcPct val="107000"/>
                        </a:lnSpc>
                        <a:spcBef>
                          <a:spcPts val="0"/>
                        </a:spcBef>
                        <a:spcAft>
                          <a:spcPts val="0"/>
                        </a:spcAft>
                      </a:pPr>
                      <a:r>
                        <a:rPr lang="en-US" sz="800">
                          <a:effectLst/>
                        </a:rPr>
                        <a:t>3:15 PM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What is next...</a:t>
                      </a:r>
                    </a:p>
                    <a:p>
                      <a:pPr marL="0" marR="0">
                        <a:lnSpc>
                          <a:spcPct val="107000"/>
                        </a:lnSpc>
                        <a:spcBef>
                          <a:spcPts val="0"/>
                        </a:spcBef>
                        <a:spcAft>
                          <a:spcPts val="0"/>
                        </a:spcAft>
                      </a:pPr>
                      <a:r>
                        <a:rPr lang="en-US" sz="800">
                          <a:effectLst/>
                        </a:rPr>
                        <a:t>*</a:t>
                      </a:r>
                      <a:r>
                        <a:rPr lang="en-US" sz="600">
                          <a:effectLst/>
                        </a:rPr>
                        <a:t>Act of feedback</a:t>
                      </a:r>
                      <a:br>
                        <a:rPr lang="en-US" sz="600">
                          <a:effectLst/>
                        </a:rPr>
                      </a:br>
                      <a:r>
                        <a:rPr lang="en-US" sz="600">
                          <a:effectLst/>
                        </a:rPr>
                        <a:t>*Technical daily ops</a:t>
                      </a:r>
                      <a:endParaRPr lang="en-US" sz="800">
                        <a:effectLst/>
                      </a:endParaRPr>
                    </a:p>
                    <a:p>
                      <a:pPr marL="0" marR="0">
                        <a:lnSpc>
                          <a:spcPct val="107000"/>
                        </a:lnSpc>
                        <a:spcBef>
                          <a:spcPts val="0"/>
                        </a:spcBef>
                        <a:spcAft>
                          <a:spcPts val="0"/>
                        </a:spcAft>
                      </a:pPr>
                      <a:r>
                        <a:rPr lang="en-US" sz="600">
                          <a:effectLst/>
                        </a:rPr>
                        <a:t/>
                      </a:r>
                      <a:br>
                        <a:rPr lang="en-US" sz="600">
                          <a:effectLst/>
                        </a:rPr>
                      </a:b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a:effectLst/>
                        </a:rPr>
                        <a:t>Training Topics Discussion</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tc>
                  <a:txBody>
                    <a:bodyPr/>
                    <a:lstStyle/>
                    <a:p>
                      <a:pPr marL="0" marR="0">
                        <a:lnSpc>
                          <a:spcPct val="107000"/>
                        </a:lnSpc>
                        <a:spcBef>
                          <a:spcPts val="0"/>
                        </a:spcBef>
                        <a:spcAft>
                          <a:spcPts val="0"/>
                        </a:spcAft>
                      </a:pPr>
                      <a:r>
                        <a:rPr lang="en-US" sz="800" dirty="0">
                          <a:effectLst/>
                        </a:rPr>
                        <a:t>Cynthia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397" marR="48397" marT="0" marB="0"/>
                </a:tc>
                <a:extLst>
                  <a:ext uri="{0D108BD9-81ED-4DB2-BD59-A6C34878D82A}">
                    <a16:rowId xmlns:a16="http://schemas.microsoft.com/office/drawing/2014/main" val="418457787"/>
                  </a:ext>
                </a:extLst>
              </a:tr>
            </a:tbl>
          </a:graphicData>
        </a:graphic>
      </p:graphicFrame>
    </p:spTree>
    <p:extLst>
      <p:ext uri="{BB962C8B-B14F-4D97-AF65-F5344CB8AC3E}">
        <p14:creationId xmlns:p14="http://schemas.microsoft.com/office/powerpoint/2010/main" val="4015669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Services Overview</a:t>
            </a:r>
            <a:br>
              <a:rPr lang="en-US" dirty="0" smtClean="0"/>
            </a:br>
            <a:r>
              <a:rPr lang="en-US" dirty="0"/>
              <a:t/>
            </a:r>
            <a:br>
              <a:rPr lang="en-US" dirty="0"/>
            </a:br>
            <a:r>
              <a:rPr lang="en-US" dirty="0" smtClean="0"/>
              <a:t>(Steve)	</a:t>
            </a:r>
            <a:endParaRPr lang="en-US" dirty="0"/>
          </a:p>
        </p:txBody>
      </p:sp>
      <p:sp>
        <p:nvSpPr>
          <p:cNvPr id="5" name="Rectangle 1"/>
          <p:cNvSpPr>
            <a:spLocks noChangeArrowheads="1"/>
          </p:cNvSpPr>
          <p:nvPr/>
        </p:nvSpPr>
        <p:spPr bwMode="auto">
          <a:xfrm>
            <a:off x="-5558839" y="129679"/>
            <a:ext cx="20496391"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2500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 WEST 1:30 PM - 3:30 PM</a:t>
            </a:r>
            <a:endParaRPr kumimoji="0" lang="en-US" altLang="en-US" sz="1800" b="0" i="0" u="none" strike="noStrike" cap="none" normalizeH="0" baseline="-25000" smtClean="0">
              <a:ln>
                <a:noFill/>
              </a:ln>
              <a:solidFill>
                <a:schemeClr val="tx1"/>
              </a:solidFill>
              <a:effectLst/>
              <a:latin typeface="Arial" panose="020B0604020202020204" pitchFamily="34" charset="0"/>
            </a:endParaRPr>
          </a:p>
        </p:txBody>
      </p:sp>
      <p:pic>
        <p:nvPicPr>
          <p:cNvPr id="8" name="Content Placeholder 7"/>
          <p:cNvPicPr>
            <a:picLocks noGrp="1" noChangeAspect="1"/>
          </p:cNvPicPr>
          <p:nvPr>
            <p:ph idx="1"/>
          </p:nvPr>
        </p:nvPicPr>
        <p:blipFill>
          <a:blip r:embed="rId2"/>
          <a:stretch>
            <a:fillRect/>
          </a:stretch>
        </p:blipFill>
        <p:spPr>
          <a:xfrm>
            <a:off x="3911600" y="822893"/>
            <a:ext cx="6096000" cy="4358707"/>
          </a:xfrm>
          <a:prstGeom prst="rect">
            <a:avLst/>
          </a:prstGeom>
        </p:spPr>
      </p:pic>
    </p:spTree>
    <p:extLst>
      <p:ext uri="{BB962C8B-B14F-4D97-AF65-F5344CB8AC3E}">
        <p14:creationId xmlns:p14="http://schemas.microsoft.com/office/powerpoint/2010/main" val="1870721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&amp; Discussion before changes</a:t>
            </a:r>
            <a:br>
              <a:rPr lang="en-US" dirty="0" smtClean="0"/>
            </a:br>
            <a:r>
              <a:rPr lang="en-US" dirty="0"/>
              <a:t/>
            </a:r>
            <a:br>
              <a:rPr lang="en-US" dirty="0"/>
            </a:br>
            <a:r>
              <a:rPr lang="en-US" dirty="0" smtClean="0"/>
              <a:t>(Cynthia)</a:t>
            </a:r>
            <a:endParaRPr lang="en-US" dirty="0"/>
          </a:p>
        </p:txBody>
      </p:sp>
      <p:sp>
        <p:nvSpPr>
          <p:cNvPr id="5" name="Rectangle 1"/>
          <p:cNvSpPr>
            <a:spLocks noChangeArrowheads="1"/>
          </p:cNvSpPr>
          <p:nvPr/>
        </p:nvSpPr>
        <p:spPr bwMode="auto">
          <a:xfrm>
            <a:off x="-5558839" y="129679"/>
            <a:ext cx="20496391"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2500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 WEST 1:30 PM - 3:30 PM</a:t>
            </a:r>
            <a:endParaRPr kumimoji="0" lang="en-US" altLang="en-US" sz="1800" b="0" i="0" u="none" strike="noStrike" cap="none" normalizeH="0" baseline="-25000" smtClean="0">
              <a:ln>
                <a:noFill/>
              </a:ln>
              <a:solidFill>
                <a:schemeClr val="tx1"/>
              </a:solidFill>
              <a:effectLst/>
              <a:latin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r>
              <a:rPr lang="en-US" sz="2100" dirty="0" smtClean="0">
                <a:solidFill>
                  <a:srgbClr val="00B050"/>
                </a:solidFill>
              </a:rPr>
              <a:t>Example:  No Change in Grant Role for Service Center </a:t>
            </a:r>
          </a:p>
          <a:p>
            <a:r>
              <a:rPr lang="en-US" dirty="0" smtClean="0"/>
              <a:t>As </a:t>
            </a:r>
            <a:r>
              <a:rPr lang="en-US" dirty="0"/>
              <a:t>far as this purchase, no Accountant is "authorizing" a purchase. That is the responsibility of the department Budget Authority, or in this case, the Grant P.I</a:t>
            </a:r>
            <a:r>
              <a:rPr lang="en-US" dirty="0" smtClean="0"/>
              <a:t>.  As </a:t>
            </a:r>
            <a:r>
              <a:rPr lang="en-US" dirty="0"/>
              <a:t>long as you have gotten their approval you should move forward with the purchase. It's the Budget Authority (or Grant P.I.) responsibility to identify the appropriate Index, and to also know their funding availability</a:t>
            </a:r>
            <a:r>
              <a:rPr lang="en-US" dirty="0" smtClean="0"/>
              <a:t>.  </a:t>
            </a:r>
          </a:p>
          <a:p>
            <a:endParaRPr lang="en-US" dirty="0" smtClean="0"/>
          </a:p>
          <a:p>
            <a:pPr lvl="1"/>
            <a:r>
              <a:rPr lang="en-US" dirty="0" smtClean="0"/>
              <a:t>The </a:t>
            </a:r>
            <a:r>
              <a:rPr lang="en-US" dirty="0"/>
              <a:t>only thing an Accountant would be doing would be to potentially verify funding in a particular index, and/or verify the appropriate Expense Account Code to be applied to the purchasing transaction. If the person processing the invoice already knows the appropriate Expense Account Code to be used on the transaction, then they can just proceed. </a:t>
            </a:r>
            <a:r>
              <a:rPr lang="en-US" dirty="0" smtClean="0"/>
              <a:t/>
            </a:r>
            <a:br>
              <a:rPr lang="en-US" dirty="0" smtClean="0"/>
            </a:br>
            <a:endParaRPr lang="en-US" dirty="0" smtClean="0"/>
          </a:p>
          <a:p>
            <a:pPr lvl="1"/>
            <a:r>
              <a:rPr lang="en-US" dirty="0" smtClean="0"/>
              <a:t>If </a:t>
            </a:r>
            <a:r>
              <a:rPr lang="en-US" dirty="0"/>
              <a:t>that person is unsure of which Account Code to use, they should be able to approach any </a:t>
            </a:r>
            <a:r>
              <a:rPr lang="en-US" dirty="0" smtClean="0"/>
              <a:t>Accountant </a:t>
            </a:r>
            <a:r>
              <a:rPr lang="en-US" dirty="0"/>
              <a:t>who </a:t>
            </a:r>
            <a:r>
              <a:rPr lang="en-US" dirty="0" smtClean="0"/>
              <a:t>should </a:t>
            </a:r>
            <a:r>
              <a:rPr lang="en-US" dirty="0"/>
              <a:t>then be able to provide that information </a:t>
            </a:r>
            <a:r>
              <a:rPr lang="en-US" u="sng" dirty="0"/>
              <a:t>regardless</a:t>
            </a:r>
            <a:r>
              <a:rPr lang="en-US" dirty="0"/>
              <a:t> if the index being used (i.e., regardless of whether it's an General Fund Index, Gift Index, or even a Index associated with a Grant). </a:t>
            </a:r>
            <a:r>
              <a:rPr lang="en-US" dirty="0" smtClean="0"/>
              <a:t/>
            </a:r>
            <a:br>
              <a:rPr lang="en-US" dirty="0" smtClean="0"/>
            </a:br>
            <a:endParaRPr lang="en-US" dirty="0" smtClean="0"/>
          </a:p>
          <a:p>
            <a:pPr lvl="1"/>
            <a:r>
              <a:rPr lang="en-US" dirty="0" smtClean="0"/>
              <a:t>The </a:t>
            </a:r>
            <a:r>
              <a:rPr lang="en-US" dirty="0"/>
              <a:t>use of Account Codes is to be applied consistently across all index, regardless of the type. If a department has a question regarding the availability of funding, associated with any index (grants included), any Accountant should be readily able to answer the question since all the information is represented in Banner.</a:t>
            </a:r>
          </a:p>
          <a:p>
            <a:pPr marL="0" indent="0">
              <a:buNone/>
            </a:pPr>
            <a:endParaRPr lang="en-US" dirty="0"/>
          </a:p>
          <a:p>
            <a:endParaRPr lang="en-US" dirty="0"/>
          </a:p>
        </p:txBody>
      </p:sp>
    </p:spTree>
    <p:extLst>
      <p:ext uri="{BB962C8B-B14F-4D97-AF65-F5344CB8AC3E}">
        <p14:creationId xmlns:p14="http://schemas.microsoft.com/office/powerpoint/2010/main" val="101427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Process</a:t>
            </a:r>
            <a:br>
              <a:rPr lang="en-US" dirty="0" smtClean="0"/>
            </a:br>
            <a:r>
              <a:rPr lang="en-US" dirty="0"/>
              <a:t/>
            </a:r>
            <a:br>
              <a:rPr lang="en-US" dirty="0"/>
            </a:br>
            <a:r>
              <a:rPr lang="en-US" dirty="0" smtClean="0"/>
              <a:t>(Cynthia)</a:t>
            </a:r>
            <a:endParaRPr lang="en-US" dirty="0"/>
          </a:p>
        </p:txBody>
      </p:sp>
      <p:sp>
        <p:nvSpPr>
          <p:cNvPr id="5" name="Rectangle 1"/>
          <p:cNvSpPr>
            <a:spLocks noChangeArrowheads="1"/>
          </p:cNvSpPr>
          <p:nvPr/>
        </p:nvSpPr>
        <p:spPr bwMode="auto">
          <a:xfrm>
            <a:off x="-5558839" y="129679"/>
            <a:ext cx="20496391"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2500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 WEST 1:30 PM - 3:30 PM</a:t>
            </a:r>
            <a:endParaRPr kumimoji="0" lang="en-US" altLang="en-US" sz="1800" b="0" i="0" u="none" strike="noStrike" cap="none" normalizeH="0" baseline="-25000" smtClean="0">
              <a:ln>
                <a:noFill/>
              </a:ln>
              <a:solidFill>
                <a:schemeClr val="tx1"/>
              </a:solidFill>
              <a:effectLst/>
              <a:latin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dirty="0">
                <a:solidFill>
                  <a:srgbClr val="FF0000"/>
                </a:solidFill>
              </a:rPr>
              <a:t>W</a:t>
            </a:r>
            <a:r>
              <a:rPr lang="en-US" sz="2400" dirty="0" smtClean="0">
                <a:solidFill>
                  <a:srgbClr val="FF0000"/>
                </a:solidFill>
              </a:rPr>
              <a:t>hen </a:t>
            </a:r>
            <a:r>
              <a:rPr lang="en-US" sz="2400" dirty="0">
                <a:solidFill>
                  <a:srgbClr val="FF0000"/>
                </a:solidFill>
              </a:rPr>
              <a:t>it comes to grants, the SC </a:t>
            </a:r>
            <a:r>
              <a:rPr lang="en-US" sz="2400" dirty="0" smtClean="0">
                <a:solidFill>
                  <a:srgbClr val="FF0000"/>
                </a:solidFill>
              </a:rPr>
              <a:t>Accountants</a:t>
            </a:r>
          </a:p>
          <a:p>
            <a:pPr marL="0" indent="0">
              <a:buNone/>
            </a:pPr>
            <a:r>
              <a:rPr lang="en-US" sz="2400" dirty="0">
                <a:solidFill>
                  <a:srgbClr val="FF0000"/>
                </a:solidFill>
              </a:rPr>
              <a:t> </a:t>
            </a:r>
            <a:r>
              <a:rPr lang="en-US" sz="2400" u="sng" dirty="0">
                <a:solidFill>
                  <a:srgbClr val="FF0000"/>
                </a:solidFill>
              </a:rPr>
              <a:t>do not</a:t>
            </a:r>
            <a:r>
              <a:rPr lang="en-US" sz="2400" dirty="0">
                <a:solidFill>
                  <a:srgbClr val="FF0000"/>
                </a:solidFill>
              </a:rPr>
              <a:t> have to </a:t>
            </a:r>
            <a:r>
              <a:rPr lang="en-US" sz="2400" dirty="0" smtClean="0">
                <a:solidFill>
                  <a:srgbClr val="FF0000"/>
                </a:solidFill>
              </a:rPr>
              <a:t>address:</a:t>
            </a:r>
          </a:p>
          <a:p>
            <a:pPr marL="0" indent="0">
              <a:buNone/>
            </a:pPr>
            <a:endParaRPr lang="en-US" sz="2400" dirty="0">
              <a:solidFill>
                <a:srgbClr val="FF0000"/>
              </a:solidFill>
            </a:endParaRPr>
          </a:p>
          <a:p>
            <a:pPr>
              <a:buFont typeface="Arial" panose="020B0604020202020204" pitchFamily="34" charset="0"/>
              <a:buChar char="•"/>
            </a:pPr>
            <a:r>
              <a:rPr lang="en-US" dirty="0" smtClean="0"/>
              <a:t>Financial </a:t>
            </a:r>
            <a:r>
              <a:rPr lang="en-US" dirty="0"/>
              <a:t>reporting to the Granting Agency (done centrally)</a:t>
            </a:r>
          </a:p>
          <a:p>
            <a:r>
              <a:rPr lang="en-US" dirty="0"/>
              <a:t>Submitting cash request to Granting Agencies, for those that are not funded in advance (done centrally)</a:t>
            </a:r>
          </a:p>
          <a:p>
            <a:r>
              <a:rPr lang="en-US" dirty="0"/>
              <a:t>Setting up grant indexes and budgets (done centrally).</a:t>
            </a:r>
          </a:p>
          <a:p>
            <a:endParaRPr lang="en-US" dirty="0"/>
          </a:p>
        </p:txBody>
      </p:sp>
    </p:spTree>
    <p:extLst>
      <p:ext uri="{BB962C8B-B14F-4D97-AF65-F5344CB8AC3E}">
        <p14:creationId xmlns:p14="http://schemas.microsoft.com/office/powerpoint/2010/main" val="1025196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Process Role for Service Center</a:t>
            </a:r>
            <a:br>
              <a:rPr lang="en-US" dirty="0" smtClean="0"/>
            </a:br>
            <a:r>
              <a:rPr lang="en-US" dirty="0"/>
              <a:t/>
            </a:r>
            <a:br>
              <a:rPr lang="en-US" dirty="0"/>
            </a:br>
            <a:endParaRPr lang="en-US" dirty="0"/>
          </a:p>
        </p:txBody>
      </p:sp>
      <p:sp>
        <p:nvSpPr>
          <p:cNvPr id="5" name="Rectangle 1"/>
          <p:cNvSpPr>
            <a:spLocks noChangeArrowheads="1"/>
          </p:cNvSpPr>
          <p:nvPr/>
        </p:nvSpPr>
        <p:spPr bwMode="auto">
          <a:xfrm>
            <a:off x="-5558839" y="129679"/>
            <a:ext cx="20496391"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2500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 WEST 1:30 PM - 3:30 PM</a:t>
            </a:r>
            <a:endParaRPr kumimoji="0" lang="en-US" altLang="en-US" sz="1800" b="0" i="0" u="none" strike="noStrike" cap="none" normalizeH="0" baseline="-25000" smtClean="0">
              <a:ln>
                <a:noFill/>
              </a:ln>
              <a:solidFill>
                <a:schemeClr val="tx1"/>
              </a:solidFill>
              <a:effectLst/>
              <a:latin typeface="Arial" panose="020B0604020202020204" pitchFamily="34" charset="0"/>
            </a:endParaRPr>
          </a:p>
        </p:txBody>
      </p:sp>
      <p:sp>
        <p:nvSpPr>
          <p:cNvPr id="3" name="Content Placeholder 2"/>
          <p:cNvSpPr>
            <a:spLocks noGrp="1"/>
          </p:cNvSpPr>
          <p:nvPr>
            <p:ph idx="1"/>
          </p:nvPr>
        </p:nvSpPr>
        <p:spPr>
          <a:xfrm>
            <a:off x="3869268" y="615142"/>
            <a:ext cx="7315200" cy="6101542"/>
          </a:xfrm>
        </p:spPr>
        <p:txBody>
          <a:bodyPr>
            <a:normAutofit/>
          </a:bodyPr>
          <a:lstStyle/>
          <a:p>
            <a:pPr marL="0" indent="0">
              <a:buNone/>
            </a:pPr>
            <a:r>
              <a:rPr lang="en-US" sz="2300" dirty="0" smtClean="0">
                <a:solidFill>
                  <a:srgbClr val="FF0000"/>
                </a:solidFill>
              </a:rPr>
              <a:t>SC </a:t>
            </a:r>
            <a:r>
              <a:rPr lang="en-US" sz="2300" dirty="0">
                <a:solidFill>
                  <a:srgbClr val="FF0000"/>
                </a:solidFill>
              </a:rPr>
              <a:t>Accountants should be prepared to address the needs of a department regardless of what index that department may have. </a:t>
            </a:r>
            <a:endParaRPr lang="en-US" sz="2300" dirty="0" smtClean="0">
              <a:solidFill>
                <a:srgbClr val="FF0000"/>
              </a:solidFill>
            </a:endParaRPr>
          </a:p>
          <a:p>
            <a:pPr marL="0" indent="0">
              <a:buNone/>
            </a:pPr>
            <a:endParaRPr lang="en-US" sz="2300" dirty="0">
              <a:solidFill>
                <a:srgbClr val="FF0000"/>
              </a:solidFill>
            </a:endParaRPr>
          </a:p>
          <a:p>
            <a:pPr lvl="0"/>
            <a:r>
              <a:rPr lang="en-US" dirty="0"/>
              <a:t>Helping the department when it comes to directing expenses to the proper index. That would also include, helping the department redirect salary costs when alternative funding resources are received (i.e., when faculty or staff will be shifting efforts to specialized projects where separate funding has been received).</a:t>
            </a:r>
            <a:br>
              <a:rPr lang="en-US" dirty="0"/>
            </a:br>
            <a:endParaRPr lang="en-US" dirty="0"/>
          </a:p>
          <a:p>
            <a:pPr lvl="0"/>
            <a:r>
              <a:rPr lang="en-US" dirty="0"/>
              <a:t>Helping the department code their expense, to insure consistency across all indexes (including Grants).</a:t>
            </a:r>
            <a:br>
              <a:rPr lang="en-US" dirty="0"/>
            </a:br>
            <a:endParaRPr lang="en-US" dirty="0"/>
          </a:p>
          <a:p>
            <a:pPr lvl="0"/>
            <a:r>
              <a:rPr lang="en-US" dirty="0"/>
              <a:t>Helping the department understand their financial positions as the year progresses. To exclude grants simply means they will be providing incomplete information to their customers.</a:t>
            </a:r>
          </a:p>
          <a:p>
            <a:endParaRPr lang="en-US" sz="2300" dirty="0">
              <a:solidFill>
                <a:srgbClr val="FF0000"/>
              </a:solidFill>
            </a:endParaRPr>
          </a:p>
          <a:p>
            <a:endParaRPr lang="en-US" dirty="0"/>
          </a:p>
        </p:txBody>
      </p:sp>
    </p:spTree>
    <p:extLst>
      <p:ext uri="{BB962C8B-B14F-4D97-AF65-F5344CB8AC3E}">
        <p14:creationId xmlns:p14="http://schemas.microsoft.com/office/powerpoint/2010/main" val="1331113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Role for Service Center</a:t>
            </a:r>
            <a:br>
              <a:rPr lang="en-US" dirty="0" smtClean="0"/>
            </a:br>
            <a:r>
              <a:rPr lang="en-US" dirty="0"/>
              <a:t/>
            </a:r>
            <a:br>
              <a:rPr lang="en-US" dirty="0"/>
            </a:br>
            <a:endParaRPr lang="en-US" dirty="0"/>
          </a:p>
        </p:txBody>
      </p:sp>
      <p:sp>
        <p:nvSpPr>
          <p:cNvPr id="5" name="Rectangle 1"/>
          <p:cNvSpPr>
            <a:spLocks noChangeArrowheads="1"/>
          </p:cNvSpPr>
          <p:nvPr/>
        </p:nvSpPr>
        <p:spPr bwMode="auto">
          <a:xfrm>
            <a:off x="-5558839" y="129679"/>
            <a:ext cx="20496391"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2500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 WEST 1:30 PM - 3:30 PM</a:t>
            </a:r>
            <a:endParaRPr kumimoji="0" lang="en-US" altLang="en-US" sz="1800" b="0" i="0" u="none" strike="noStrike" cap="none" normalizeH="0" baseline="-25000" smtClean="0">
              <a:ln>
                <a:noFill/>
              </a:ln>
              <a:solidFill>
                <a:schemeClr val="tx1"/>
              </a:solidFill>
              <a:effectLst/>
              <a:latin typeface="Arial" panose="020B0604020202020204" pitchFamily="34" charset="0"/>
            </a:endParaRPr>
          </a:p>
        </p:txBody>
      </p:sp>
      <p:sp>
        <p:nvSpPr>
          <p:cNvPr id="3" name="Content Placeholder 2"/>
          <p:cNvSpPr>
            <a:spLocks noGrp="1"/>
          </p:cNvSpPr>
          <p:nvPr>
            <p:ph idx="1"/>
          </p:nvPr>
        </p:nvSpPr>
        <p:spPr>
          <a:xfrm>
            <a:off x="3869268" y="334863"/>
            <a:ext cx="7315200" cy="6381821"/>
          </a:xfrm>
        </p:spPr>
        <p:txBody>
          <a:bodyPr>
            <a:normAutofit/>
          </a:bodyPr>
          <a:lstStyle/>
          <a:p>
            <a:pPr marL="0" indent="0">
              <a:buNone/>
            </a:pPr>
            <a:r>
              <a:rPr lang="en-US" dirty="0" smtClean="0">
                <a:solidFill>
                  <a:srgbClr val="00B050"/>
                </a:solidFill>
              </a:rPr>
              <a:t>RECAP: </a:t>
            </a:r>
          </a:p>
          <a:p>
            <a:pPr marL="0" indent="0">
              <a:buNone/>
            </a:pPr>
            <a:r>
              <a:rPr lang="en-US" dirty="0"/>
              <a:t> </a:t>
            </a:r>
            <a:r>
              <a:rPr lang="en-US" dirty="0" smtClean="0"/>
              <a:t>So </a:t>
            </a:r>
            <a:r>
              <a:rPr lang="en-US" dirty="0"/>
              <a:t>as it relates to this specific transaction, as long as you have the approval from the department Grant P.I. you are fine to </a:t>
            </a:r>
            <a:r>
              <a:rPr lang="en-US" dirty="0" smtClean="0"/>
              <a:t>proceed unless </a:t>
            </a:r>
            <a:r>
              <a:rPr lang="en-US" dirty="0"/>
              <a:t>you have a question regarding the account code to be used, there's no need to gain any other approvals. </a:t>
            </a:r>
            <a:endParaRPr lang="en-US" dirty="0" smtClean="0"/>
          </a:p>
          <a:p>
            <a:pPr marL="0" indent="0">
              <a:buNone/>
            </a:pPr>
            <a:r>
              <a:rPr lang="en-US" dirty="0" smtClean="0"/>
              <a:t>In </a:t>
            </a:r>
            <a:r>
              <a:rPr lang="en-US" dirty="0"/>
              <a:t>this case, it's related to travel, </a:t>
            </a:r>
            <a:r>
              <a:rPr lang="en-US" dirty="0" smtClean="0"/>
              <a:t>you probably already </a:t>
            </a:r>
            <a:r>
              <a:rPr lang="en-US" dirty="0"/>
              <a:t>have to proper codes to use. If the Grant P.I. has a question regarding availability of remaining resources in their grants, anyone should be able to answer that question by going to the Grant Menu in banner, or by using </a:t>
            </a:r>
            <a:r>
              <a:rPr lang="en-US" dirty="0" err="1"/>
              <a:t>Cognos</a:t>
            </a:r>
            <a:r>
              <a:rPr lang="en-US" dirty="0"/>
              <a:t>.</a:t>
            </a:r>
          </a:p>
          <a:p>
            <a:endParaRPr lang="en-US" dirty="0"/>
          </a:p>
        </p:txBody>
      </p:sp>
    </p:spTree>
    <p:extLst>
      <p:ext uri="{BB962C8B-B14F-4D97-AF65-F5344CB8AC3E}">
        <p14:creationId xmlns:p14="http://schemas.microsoft.com/office/powerpoint/2010/main" val="2767782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GASB 87</a:t>
            </a:r>
            <a:br>
              <a:rPr lang="en-US" dirty="0" smtClean="0"/>
            </a:br>
            <a:r>
              <a:rPr lang="en-US" dirty="0" smtClean="0"/>
              <a:t>Lease Agreements</a:t>
            </a:r>
            <a:br>
              <a:rPr lang="en-US" dirty="0" smtClean="0"/>
            </a:br>
            <a:r>
              <a:rPr lang="en-US" dirty="0"/>
              <a:t/>
            </a:r>
            <a:br>
              <a:rPr lang="en-US" dirty="0"/>
            </a:br>
            <a:r>
              <a:rPr lang="en-US" dirty="0" smtClean="0"/>
              <a:t>(Steve)	</a:t>
            </a:r>
            <a:endParaRPr lang="en-US" dirty="0"/>
          </a:p>
        </p:txBody>
      </p:sp>
      <p:sp>
        <p:nvSpPr>
          <p:cNvPr id="5" name="Rectangle 1"/>
          <p:cNvSpPr>
            <a:spLocks noChangeArrowheads="1"/>
          </p:cNvSpPr>
          <p:nvPr/>
        </p:nvSpPr>
        <p:spPr bwMode="auto">
          <a:xfrm>
            <a:off x="-5558839" y="129679"/>
            <a:ext cx="20496391"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2500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 WEST 1:30 PM - 3:30 PM</a:t>
            </a:r>
            <a:endParaRPr kumimoji="0" lang="en-US" altLang="en-US" sz="1800" b="0" i="0" u="none" strike="noStrike" cap="none" normalizeH="0" baseline="-25000" smtClean="0">
              <a:ln>
                <a:noFill/>
              </a:ln>
              <a:solidFill>
                <a:schemeClr val="tx1"/>
              </a:solidFill>
              <a:effectLst/>
              <a:latin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3868738" y="781396"/>
            <a:ext cx="7315200" cy="5370022"/>
          </a:xfrm>
          <a:prstGeom prst="rect">
            <a:avLst/>
          </a:prstGeom>
        </p:spPr>
      </p:pic>
    </p:spTree>
    <p:extLst>
      <p:ext uri="{BB962C8B-B14F-4D97-AF65-F5344CB8AC3E}">
        <p14:creationId xmlns:p14="http://schemas.microsoft.com/office/powerpoint/2010/main" val="3477355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454557" cy="4601183"/>
          </a:xfrm>
        </p:spPr>
        <p:txBody>
          <a:bodyPr/>
          <a:lstStyle/>
          <a:p>
            <a:r>
              <a:rPr lang="en-US" dirty="0" smtClean="0"/>
              <a:t>Communication</a:t>
            </a:r>
            <a:br>
              <a:rPr lang="en-US" dirty="0" smtClean="0"/>
            </a:br>
            <a:r>
              <a:rPr lang="en-US" dirty="0" smtClean="0"/>
              <a:t/>
            </a:r>
            <a:br>
              <a:rPr lang="en-US" dirty="0" smtClean="0"/>
            </a:br>
            <a:r>
              <a:rPr lang="en-US" dirty="0" smtClean="0"/>
              <a:t>*Information</a:t>
            </a:r>
            <a:r>
              <a:rPr lang="en-US" dirty="0"/>
              <a:t/>
            </a:r>
            <a:br>
              <a:rPr lang="en-US" dirty="0"/>
            </a:br>
            <a:r>
              <a:rPr lang="en-US" dirty="0" smtClean="0"/>
              <a:t>*Expense</a:t>
            </a:r>
            <a:br>
              <a:rPr lang="en-US" dirty="0" smtClean="0"/>
            </a:br>
            <a:r>
              <a:rPr lang="en-US" dirty="0" smtClean="0"/>
              <a:t>*G/L</a:t>
            </a:r>
            <a:br>
              <a:rPr lang="en-US" dirty="0" smtClean="0"/>
            </a:br>
            <a:r>
              <a:rPr lang="en-US" dirty="0"/>
              <a:t/>
            </a:r>
            <a:br>
              <a:rPr lang="en-US" dirty="0"/>
            </a:br>
            <a:r>
              <a:rPr lang="en-US" dirty="0" smtClean="0"/>
              <a:t>(All)	</a:t>
            </a:r>
            <a:endParaRPr lang="en-US" dirty="0"/>
          </a:p>
        </p:txBody>
      </p:sp>
      <p:sp>
        <p:nvSpPr>
          <p:cNvPr id="5" name="Rectangle 1"/>
          <p:cNvSpPr>
            <a:spLocks noChangeArrowheads="1"/>
          </p:cNvSpPr>
          <p:nvPr/>
        </p:nvSpPr>
        <p:spPr bwMode="auto">
          <a:xfrm>
            <a:off x="-5558839" y="129679"/>
            <a:ext cx="20496391" cy="20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2500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PC WEST 1:30 PM - 3:30 PM</a:t>
            </a:r>
            <a:endParaRPr kumimoji="0" lang="en-US" altLang="en-US" sz="1800" b="0" i="0" u="none" strike="noStrike" cap="none" normalizeH="0" baseline="-25000" smtClean="0">
              <a:ln>
                <a:noFill/>
              </a:ln>
              <a:solidFill>
                <a:schemeClr val="tx1"/>
              </a:solidFill>
              <a:effectLst/>
              <a:latin typeface="Arial" panose="020B0604020202020204" pitchFamily="34" charset="0"/>
            </a:endParaRPr>
          </a:p>
        </p:txBody>
      </p:sp>
      <p:pic>
        <p:nvPicPr>
          <p:cNvPr id="6" name="Content Placeholder 5" descr="Sociocultural Theory - CLE Online Social Network"/>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7474" y="714896"/>
            <a:ext cx="7315201" cy="5303520"/>
          </a:xfrm>
        </p:spPr>
      </p:pic>
    </p:spTree>
    <p:extLst>
      <p:ext uri="{BB962C8B-B14F-4D97-AF65-F5344CB8AC3E}">
        <p14:creationId xmlns:p14="http://schemas.microsoft.com/office/powerpoint/2010/main" val="1138173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122</TotalTime>
  <Words>459</Words>
  <Application>Microsoft Office PowerPoint</Application>
  <PresentationFormat>Widescreen</PresentationFormat>
  <Paragraphs>172</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Corbel</vt:lpstr>
      <vt:lpstr>Times New Roman</vt:lpstr>
      <vt:lpstr>Wingdings 2</vt:lpstr>
      <vt:lpstr>Frame</vt:lpstr>
      <vt:lpstr>Business Services Workshop</vt:lpstr>
      <vt:lpstr>Agenda 11/20/2019</vt:lpstr>
      <vt:lpstr>Business Services Overview  (Steve) </vt:lpstr>
      <vt:lpstr>Process &amp; Discussion before changes  (Cynthia)</vt:lpstr>
      <vt:lpstr>Grant Process  (Cynthia)</vt:lpstr>
      <vt:lpstr>Grant Process Role for Service Center  </vt:lpstr>
      <vt:lpstr>Grant Role for Service Center  </vt:lpstr>
      <vt:lpstr>GASB 87 Lease Agreements  (Steve) </vt:lpstr>
      <vt:lpstr>Communication  *Information *Expense *G/L  (All) </vt:lpstr>
      <vt:lpstr>Index Code  Requests   (Patti) </vt:lpstr>
      <vt:lpstr>Exception Reports  (Patti) </vt:lpstr>
      <vt:lpstr>HB2500 Public Records Request  (Debbie) </vt:lpstr>
      <vt:lpstr>Accelerated Campus Training  (Debbie)  *SVC Role *Web Role *BSV Role</vt:lpstr>
      <vt:lpstr>Training Topics   (Cynthia)   </vt:lpstr>
      <vt:lpstr>End  </vt:lpstr>
    </vt:vector>
  </TitlesOfParts>
  <Company>Southern Oregon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Services Workshop</dc:title>
  <dc:creator>Deborah Jones</dc:creator>
  <cp:lastModifiedBy>Deborah Jones</cp:lastModifiedBy>
  <cp:revision>12</cp:revision>
  <cp:lastPrinted>2019-11-20T20:18:10Z</cp:lastPrinted>
  <dcterms:created xsi:type="dcterms:W3CDTF">2019-11-20T18:22:42Z</dcterms:created>
  <dcterms:modified xsi:type="dcterms:W3CDTF">2019-11-20T20:25:17Z</dcterms:modified>
</cp:coreProperties>
</file>