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73" r:id="rId4"/>
    <p:sldId id="266" r:id="rId5"/>
    <p:sldId id="274" r:id="rId6"/>
    <p:sldId id="265" r:id="rId7"/>
    <p:sldId id="257" r:id="rId8"/>
    <p:sldId id="259" r:id="rId9"/>
    <p:sldId id="260" r:id="rId10"/>
    <p:sldId id="262" r:id="rId11"/>
    <p:sldId id="264" r:id="rId12"/>
    <p:sldId id="263" r:id="rId13"/>
    <p:sldId id="267" r:id="rId14"/>
    <p:sldId id="261" r:id="rId15"/>
    <p:sldId id="271" r:id="rId16"/>
    <p:sldId id="270" r:id="rId17"/>
    <p:sldId id="269" r:id="rId1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 Services </a:t>
            </a:r>
          </a:p>
          <a:p>
            <a:r>
              <a:rPr lang="en-US" dirty="0" smtClean="0"/>
              <a:t>Intro to Financial Reports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2506980" cy="640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0" y="4090088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</a:t>
            </a:r>
            <a:r>
              <a:rPr lang="en-US" sz="1000" dirty="0" smtClean="0"/>
              <a:t>  Fall 2013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6308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Detail report</a:t>
            </a:r>
            <a:br>
              <a:rPr lang="en-US" dirty="0" smtClean="0"/>
            </a:br>
            <a:r>
              <a:rPr lang="en-US" sz="1800" dirty="0" smtClean="0"/>
              <a:t>revenue &amp; expense by index code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89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929" y="769904"/>
            <a:ext cx="1432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7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Payroll report</a:t>
            </a:r>
            <a:br>
              <a:rPr lang="en-US" dirty="0" smtClean="0"/>
            </a:br>
            <a:r>
              <a:rPr lang="en-US" sz="1000" dirty="0" smtClean="0"/>
              <a:t>BY 12-MONTH WITH ENCUMBRANCE REMAINING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1" y="1752600"/>
            <a:ext cx="8350529" cy="4153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80627"/>
            <a:ext cx="1432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7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Non-payroll report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752600"/>
            <a:ext cx="8296275" cy="338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818467" y="2751667"/>
            <a:ext cx="3810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13738"/>
            <a:ext cx="1432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58" y="441396"/>
            <a:ext cx="1432560" cy="365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31622"/>
            <a:ext cx="8534400" cy="484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8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br>
              <a:rPr lang="en-US" dirty="0" smtClean="0"/>
            </a:br>
            <a:r>
              <a:rPr lang="en-US" sz="1800" dirty="0" err="1" smtClean="0"/>
              <a:t>cognos</a:t>
            </a:r>
            <a:r>
              <a:rPr lang="en-US" sz="1800" dirty="0" smtClean="0"/>
              <a:t> reports:  budgeted operations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612271"/>
            <a:ext cx="2506980" cy="640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2136339"/>
            <a:ext cx="82219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“Monthly” </a:t>
            </a:r>
            <a:r>
              <a:rPr lang="en-US" dirty="0" smtClean="0"/>
              <a:t>Financial Reports are now “Real </a:t>
            </a:r>
            <a:r>
              <a:rPr lang="en-US" dirty="0"/>
              <a:t>Time</a:t>
            </a:r>
            <a:r>
              <a:rPr lang="en-US" dirty="0" smtClean="0"/>
              <a:t>” </a:t>
            </a:r>
            <a:r>
              <a:rPr lang="en-US" dirty="0"/>
              <a:t>Department </a:t>
            </a:r>
            <a:r>
              <a:rPr lang="en-US" dirty="0" smtClean="0"/>
              <a:t>Reports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Cognos</a:t>
            </a:r>
            <a:r>
              <a:rPr lang="en-US" dirty="0" smtClean="0"/>
              <a:t> dashboard and select: </a:t>
            </a:r>
          </a:p>
          <a:p>
            <a:endParaRPr lang="en-US" dirty="0"/>
          </a:p>
          <a:p>
            <a:pPr lvl="0"/>
            <a:r>
              <a:rPr lang="en-US" dirty="0" smtClean="0"/>
              <a:t>	DATE</a:t>
            </a:r>
            <a:r>
              <a:rPr lang="en-US" dirty="0"/>
              <a:t>:  </a:t>
            </a:r>
            <a:r>
              <a:rPr lang="en-US" dirty="0" smtClean="0"/>
              <a:t>Select Date Parameters (default is set to “closed period”)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	FUND </a:t>
            </a:r>
            <a:r>
              <a:rPr lang="en-US" dirty="0"/>
              <a:t>TYPE:  Budgeted </a:t>
            </a:r>
            <a:r>
              <a:rPr lang="en-US" dirty="0" smtClean="0"/>
              <a:t>Operations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	ORGANIZATION</a:t>
            </a:r>
            <a:r>
              <a:rPr lang="en-US" dirty="0"/>
              <a:t>:  Select your Department </a:t>
            </a:r>
            <a:r>
              <a:rPr lang="en-US" dirty="0" smtClean="0"/>
              <a:t>Organization Level</a:t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 smtClean="0"/>
              <a:t>	SUBMIT (retrieves data from Data Warehouse)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</a:t>
            </a:r>
            <a:br>
              <a:rPr lang="en-US" dirty="0" smtClean="0"/>
            </a:br>
            <a:r>
              <a:rPr lang="en-US" sz="1800" dirty="0" err="1" smtClean="0"/>
              <a:t>cognos</a:t>
            </a:r>
            <a:r>
              <a:rPr lang="en-US" sz="1800" dirty="0" smtClean="0"/>
              <a:t>:  budgeted operations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612271"/>
            <a:ext cx="2506980" cy="640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2136339"/>
            <a:ext cx="82219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Recap of Budgeted Operations Reports</a:t>
            </a:r>
          </a:p>
          <a:p>
            <a:endParaRPr lang="en-US" dirty="0" smtClean="0"/>
          </a:p>
          <a:p>
            <a:r>
              <a:rPr lang="en-US" dirty="0" smtClean="0"/>
              <a:t>Pre-defined Reports are built in </a:t>
            </a:r>
            <a:r>
              <a:rPr lang="en-US" dirty="0" err="1" smtClean="0"/>
              <a:t>Cognos</a:t>
            </a:r>
            <a:r>
              <a:rPr lang="en-US" dirty="0" smtClean="0"/>
              <a:t> as follows: </a:t>
            </a:r>
          </a:p>
          <a:p>
            <a:endParaRPr lang="en-US" dirty="0"/>
          </a:p>
          <a:p>
            <a:r>
              <a:rPr lang="en-US" dirty="0" smtClean="0"/>
              <a:t>1. Budgeted </a:t>
            </a:r>
            <a:r>
              <a:rPr lang="en-US" dirty="0"/>
              <a:t>Operations Revenue &amp; Expense </a:t>
            </a:r>
            <a:r>
              <a:rPr lang="en-US" dirty="0" smtClean="0"/>
              <a:t>Summary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Summary tab]</a:t>
            </a:r>
          </a:p>
          <a:p>
            <a:r>
              <a:rPr lang="en-US" dirty="0"/>
              <a:t>2</a:t>
            </a:r>
            <a:r>
              <a:rPr lang="en-US" dirty="0" smtClean="0"/>
              <a:t>. Budgeted </a:t>
            </a:r>
            <a:r>
              <a:rPr lang="en-US" dirty="0"/>
              <a:t>Operations Revenue &amp; Expense by </a:t>
            </a:r>
            <a:r>
              <a:rPr lang="en-US" dirty="0" smtClean="0"/>
              <a:t>Organization       	</a:t>
            </a:r>
            <a:r>
              <a:rPr lang="en-US" dirty="0" smtClean="0">
                <a:solidFill>
                  <a:srgbClr val="00B0F0"/>
                </a:solidFill>
              </a:rPr>
              <a:t>[</a:t>
            </a:r>
            <a:r>
              <a:rPr lang="en-US" dirty="0">
                <a:solidFill>
                  <a:srgbClr val="00B0F0"/>
                </a:solidFill>
              </a:rPr>
              <a:t>Summary tab by All-Sub Organizations]</a:t>
            </a:r>
          </a:p>
          <a:p>
            <a:r>
              <a:rPr lang="en-US" dirty="0"/>
              <a:t>3</a:t>
            </a:r>
            <a:r>
              <a:rPr lang="en-US" dirty="0" smtClean="0"/>
              <a:t>. Budgeted </a:t>
            </a:r>
            <a:r>
              <a:rPr lang="en-US" dirty="0"/>
              <a:t>Operations Revenue &amp; Expense by Index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Detail tab]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    [All </a:t>
            </a:r>
            <a:r>
              <a:rPr lang="en-US" dirty="0"/>
              <a:t>Index </a:t>
            </a:r>
            <a:r>
              <a:rPr lang="en-US" dirty="0" smtClean="0"/>
              <a:t>Summary] </a:t>
            </a:r>
            <a:r>
              <a:rPr lang="en-US" dirty="0"/>
              <a:t>and by </a:t>
            </a:r>
            <a:r>
              <a:rPr lang="en-US" dirty="0" smtClean="0">
                <a:solidFill>
                  <a:srgbClr val="00B0F0"/>
                </a:solidFill>
              </a:rPr>
              <a:t>[YTD by Index Detail]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 smtClean="0"/>
              <a:t>4. Payroll </a:t>
            </a:r>
            <a:r>
              <a:rPr lang="en-US" dirty="0"/>
              <a:t>Report by 12 months </a:t>
            </a:r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Payroll tab]</a:t>
            </a:r>
          </a:p>
          <a:p>
            <a:r>
              <a:rPr lang="en-US" dirty="0"/>
              <a:t>5</a:t>
            </a:r>
            <a:r>
              <a:rPr lang="en-US" dirty="0" smtClean="0"/>
              <a:t>. Non-Payroll </a:t>
            </a:r>
            <a:r>
              <a:rPr lang="en-US" dirty="0"/>
              <a:t>Transaction Report </a:t>
            </a:r>
            <a:r>
              <a:rPr lang="en-US" dirty="0" smtClean="0"/>
              <a:t>                                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Non-Payroll tab] 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         [By Month] </a:t>
            </a:r>
            <a:r>
              <a:rPr lang="en-US" dirty="0"/>
              <a:t>and by </a:t>
            </a:r>
            <a:r>
              <a:rPr lang="en-US" dirty="0" smtClean="0">
                <a:solidFill>
                  <a:srgbClr val="00B0F0"/>
                </a:solidFill>
              </a:rPr>
              <a:t>[YTD]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6</a:t>
            </a:r>
            <a:r>
              <a:rPr lang="en-US" dirty="0" smtClean="0"/>
              <a:t>. Professional </a:t>
            </a:r>
            <a:r>
              <a:rPr lang="en-US" dirty="0"/>
              <a:t>Development </a:t>
            </a:r>
            <a:r>
              <a:rPr lang="en-US" dirty="0" smtClean="0"/>
              <a:t>Spending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[Other tab]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83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5612271"/>
            <a:ext cx="25069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4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Business Services</a:t>
            </a:r>
            <a:br>
              <a:rPr lang="en-US" b="1" dirty="0" smtClean="0"/>
            </a:br>
            <a:r>
              <a:rPr lang="en-US" dirty="0" smtClean="0">
                <a:solidFill>
                  <a:srgbClr val="00B050"/>
                </a:solidFill>
              </a:rPr>
              <a:t>New reports, issues, training… </a:t>
            </a:r>
          </a:p>
          <a:p>
            <a:pPr lvl="1"/>
            <a:r>
              <a:rPr lang="en-US" dirty="0" smtClean="0"/>
              <a:t>Steve </a:t>
            </a:r>
            <a:r>
              <a:rPr lang="en-US" dirty="0" err="1" smtClean="0"/>
              <a:t>Larvick</a:t>
            </a:r>
            <a:r>
              <a:rPr lang="en-US" dirty="0" smtClean="0"/>
              <a:t>, Director Business Services</a:t>
            </a:r>
          </a:p>
          <a:p>
            <a:pPr lvl="1"/>
            <a:r>
              <a:rPr lang="en-US" dirty="0" smtClean="0"/>
              <a:t>Patti Eliot, Accounting Manager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Institutional Research (IR)</a:t>
            </a:r>
          </a:p>
          <a:p>
            <a:pPr lvl="1"/>
            <a:r>
              <a:rPr lang="en-US" dirty="0" smtClean="0"/>
              <a:t>Shane Hunter, Research &amp; Reporting Analyst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Information Technology (IT)</a:t>
            </a:r>
          </a:p>
          <a:p>
            <a:pPr lvl="1"/>
            <a:r>
              <a:rPr lang="en-US" dirty="0" smtClean="0"/>
              <a:t>Programmer Analyst staff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Training, Access and Reports</a:t>
            </a:r>
            <a:endParaRPr lang="en-US" dirty="0"/>
          </a:p>
          <a:p>
            <a:pPr lvl="1"/>
            <a:r>
              <a:rPr lang="en-US" dirty="0" smtClean="0"/>
              <a:t>Debbie Jones, Fiscal Coordinator Business Services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5069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</a:p>
          <a:p>
            <a:r>
              <a:rPr lang="en-US" dirty="0" smtClean="0"/>
              <a:t>Initial Setup</a:t>
            </a:r>
          </a:p>
          <a:p>
            <a:r>
              <a:rPr lang="en-US" dirty="0" smtClean="0"/>
              <a:t>Main Page</a:t>
            </a:r>
          </a:p>
          <a:p>
            <a:r>
              <a:rPr lang="en-US" dirty="0" smtClean="0"/>
              <a:t>Monthly Department Reports</a:t>
            </a:r>
          </a:p>
          <a:p>
            <a:r>
              <a:rPr lang="en-US" dirty="0" smtClean="0"/>
              <a:t>Other Reports</a:t>
            </a:r>
          </a:p>
          <a:p>
            <a:r>
              <a:rPr lang="en-US" dirty="0" smtClean="0"/>
              <a:t>Questions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639" y="5844822"/>
            <a:ext cx="179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 Banner – </a:t>
            </a:r>
            <a:r>
              <a:rPr lang="en-US" dirty="0" err="1" smtClean="0">
                <a:solidFill>
                  <a:srgbClr val="0070C0"/>
                </a:solidFill>
              </a:rPr>
              <a:t>Cognos</a:t>
            </a:r>
            <a:r>
              <a:rPr lang="en-US" dirty="0" smtClean="0">
                <a:solidFill>
                  <a:srgbClr val="0070C0"/>
                </a:solidFill>
              </a:rPr>
              <a:t> BI-home +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36920"/>
            <a:ext cx="1790700" cy="4572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35660" y="1447800"/>
            <a:ext cx="5946140" cy="48463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3947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Curved Right Arrow 9"/>
          <p:cNvSpPr/>
          <p:nvPr/>
        </p:nvSpPr>
        <p:spPr>
          <a:xfrm>
            <a:off x="228600" y="3013004"/>
            <a:ext cx="731520" cy="914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7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889" y="1752600"/>
            <a:ext cx="6657975" cy="475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371600" y="3652837"/>
            <a:ext cx="1752600" cy="304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61806"/>
            <a:ext cx="179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2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3636785"/>
            <a:ext cx="1752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261806"/>
            <a:ext cx="1790700" cy="457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28" y="1828800"/>
            <a:ext cx="8041472" cy="466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90600" y="4159603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Password process</a:t>
            </a:r>
          </a:p>
          <a:p>
            <a:r>
              <a:rPr lang="en-US" dirty="0" smtClean="0"/>
              <a:t>New staff member:  Need FIS Banner access and </a:t>
            </a:r>
            <a:r>
              <a:rPr lang="en-US" dirty="0" err="1" smtClean="0"/>
              <a:t>Cognos</a:t>
            </a:r>
            <a:r>
              <a:rPr lang="en-US" dirty="0" smtClean="0"/>
              <a:t> report access.</a:t>
            </a:r>
          </a:p>
          <a:p>
            <a:endParaRPr lang="en-US" dirty="0" smtClean="0"/>
          </a:p>
          <a:p>
            <a:r>
              <a:rPr lang="en-US" dirty="0" smtClean="0"/>
              <a:t>Current staff member:  If you cannot gain access, you may require an “Increase” in Banner FIS access to include </a:t>
            </a:r>
            <a:r>
              <a:rPr lang="en-US" dirty="0" err="1" smtClean="0"/>
              <a:t>Cognos</a:t>
            </a:r>
            <a:r>
              <a:rPr lang="en-US" dirty="0" smtClean="0"/>
              <a:t> report access.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setup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338388"/>
            <a:ext cx="79724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934200" y="4138613"/>
            <a:ext cx="6096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2895600"/>
            <a:ext cx="1752600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53932" y="2590800"/>
            <a:ext cx="1151467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35511"/>
            <a:ext cx="179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 Reports Main Page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286000"/>
            <a:ext cx="8001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85800" y="3733800"/>
            <a:ext cx="17526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229350"/>
            <a:ext cx="179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Monthly Department Reports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1059"/>
            <a:ext cx="7866595" cy="465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57200" y="4114800"/>
            <a:ext cx="19812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6099941"/>
            <a:ext cx="11430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71341"/>
            <a:ext cx="1790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91828"/>
          </a:xfrm>
        </p:spPr>
        <p:txBody>
          <a:bodyPr/>
          <a:lstStyle/>
          <a:p>
            <a:r>
              <a:rPr lang="en-US" dirty="0" smtClean="0"/>
              <a:t>Summary Report</a:t>
            </a:r>
            <a:br>
              <a:rPr lang="en-US" dirty="0" smtClean="0"/>
            </a:br>
            <a:r>
              <a:rPr lang="en-US" sz="1800" dirty="0" smtClean="0"/>
              <a:t>Revenue &amp; expense Summary &amp; by Org code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57016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80627"/>
            <a:ext cx="14325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4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417</TotalTime>
  <Words>156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Book Antiqua</vt:lpstr>
      <vt:lpstr>Century Gothic</vt:lpstr>
      <vt:lpstr>Apothecary</vt:lpstr>
      <vt:lpstr>FIS Reports</vt:lpstr>
      <vt:lpstr>Outline</vt:lpstr>
      <vt:lpstr>FIS Banner – Cognos BI-home +</vt:lpstr>
      <vt:lpstr>Logging in</vt:lpstr>
      <vt:lpstr>Logging in</vt:lpstr>
      <vt:lpstr>Initial setup</vt:lpstr>
      <vt:lpstr>FIS Reports Main Page</vt:lpstr>
      <vt:lpstr>Monthly Department Reports</vt:lpstr>
      <vt:lpstr>Summary Report Revenue &amp; expense Summary &amp; by Org code</vt:lpstr>
      <vt:lpstr>Detail report revenue &amp; expense by index code</vt:lpstr>
      <vt:lpstr>Payroll report BY 12-MONTH WITH ENCUMBRANCE REMAINING</vt:lpstr>
      <vt:lpstr>Non-payroll report</vt:lpstr>
      <vt:lpstr>Other reports</vt:lpstr>
      <vt:lpstr>Recap cognos reports:  budgeted operations  </vt:lpstr>
      <vt:lpstr>Recap cognos:  budgeted operations reports</vt:lpstr>
      <vt:lpstr>Questions?</vt:lpstr>
      <vt:lpstr>CONTACTS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 Reports</dc:title>
  <dc:creator>Shane Hunter</dc:creator>
  <cp:lastModifiedBy>Deborah M. Jones</cp:lastModifiedBy>
  <cp:revision>42</cp:revision>
  <cp:lastPrinted>2013-11-13T17:47:16Z</cp:lastPrinted>
  <dcterms:created xsi:type="dcterms:W3CDTF">2006-08-16T00:00:00Z</dcterms:created>
  <dcterms:modified xsi:type="dcterms:W3CDTF">2014-11-07T00:56:15Z</dcterms:modified>
</cp:coreProperties>
</file>