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6EE6E2-EA0D-4681-81AA-C6B39F68FE09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EBFCDF-5629-4280-9F49-B9CD21C58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FC58-DB0F-40CF-97EA-7D03CD604715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1B28-A975-4C73-A611-E5485C58B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4B80-64F1-4A86-ACC0-565407EEBFC1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01B7-AE8F-45FA-AFFC-2977381C3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A894-5C8F-4597-9A97-89A921D1B0C5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A482-9F73-4EE0-856C-6C44C486A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BBB00C-5E84-4AB4-82CF-D2F39066B179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0E039F-124F-49D2-AEAB-A75C1B348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2CD58-D66F-465C-9457-56281FB0C2A8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6FA734-0584-4678-B36A-6A1F3823F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6820BA-A32E-4CBA-B6B4-B6F5A58C87F1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21237-68BC-4461-9349-7C6CEEE66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6EC543-F176-4969-BC5E-F0187B445EFD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70444F-C3D6-4D97-A5C8-58A56AF12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AD9E-0ECC-44BB-9DC1-749E8805E730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BBFF-1D60-46F0-9837-2A0EA1F12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1E54B-9985-418D-AD64-E395E5931A39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C01F5A-ECD3-40C7-A431-03A54C5B9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924B90-AE1E-4D92-A54F-6A064B1B3A41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EC6E9A-6913-4121-BAB0-6028E0692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0039A14-B0AD-42D8-95E1-4B5CC8794AF3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FE4F39-D98F-4D8D-8216-98378E75C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annicev@sou.edu" TargetMode="External"/><Relationship Id="rId2" Type="http://schemas.openxmlformats.org/officeDocument/2006/relationships/hyperlink" Target="mailto:gibbonsm@so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berryj1@sou.edu" TargetMode="External"/><Relationship Id="rId4" Type="http://schemas.openxmlformats.org/officeDocument/2006/relationships/hyperlink" Target="mailto:larvick@sou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.edu/bus_serv/forms/1SubstituteSOUW-9_MWESBDirectDeposit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.edu/bus_serv/fis/table-of-content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u.edu/bus_serv/purchasing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Invoices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772400" cy="2286001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500" dirty="0" smtClean="0"/>
              <a:t>Processing </a:t>
            </a:r>
            <a:r>
              <a:rPr lang="en-US" sz="2500" dirty="0" smtClean="0"/>
              <a:t>Regular Invoices – Direct Pay </a:t>
            </a:r>
            <a:endParaRPr lang="en-US" sz="2500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sz="2500" dirty="0" smtClean="0"/>
              <a:t>and Monitoring Status</a:t>
            </a:r>
            <a:endParaRPr lang="en-US" sz="1900" dirty="0" smtClean="0"/>
          </a:p>
          <a:p>
            <a:pPr marR="0" eaLnBrk="1" hangingPunct="1">
              <a:lnSpc>
                <a:spcPct val="80000"/>
              </a:lnSpc>
            </a:pPr>
            <a:endParaRPr lang="en-US" sz="1300" dirty="0" smtClean="0"/>
          </a:p>
          <a:p>
            <a:pPr marR="0" eaLnBrk="1" hangingPunct="1">
              <a:lnSpc>
                <a:spcPct val="80000"/>
              </a:lnSpc>
            </a:pPr>
            <a:endParaRPr lang="en-US" sz="1300" dirty="0" smtClean="0"/>
          </a:p>
          <a:p>
            <a:pPr marR="0" eaLnBrk="1" hangingPunct="1">
              <a:lnSpc>
                <a:spcPct val="80000"/>
              </a:lnSpc>
            </a:pPr>
            <a:endParaRPr lang="en-US" sz="1300" dirty="0" smtClean="0"/>
          </a:p>
          <a:p>
            <a:pPr marR="0" eaLnBrk="1" hangingPunct="1">
              <a:lnSpc>
                <a:spcPct val="80000"/>
              </a:lnSpc>
            </a:pPr>
            <a:endParaRPr lang="en-US" sz="1300" dirty="0" smtClean="0"/>
          </a:p>
          <a:p>
            <a:pPr marR="0" eaLnBrk="1" hangingPunct="1">
              <a:lnSpc>
                <a:spcPct val="80000"/>
              </a:lnSpc>
            </a:pPr>
            <a:endParaRPr lang="en-US" sz="1300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Business Services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November 2012</a:t>
            </a:r>
          </a:p>
        </p:txBody>
      </p:sp>
      <p:pic>
        <p:nvPicPr>
          <p:cNvPr id="9220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810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456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Finding Account Codes</a:t>
            </a:r>
            <a:br>
              <a:rPr lang="en-US" dirty="0" smtClean="0"/>
            </a:br>
            <a:r>
              <a:rPr lang="en-US" sz="2700" dirty="0" smtClean="0"/>
              <a:t>Another Option</a:t>
            </a:r>
            <a:endParaRPr lang="en-US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19800" y="1905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Results </a:t>
            </a:r>
            <a:r>
              <a:rPr lang="en-US" sz="1200" dirty="0">
                <a:latin typeface="Lucida Sans Unicode" pitchFamily="34" charset="0"/>
              </a:rPr>
              <a:t>= Account Code Options Available for Telephone Related Expenses.</a:t>
            </a:r>
          </a:p>
          <a:p>
            <a:endParaRPr lang="en-US" sz="1200" dirty="0">
              <a:latin typeface="Lucida Sans Unicode" pitchFamily="34" charset="0"/>
            </a:endParaRPr>
          </a:p>
        </p:txBody>
      </p:sp>
      <p:pic>
        <p:nvPicPr>
          <p:cNvPr id="17413" name="Picture 5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Invoice Entry </a:t>
            </a:r>
            <a:r>
              <a:rPr lang="en-US" sz="2400" dirty="0" smtClean="0"/>
              <a:t>(Page 4)</a:t>
            </a:r>
            <a:endParaRPr lang="en-US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447800"/>
            <a:ext cx="7242175" cy="4525962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019800" y="1905000"/>
            <a:ext cx="281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233363" indent="-233363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Summary Page </a:t>
            </a:r>
            <a:r>
              <a:rPr lang="en-US" sz="1200" dirty="0">
                <a:latin typeface="Lucida Sans Unicode" pitchFamily="34" charset="0"/>
              </a:rPr>
              <a:t>= Shows total invoice amounts</a:t>
            </a:r>
          </a:p>
          <a:p>
            <a:pPr marL="233363" indent="-233363"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 marL="233363" indent="-233363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Invoice Status </a:t>
            </a:r>
            <a:r>
              <a:rPr lang="en-US" sz="1200" dirty="0">
                <a:latin typeface="Lucida Sans Unicode" pitchFamily="34" charset="0"/>
              </a:rPr>
              <a:t>= “Completed” indicator (“</a:t>
            </a:r>
            <a:r>
              <a:rPr lang="en-US" sz="1200" dirty="0" err="1">
                <a:latin typeface="Lucida Sans Unicode" pitchFamily="34" charset="0"/>
              </a:rPr>
              <a:t>Y”es</a:t>
            </a:r>
            <a:r>
              <a:rPr lang="en-US" sz="1200" dirty="0">
                <a:latin typeface="Lucida Sans Unicode" pitchFamily="34" charset="0"/>
              </a:rPr>
              <a:t>, or “</a:t>
            </a:r>
            <a:r>
              <a:rPr lang="en-US" sz="1200" dirty="0" err="1">
                <a:latin typeface="Lucida Sans Unicode" pitchFamily="34" charset="0"/>
              </a:rPr>
              <a:t>N”o</a:t>
            </a:r>
            <a:r>
              <a:rPr lang="en-US" sz="1200" dirty="0">
                <a:latin typeface="Lucida Sans Unicode" pitchFamily="34" charset="0"/>
              </a:rPr>
              <a:t>). Once marked “complete”, the document is forwarded to “approvals”. 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2743200"/>
            <a:ext cx="1524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81200" y="38100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71800" y="38100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581400" y="2819400"/>
            <a:ext cx="2590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438400" y="2286000"/>
            <a:ext cx="3733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9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810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Monitoring Invoice Status</a:t>
            </a:r>
            <a:endParaRPr lang="en-US" dirty="0"/>
          </a:p>
        </p:txBody>
      </p:sp>
      <p:pic>
        <p:nvPicPr>
          <p:cNvPr id="19459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Document History </a:t>
            </a:r>
            <a:r>
              <a:rPr lang="en-US" sz="2000" dirty="0" smtClean="0"/>
              <a:t>(FOIDOCH)</a:t>
            </a:r>
            <a:endParaRPr lang="en-US" sz="20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7202488" cy="4500563"/>
          </a:xfrm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657600" y="3124200"/>
            <a:ext cx="228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latin typeface="Lucida Sans Unicode" pitchFamily="34" charset="0"/>
              </a:rPr>
              <a:t>Sample: Completed </a:t>
            </a:r>
            <a:r>
              <a:rPr lang="en-US" sz="1200" b="1" dirty="0" smtClean="0">
                <a:latin typeface="Lucida Sans Unicode" pitchFamily="34" charset="0"/>
              </a:rPr>
              <a:t>but not </a:t>
            </a:r>
            <a:r>
              <a:rPr lang="en-US" sz="1200" b="1" dirty="0">
                <a:latin typeface="Lucida Sans Unicode" pitchFamily="34" charset="0"/>
              </a:rPr>
              <a:t>yet Approved</a:t>
            </a:r>
          </a:p>
          <a:p>
            <a:pPr algn="ctr">
              <a:buFont typeface="Wingdings" pitchFamily="2" charset="2"/>
              <a:buChar char="q"/>
            </a:pPr>
            <a:endParaRPr lang="en-US" sz="1200" b="1" dirty="0">
              <a:latin typeface="Lucida Sans Unicode" pitchFamily="34" charset="0"/>
            </a:endParaRPr>
          </a:p>
          <a:p>
            <a:pPr algn="ctr"/>
            <a:endParaRPr lang="en-US" sz="1200" b="1" dirty="0">
              <a:latin typeface="Lucida Sans Unicode" pitchFamily="34" charset="0"/>
            </a:endParaRPr>
          </a:p>
          <a:p>
            <a:pPr algn="ctr">
              <a:buFont typeface="Wingdings" pitchFamily="2" charset="2"/>
              <a:buChar char="q"/>
            </a:pPr>
            <a:endParaRPr lang="en-US" sz="1200" b="1" dirty="0">
              <a:latin typeface="Lucida Sans Unicode" pitchFamily="34" charset="0"/>
            </a:endParaRPr>
          </a:p>
          <a:p>
            <a:pPr algn="ctr"/>
            <a:r>
              <a:rPr lang="en-US" sz="1200" b="1" dirty="0">
                <a:latin typeface="Lucida Sans Unicode" pitchFamily="34" charset="0"/>
              </a:rPr>
              <a:t>    Invoice Status Indicators:</a:t>
            </a:r>
          </a:p>
          <a:p>
            <a:endParaRPr lang="en-US" sz="1200" b="1" dirty="0">
              <a:latin typeface="Lucida Sans Unicode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200" b="1" dirty="0">
                <a:latin typeface="Lucida Sans Unicode" pitchFamily="34" charset="0"/>
              </a:rPr>
              <a:t>C = Completed</a:t>
            </a:r>
          </a:p>
          <a:p>
            <a:pPr algn="ctr">
              <a:buFont typeface="Wingdings" pitchFamily="2" charset="2"/>
              <a:buChar char="ü"/>
            </a:pPr>
            <a:r>
              <a:rPr lang="en-US" sz="1200" b="1" dirty="0">
                <a:latin typeface="Lucida Sans Unicode" pitchFamily="34" charset="0"/>
              </a:rPr>
              <a:t>A = Approved</a:t>
            </a:r>
          </a:p>
          <a:p>
            <a:pPr algn="ctr">
              <a:buFont typeface="Wingdings" pitchFamily="2" charset="2"/>
              <a:buChar char="ü"/>
            </a:pPr>
            <a:r>
              <a:rPr lang="en-US" sz="1200" b="1" dirty="0">
                <a:latin typeface="Lucida Sans Unicode" pitchFamily="34" charset="0"/>
              </a:rPr>
              <a:t>P = Paid</a:t>
            </a:r>
            <a:endParaRPr lang="en-US" sz="1200" dirty="0">
              <a:latin typeface="Lucida Sans Unicode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2860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90600" y="22860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19600" y="19812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3581400" y="4191000"/>
            <a:ext cx="2514600" cy="987425"/>
          </a:xfrm>
          <a:prstGeom prst="cub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1981200" y="2590800"/>
            <a:ext cx="18288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0" name="Picture 11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Document History </a:t>
            </a:r>
            <a:r>
              <a:rPr lang="en-US" sz="2000" dirty="0" smtClean="0"/>
              <a:t>(FOIDOCH)</a:t>
            </a:r>
            <a:endParaRPr lang="en-US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481138"/>
            <a:ext cx="7242175" cy="4525962"/>
          </a:xfrm>
          <a:ln>
            <a:solidFill>
              <a:srgbClr val="FF0000"/>
            </a:solidFill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657600" y="34290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latin typeface="Lucida Sans Unicode" pitchFamily="34" charset="0"/>
              </a:rPr>
              <a:t>Sample: </a:t>
            </a:r>
            <a:r>
              <a:rPr lang="en-US" sz="1200" b="1" dirty="0" smtClean="0">
                <a:latin typeface="Lucida Sans Unicode" pitchFamily="34" charset="0"/>
              </a:rPr>
              <a:t>Completed,  Approved</a:t>
            </a:r>
            <a:r>
              <a:rPr lang="en-US" sz="1200" b="1" dirty="0">
                <a:latin typeface="Lucida Sans Unicode" pitchFamily="34" charset="0"/>
              </a:rPr>
              <a:t>, and Paid</a:t>
            </a:r>
            <a:endParaRPr lang="en-US" sz="1200" dirty="0">
              <a:latin typeface="Lucida Sans Unicode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22098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0600" y="22098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11" name="Picture 8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286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Locating Approval Queues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276600" y="3048000"/>
            <a:ext cx="762000" cy="762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  <p:sp>
        <p:nvSpPr>
          <p:cNvPr id="8" name="Left Arrow 7"/>
          <p:cNvSpPr/>
          <p:nvPr/>
        </p:nvSpPr>
        <p:spPr>
          <a:xfrm>
            <a:off x="2971800" y="28194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3276600" y="30480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6019800" y="1905000"/>
            <a:ext cx="2209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233363" indent="-233363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Approval by Document Entry </a:t>
            </a:r>
            <a:r>
              <a:rPr lang="en-US" sz="1200" dirty="0">
                <a:latin typeface="Lucida Sans Unicode" pitchFamily="34" charset="0"/>
              </a:rPr>
              <a:t>= Shows the Approval Queues the document is currently “still” sitting. </a:t>
            </a:r>
          </a:p>
          <a:p>
            <a:pPr marL="233363" indent="-233363"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 marL="233363" indent="-233363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Approval History by Document Query </a:t>
            </a:r>
            <a:r>
              <a:rPr lang="en-US" sz="1200" dirty="0">
                <a:latin typeface="Lucida Sans Unicode" pitchFamily="34" charset="0"/>
              </a:rPr>
              <a:t>= Shows “who” approved the  document, and “when” it was approved. 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pic>
        <p:nvPicPr>
          <p:cNvPr id="22536" name="Picture 10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Approval by Document Entry </a:t>
            </a:r>
            <a:r>
              <a:rPr lang="en-US" sz="2200" dirty="0" smtClean="0"/>
              <a:t>(FOAAINP)</a:t>
            </a:r>
            <a:endParaRPr lang="en-US" sz="22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  <p:sp>
        <p:nvSpPr>
          <p:cNvPr id="6" name="Oval 5"/>
          <p:cNvSpPr/>
          <p:nvPr/>
        </p:nvSpPr>
        <p:spPr>
          <a:xfrm>
            <a:off x="685800" y="5486400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324600" y="2743200"/>
            <a:ext cx="190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Sample:</a:t>
            </a:r>
          </a:p>
          <a:p>
            <a:pPr algn="ctr"/>
            <a:r>
              <a:rPr lang="en-US" sz="1200" b="1" dirty="0">
                <a:latin typeface="Lucida Sans Unicode" pitchFamily="34" charset="0"/>
              </a:rPr>
              <a:t>Invoice has </a:t>
            </a:r>
            <a:endParaRPr lang="en-US" sz="1200" b="1" dirty="0" smtClean="0">
              <a:latin typeface="Lucida Sans Unicode" pitchFamily="34" charset="0"/>
            </a:endParaRPr>
          </a:p>
          <a:p>
            <a:pPr algn="ctr"/>
            <a:r>
              <a:rPr lang="en-US" sz="1200" b="1" dirty="0" smtClean="0">
                <a:latin typeface="Lucida Sans Unicode" pitchFamily="34" charset="0"/>
              </a:rPr>
              <a:t>Cleared</a:t>
            </a:r>
            <a:r>
              <a:rPr lang="en-US" sz="1200" b="1" dirty="0">
                <a:latin typeface="Lucida Sans Unicode" pitchFamily="34" charset="0"/>
              </a:rPr>
              <a:t> </a:t>
            </a:r>
            <a:r>
              <a:rPr lang="en-US" sz="1200" b="1" dirty="0" smtClean="0">
                <a:latin typeface="Lucida Sans Unicode" pitchFamily="34" charset="0"/>
              </a:rPr>
              <a:t>All</a:t>
            </a:r>
            <a:endParaRPr lang="en-US" sz="1200" b="1" dirty="0">
              <a:latin typeface="Lucida Sans Unicode" pitchFamily="34" charset="0"/>
            </a:endParaRPr>
          </a:p>
          <a:p>
            <a:pPr algn="ctr"/>
            <a:r>
              <a:rPr lang="en-US" sz="1200" b="1" dirty="0">
                <a:latin typeface="Lucida Sans Unicode" pitchFamily="34" charset="0"/>
              </a:rPr>
              <a:t>Approval Queues</a:t>
            </a:r>
          </a:p>
          <a:p>
            <a:pPr algn="ctr"/>
            <a:r>
              <a:rPr lang="en-US" sz="1200" b="1" dirty="0">
                <a:latin typeface="Lucida Sans Unicode" pitchFamily="34" charset="0"/>
              </a:rPr>
              <a:t> </a:t>
            </a:r>
            <a:endParaRPr lang="en-US" sz="1200" dirty="0">
              <a:latin typeface="Lucida Sans Unicode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438400" y="3581400"/>
            <a:ext cx="4038600" cy="1828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2484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Approval by Document Entry </a:t>
            </a:r>
            <a:r>
              <a:rPr lang="en-US" sz="2200" dirty="0" smtClean="0"/>
              <a:t>(FOAAINP)</a:t>
            </a:r>
            <a:endParaRPr lang="en-US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324600" y="2133600"/>
            <a:ext cx="1905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Sample:</a:t>
            </a:r>
          </a:p>
          <a:p>
            <a:pPr algn="ctr"/>
            <a:r>
              <a:rPr lang="en-US" sz="1200" b="1" dirty="0">
                <a:latin typeface="Lucida Sans Unicode" pitchFamily="34" charset="0"/>
              </a:rPr>
              <a:t>Invoice Still Sitting</a:t>
            </a:r>
          </a:p>
          <a:p>
            <a:pPr algn="ctr"/>
            <a:r>
              <a:rPr lang="en-US" sz="1200" b="1" dirty="0">
                <a:latin typeface="Lucida Sans Unicode" pitchFamily="34" charset="0"/>
              </a:rPr>
              <a:t>in an</a:t>
            </a:r>
          </a:p>
          <a:p>
            <a:pPr algn="ctr"/>
            <a:r>
              <a:rPr lang="en-US" sz="1200" b="1" dirty="0">
                <a:latin typeface="Lucida Sans Unicode" pitchFamily="34" charset="0"/>
              </a:rPr>
              <a:t>Approval Queue</a:t>
            </a:r>
          </a:p>
          <a:p>
            <a:pPr algn="ctr"/>
            <a:endParaRPr lang="en-US" sz="1200" b="1" dirty="0">
              <a:latin typeface="Lucida Sans Unicode" pitchFamily="34" charset="0"/>
            </a:endParaRPr>
          </a:p>
          <a:p>
            <a:pPr algn="ctr"/>
            <a:r>
              <a:rPr lang="en-US" sz="1200" b="1" dirty="0">
                <a:latin typeface="Lucida Sans Unicode" pitchFamily="34" charset="0"/>
              </a:rPr>
              <a:t>ANYONE listed can approve the transaction and have it cleared from the approval queue</a:t>
            </a:r>
          </a:p>
          <a:p>
            <a:pPr algn="ctr"/>
            <a:r>
              <a:rPr lang="en-US" sz="1200" b="1" dirty="0">
                <a:latin typeface="Lucida Sans Unicode" pitchFamily="34" charset="0"/>
              </a:rPr>
              <a:t> </a:t>
            </a:r>
            <a:endParaRPr lang="en-US" sz="1200" dirty="0">
              <a:latin typeface="Lucida Sans Unicode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pic>
        <p:nvPicPr>
          <p:cNvPr id="24581" name="Picture 5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2484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b="1" dirty="0" smtClean="0"/>
              <a:t>Processing Invoices:  </a:t>
            </a:r>
          </a:p>
          <a:p>
            <a:pPr lvl="0" eaLnBrk="1" hangingPunct="1">
              <a:buFont typeface="Wingdings" pitchFamily="2" charset="2"/>
              <a:buChar char="q"/>
            </a:pPr>
            <a:r>
              <a:rPr lang="en-US" sz="2000" dirty="0" smtClean="0"/>
              <a:t>Mark Gibbons, Purchasing Agent </a:t>
            </a:r>
            <a:r>
              <a:rPr lang="en-US" sz="1600" u="sng" dirty="0" smtClean="0">
                <a:hlinkClick r:id="rId2"/>
              </a:rPr>
              <a:t>gibbonsm@sou.edu</a:t>
            </a:r>
            <a:r>
              <a:rPr lang="en-US" sz="1600" dirty="0" smtClean="0"/>
              <a:t>  552-6574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/>
              <a:t>Victoria </a:t>
            </a:r>
            <a:r>
              <a:rPr lang="en-US" sz="2000" dirty="0" err="1" smtClean="0"/>
              <a:t>Vannice</a:t>
            </a:r>
            <a:r>
              <a:rPr lang="en-US" sz="2000" dirty="0" smtClean="0"/>
              <a:t>, Bus. Serv. Office  </a:t>
            </a:r>
            <a:r>
              <a:rPr lang="en-US" sz="1600" dirty="0" smtClean="0">
                <a:hlinkClick r:id="rId3"/>
              </a:rPr>
              <a:t>vannicev@sou.edu</a:t>
            </a:r>
            <a:r>
              <a:rPr lang="en-US" sz="1600" dirty="0" smtClean="0"/>
              <a:t> 552-8528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/>
              <a:t>Steve </a:t>
            </a:r>
            <a:r>
              <a:rPr lang="en-US" sz="2000" dirty="0" err="1" smtClean="0"/>
              <a:t>Larvick</a:t>
            </a:r>
            <a:r>
              <a:rPr lang="en-US" sz="2000" dirty="0" smtClean="0"/>
              <a:t>, Director Bus. Serv.    </a:t>
            </a:r>
            <a:r>
              <a:rPr lang="en-US" sz="1600" dirty="0" smtClean="0">
                <a:hlinkClick r:id="rId4"/>
              </a:rPr>
              <a:t>larvick@sou.edu</a:t>
            </a:r>
            <a:r>
              <a:rPr lang="en-US" sz="1600" dirty="0" smtClean="0"/>
              <a:t> 552-6594 </a:t>
            </a:r>
          </a:p>
          <a:p>
            <a:pPr eaLnBrk="1" hangingPunct="1">
              <a:buFont typeface="Wingdings 3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b="1" dirty="0" smtClean="0"/>
              <a:t>Approval Queues: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/>
              <a:t>James Berry, Accounting Manager   </a:t>
            </a:r>
            <a:r>
              <a:rPr lang="en-US" sz="1600" dirty="0" smtClean="0">
                <a:hlinkClick r:id="rId5"/>
              </a:rPr>
              <a:t>berryj1@sou.edu</a:t>
            </a:r>
            <a:r>
              <a:rPr lang="en-US" sz="1600" dirty="0" smtClean="0"/>
              <a:t>  552-6065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 smtClean="0"/>
              <a:t>Steve </a:t>
            </a:r>
            <a:r>
              <a:rPr lang="en-US" sz="2000" dirty="0" err="1" smtClean="0"/>
              <a:t>Larvick</a:t>
            </a:r>
            <a:r>
              <a:rPr lang="en-US" sz="2000" dirty="0" smtClean="0"/>
              <a:t>, Director  </a:t>
            </a:r>
            <a:r>
              <a:rPr lang="en-US" sz="1600" dirty="0" smtClean="0">
                <a:hlinkClick r:id="rId4"/>
              </a:rPr>
              <a:t>larvick@sou.edu</a:t>
            </a:r>
            <a:r>
              <a:rPr lang="en-US" sz="1600" dirty="0" smtClean="0"/>
              <a:t> 552-6594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Contacts</a:t>
            </a:r>
            <a:endParaRPr lang="en-US" dirty="0"/>
          </a:p>
        </p:txBody>
      </p:sp>
      <p:pic>
        <p:nvPicPr>
          <p:cNvPr id="25604" name="Picture 3" descr="SOU LOGO HZ CMY P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Next Up</a:t>
            </a:r>
            <a:endParaRPr lang="en-US" dirty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685800" y="3809999"/>
            <a:ext cx="7772400" cy="1905001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Mark Gibbons, Purchasing  &amp; Jill Hernandez, Travel Office 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Business Travel – What You Need to Know  </a:t>
            </a:r>
          </a:p>
          <a:p>
            <a:pPr marR="0" eaLnBrk="1" hangingPunct="1">
              <a:lnSpc>
                <a:spcPct val="80000"/>
              </a:lnSpc>
            </a:pPr>
            <a:endParaRPr lang="en-US" sz="1400" dirty="0" smtClean="0"/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  <a:p>
            <a:pPr marR="0" eaLnBrk="1" hangingPunct="1">
              <a:lnSpc>
                <a:spcPct val="80000"/>
              </a:lnSpc>
            </a:pPr>
            <a:r>
              <a:rPr lang="en-US" sz="1900" dirty="0" smtClean="0">
                <a:solidFill>
                  <a:schemeClr val="bg1"/>
                </a:solidFill>
              </a:rPr>
              <a:t>2:00 P.M.</a:t>
            </a:r>
          </a:p>
          <a:p>
            <a:pPr marR="0" eaLnBrk="1" hangingPunct="1">
              <a:lnSpc>
                <a:spcPct val="80000"/>
              </a:lnSpc>
            </a:pPr>
            <a:endParaRPr lang="en-US" sz="1900" dirty="0" smtClean="0"/>
          </a:p>
        </p:txBody>
      </p:sp>
      <p:pic>
        <p:nvPicPr>
          <p:cNvPr id="26628" name="Picture 3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127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Tips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8" descr="SOU LOGO HZ CMY 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2192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Before entering the Invoice for paying the vendor</a:t>
            </a:r>
            <a:r>
              <a:rPr lang="en-US" dirty="0" smtClean="0">
                <a:latin typeface="+mn-lt"/>
              </a:rPr>
              <a:t>:</a:t>
            </a:r>
          </a:p>
          <a:p>
            <a:r>
              <a:rPr lang="en-US" dirty="0" smtClean="0">
                <a:latin typeface="+mn-lt"/>
              </a:rPr>
              <a:t>  </a:t>
            </a:r>
          </a:p>
          <a:p>
            <a:pPr marL="233363" indent="-233363"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Vendor must be in the Banner FIS system BEFORE the invoice  can be created.</a:t>
            </a:r>
          </a:p>
          <a:p>
            <a:pPr marL="233363" indent="-233363"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Ask the vendor to complete the Substitute W-9 Form available on the Business Services webpage: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233363"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en-US" sz="1400" dirty="0" smtClean="0">
                <a:latin typeface="+mn-lt"/>
                <a:hlinkClick r:id="rId3"/>
              </a:rPr>
              <a:t>http://www.sou.edu/bus_serv/forms/1SubstituteSOUW-9_MWESBDirectDeposit.pdf</a:t>
            </a:r>
            <a:endParaRPr lang="en-US" sz="1400" dirty="0" smtClean="0">
              <a:latin typeface="+mn-lt"/>
            </a:endParaRPr>
          </a:p>
          <a:p>
            <a:pPr marL="690563" lvl="2" indent="-233363"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1200" dirty="0" smtClean="0">
                <a:latin typeface="+mn-lt"/>
              </a:rPr>
              <a:t>Vendor sends the completed Form to Business Services, Vendor Maintenance (address or fax number cited at bottom of form). </a:t>
            </a:r>
          </a:p>
          <a:p>
            <a:pPr marL="690563" lvl="2" indent="-233363"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1200" dirty="0" smtClean="0">
                <a:latin typeface="+mn-lt"/>
              </a:rPr>
              <a:t>After Business Services has added a new vendor, an e-mail will be sent to the </a:t>
            </a:r>
            <a:r>
              <a:rPr lang="en-US" sz="1200" dirty="0" err="1" smtClean="0">
                <a:latin typeface="+mn-lt"/>
              </a:rPr>
              <a:t>List_Serv</a:t>
            </a:r>
            <a:r>
              <a:rPr lang="en-US" sz="1200" dirty="0" smtClean="0">
                <a:latin typeface="+mn-lt"/>
              </a:rPr>
              <a:t> “Business Services – New Vendor”.  </a:t>
            </a:r>
          </a:p>
          <a:p>
            <a:pPr marL="233363" lvl="1" indent="-233363"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Have your codes ready before entering the </a:t>
            </a:r>
            <a:r>
              <a:rPr lang="en-US" dirty="0" err="1" smtClean="0">
                <a:latin typeface="+mn-lt"/>
              </a:rPr>
              <a:t>FAAINVE</a:t>
            </a:r>
            <a:r>
              <a:rPr lang="en-US" dirty="0" smtClean="0">
                <a:latin typeface="+mn-lt"/>
              </a:rPr>
              <a:t> form (Index, Account, ….).</a:t>
            </a:r>
          </a:p>
          <a:p>
            <a:pPr marL="233363" lvl="1" indent="-233363"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Practice Zen invoice-entry techniques.  This is NOT Apple software with an intuitive GUI interface.</a:t>
            </a:r>
          </a:p>
          <a:p>
            <a:pPr marL="0" lvl="1"/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153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Locating Data Entry Form</a:t>
            </a:r>
            <a:endParaRPr lang="en-US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2713" y="1481138"/>
            <a:ext cx="6378575" cy="4525962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00400" y="6096000"/>
            <a:ext cx="487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Lucida Sans Unicode" pitchFamily="34" charset="0"/>
                <a:hlinkClick r:id="rId3"/>
              </a:rPr>
              <a:t>http://www.sou.edu/bus_serv/fis/table-of-contents.pdf</a:t>
            </a: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924800" y="3810000"/>
            <a:ext cx="3810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7086600" y="39624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5067300" y="4381500"/>
            <a:ext cx="1752600" cy="1066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7" descr="SOU LOGO HZ CMY 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Invoice Entry </a:t>
            </a:r>
            <a:r>
              <a:rPr lang="en-US" sz="2400" dirty="0" smtClean="0"/>
              <a:t>(Page 1)</a:t>
            </a:r>
            <a:endParaRPr lang="en-US" sz="2400" dirty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524000"/>
            <a:ext cx="7583488" cy="5029200"/>
          </a:xfrm>
        </p:spPr>
      </p:pic>
      <p:sp>
        <p:nvSpPr>
          <p:cNvPr id="9" name="Oval 8"/>
          <p:cNvSpPr/>
          <p:nvPr/>
        </p:nvSpPr>
        <p:spPr>
          <a:xfrm>
            <a:off x="2057400" y="4114800"/>
            <a:ext cx="1371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86000" y="2895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6400800" y="1981200"/>
            <a:ext cx="2590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Invoice Date</a:t>
            </a:r>
            <a:r>
              <a:rPr lang="en-US" sz="1200" dirty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US" sz="1200" dirty="0">
                <a:latin typeface="Lucida Sans Unicode" pitchFamily="34" charset="0"/>
              </a:rPr>
              <a:t>= Vendor Billing Date (reference only)</a:t>
            </a:r>
          </a:p>
          <a:p>
            <a:pPr marL="168275" indent="-168275"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Transaction Date </a:t>
            </a:r>
            <a:r>
              <a:rPr lang="en-US" sz="1200" dirty="0">
                <a:latin typeface="Lucida Sans Unicode" pitchFamily="34" charset="0"/>
              </a:rPr>
              <a:t>= Determines the Accounting Period the transactions is to be posted to in the SOU General Ledgers. </a:t>
            </a:r>
          </a:p>
          <a:p>
            <a:pPr marL="168275" indent="-168275"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Payment Due Date </a:t>
            </a:r>
            <a:r>
              <a:rPr lang="en-US" sz="1200" dirty="0">
                <a:latin typeface="Lucida Sans Unicode" pitchFamily="34" charset="0"/>
              </a:rPr>
              <a:t>= Determines when the payment will be issued (check or direct deposit) </a:t>
            </a:r>
          </a:p>
          <a:p>
            <a:pPr marL="168275" indent="-168275"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r>
              <a:rPr lang="en-US" sz="1000" b="1" dirty="0">
                <a:latin typeface="Lucida Sans Unicode" pitchFamily="34" charset="0"/>
              </a:rPr>
              <a:t>NOTE: Checks are run once a week each </a:t>
            </a:r>
            <a:r>
              <a:rPr lang="en-US" sz="1000" b="1" dirty="0" smtClean="0">
                <a:latin typeface="Lucida Sans Unicode" pitchFamily="34" charset="0"/>
              </a:rPr>
              <a:t>Tuesday</a:t>
            </a:r>
            <a:r>
              <a:rPr lang="en-US" sz="1000" b="1" dirty="0">
                <a:latin typeface="Lucida Sans Unicode" pitchFamily="34" charset="0"/>
              </a:rPr>
              <a:t>, at approximately </a:t>
            </a:r>
            <a:r>
              <a:rPr lang="en-US" sz="1000" b="1" dirty="0" smtClean="0">
                <a:latin typeface="Lucida Sans Unicode" pitchFamily="34" charset="0"/>
              </a:rPr>
              <a:t>10 AM </a:t>
            </a:r>
            <a:endParaRPr lang="en-US" sz="1000" b="1" dirty="0">
              <a:latin typeface="Lucida Sans Unicode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4400" y="28956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562600"/>
            <a:ext cx="7543800" cy="646331"/>
          </a:xfrm>
          <a:prstGeom prst="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  <a:effectLst>
            <a:innerShdw blurRad="63500" dist="50800" dir="2700000">
              <a:schemeClr val="bg2">
                <a:lumMod val="50000"/>
                <a:alpha val="50000"/>
              </a:scheme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When entering a new transaction, enter the work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“NEXT” </a:t>
            </a:r>
            <a:r>
              <a:rPr lang="en-US" sz="1200" b="1" dirty="0">
                <a:latin typeface="+mn-lt"/>
              </a:rPr>
              <a:t>in the Document Field, and Banner will assign the next invoice number in the sequence when you hit the “page down” to begin creating the transaction. </a:t>
            </a:r>
          </a:p>
        </p:txBody>
      </p:sp>
      <p:pic>
        <p:nvPicPr>
          <p:cNvPr id="11275" name="Picture 13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10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Invoice Entry </a:t>
            </a:r>
            <a:r>
              <a:rPr lang="en-US" sz="2400" dirty="0" smtClean="0"/>
              <a:t>(Page 2)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447800"/>
            <a:ext cx="7242175" cy="4525963"/>
          </a:xfrm>
        </p:spPr>
      </p:pic>
      <p:sp>
        <p:nvSpPr>
          <p:cNvPr id="6" name="Oval 5"/>
          <p:cNvSpPr/>
          <p:nvPr/>
        </p:nvSpPr>
        <p:spPr>
          <a:xfrm>
            <a:off x="1905000" y="2971800"/>
            <a:ext cx="236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019800" y="1905000"/>
            <a:ext cx="2819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Vendor Name </a:t>
            </a:r>
            <a:r>
              <a:rPr lang="en-US" sz="1200" dirty="0">
                <a:latin typeface="Lucida Sans Unicode" pitchFamily="34" charset="0"/>
              </a:rPr>
              <a:t>= This is what will appear in the Operating Ledgers, in the “Description” Field. 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Lucida Sans Unicode" pitchFamily="34" charset="0"/>
              </a:rPr>
              <a:t>Commodity</a:t>
            </a:r>
            <a:r>
              <a:rPr lang="en-US" sz="1200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  <a:r>
              <a:rPr lang="en-US" sz="1200" dirty="0">
                <a:latin typeface="Lucida Sans Unicode" pitchFamily="34" charset="0"/>
              </a:rPr>
              <a:t>= Can select from a list, or leave the number blank and manually enter a description.  Although this will not appear in a Banner form summary page, it is fed to the Bi-Data Warehouse, and reports can be generated to view data by commodity.  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2057400"/>
            <a:ext cx="1752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5" name="Picture 8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10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Invoice Entry </a:t>
            </a:r>
            <a:r>
              <a:rPr lang="en-US" sz="2400" dirty="0" smtClean="0"/>
              <a:t>(Page 3)</a:t>
            </a:r>
            <a:endParaRPr lang="en-US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242175" cy="4525963"/>
          </a:xfrm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19800" y="1905000"/>
            <a:ext cx="2819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233363" indent="-233363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Enter Accounting Information </a:t>
            </a:r>
            <a:r>
              <a:rPr lang="en-US" sz="1200" dirty="0">
                <a:latin typeface="Lucida Sans Unicode" pitchFamily="34" charset="0"/>
              </a:rPr>
              <a:t>= Can enter multiple accounting distributions by using the “arrow down” feature after completing one entry. </a:t>
            </a:r>
          </a:p>
          <a:p>
            <a:pPr marL="233363" indent="-233363"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 marL="233363" indent="-233363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NSF Override </a:t>
            </a:r>
            <a:r>
              <a:rPr lang="en-US" sz="1200" dirty="0">
                <a:latin typeface="Lucida Sans Unicode" pitchFamily="34" charset="0"/>
              </a:rPr>
              <a:t>= </a:t>
            </a:r>
            <a:r>
              <a:rPr lang="en-US" sz="1200" dirty="0" err="1">
                <a:latin typeface="Lucida Sans Unicode" pitchFamily="34" charset="0"/>
              </a:rPr>
              <a:t>SOU</a:t>
            </a:r>
            <a:r>
              <a:rPr lang="en-US" sz="1200" dirty="0">
                <a:latin typeface="Lucida Sans Unicode" pitchFamily="34" charset="0"/>
              </a:rPr>
              <a:t> Currently does not have “Non-Sufficient Funds” checking turned on, so these indicators do not drive any actions. 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2743200"/>
            <a:ext cx="1676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3962400"/>
            <a:ext cx="3276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819400" y="2209800"/>
            <a:ext cx="33528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2209800"/>
            <a:ext cx="28956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105400" y="3352800"/>
            <a:ext cx="1066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991100" y="3467100"/>
            <a:ext cx="12954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10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10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Finding Account Codes</a:t>
            </a:r>
            <a:br>
              <a:rPr lang="en-US" dirty="0" smtClean="0"/>
            </a:br>
            <a:r>
              <a:rPr lang="en-US" sz="2700" dirty="0" smtClean="0"/>
              <a:t>One Option</a:t>
            </a:r>
            <a:endParaRPr lang="en-US" sz="2700" dirty="0"/>
          </a:p>
        </p:txBody>
      </p:sp>
      <p:sp>
        <p:nvSpPr>
          <p:cNvPr id="5" name="Left Arrow 4"/>
          <p:cNvSpPr/>
          <p:nvPr/>
        </p:nvSpPr>
        <p:spPr>
          <a:xfrm>
            <a:off x="5029200" y="47244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17220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Lucida Sans Unicode" pitchFamily="34" charset="0"/>
              </a:rPr>
              <a:t>Scroll down this page to find the link - </a:t>
            </a:r>
            <a:r>
              <a:rPr lang="en-US" sz="1200" b="1" dirty="0" smtClean="0">
                <a:latin typeface="Lucida Sans Unicode" pitchFamily="34" charset="0"/>
              </a:rPr>
              <a:t>Easily Find Account Codes in Banner</a:t>
            </a:r>
          </a:p>
          <a:p>
            <a:r>
              <a:rPr lang="en-US" sz="1200" b="1" dirty="0" smtClean="0">
                <a:latin typeface="Lucida Sans Unicode" pitchFamily="34" charset="0"/>
              </a:rPr>
              <a:t>      </a:t>
            </a:r>
            <a:endParaRPr lang="en-US" sz="1200" b="1" dirty="0">
              <a:latin typeface="Lucida Sans Unicode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936" y="1481138"/>
            <a:ext cx="61441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10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1910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http://www.sou.edu/bus_serv/purchasing/index.html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Finding Account Codes</a:t>
            </a:r>
            <a:br>
              <a:rPr lang="en-US" dirty="0" smtClean="0"/>
            </a:br>
            <a:r>
              <a:rPr lang="en-US" sz="2700" dirty="0" smtClean="0"/>
              <a:t>Another Option</a:t>
            </a:r>
            <a:endParaRPr 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096000" y="342900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168275" indent="-168275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To view listing of Account Codes </a:t>
            </a:r>
            <a:r>
              <a:rPr lang="en-US" sz="1200" dirty="0" smtClean="0">
                <a:latin typeface="Lucida Sans Unicode" pitchFamily="34" charset="0"/>
              </a:rPr>
              <a:t> </a:t>
            </a:r>
            <a:r>
              <a:rPr lang="en-US" sz="1200" dirty="0">
                <a:latin typeface="Lucida Sans Unicode" pitchFamily="34" charset="0"/>
              </a:rPr>
              <a:t>Click on the down arrow associated with the field of interest.</a:t>
            </a:r>
          </a:p>
          <a:p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23622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733800" y="2514600"/>
            <a:ext cx="25146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7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72200" y="2133600"/>
            <a:ext cx="266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Enter </a:t>
            </a:r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FWIBDST</a:t>
            </a:r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 Form </a:t>
            </a:r>
            <a:r>
              <a:rPr lang="en-US" sz="1400" dirty="0" smtClean="0">
                <a:latin typeface="+mj-lt"/>
              </a:rPr>
              <a:t>under the Budget Menu – </a:t>
            </a:r>
            <a:r>
              <a:rPr lang="en-US" sz="1200" dirty="0" smtClean="0">
                <a:latin typeface="+mj-lt"/>
              </a:rPr>
              <a:t>Budget Status by Index or </a:t>
            </a:r>
            <a:r>
              <a:rPr lang="en-US" sz="1200" dirty="0" err="1" smtClean="0">
                <a:latin typeface="+mj-lt"/>
              </a:rPr>
              <a:t>FOAPAL</a:t>
            </a:r>
            <a:r>
              <a:rPr lang="en-US" sz="1200" dirty="0" smtClean="0">
                <a:latin typeface="+mj-lt"/>
              </a:rPr>
              <a:t> Query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95600" y="1600200"/>
            <a:ext cx="3200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Finding Account Codes</a:t>
            </a:r>
            <a:br>
              <a:rPr lang="en-US" dirty="0" smtClean="0"/>
            </a:br>
            <a:r>
              <a:rPr lang="en-US" sz="2700" dirty="0" smtClean="0"/>
              <a:t>Another Option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6019800" y="1905000"/>
            <a:ext cx="2819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Lucida Sans Unicode" pitchFamily="34" charset="0"/>
            </a:endParaRPr>
          </a:p>
          <a:p>
            <a:pPr marL="233363" indent="-233363">
              <a:buFont typeface="Wingdings" pitchFamily="2" charset="2"/>
              <a:buChar char="q"/>
            </a:pPr>
            <a:r>
              <a:rPr lang="en-US" sz="1200" dirty="0">
                <a:latin typeface="Lucida Sans Unicode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Lucida Sans Unicode" pitchFamily="34" charset="0"/>
              </a:rPr>
              <a:t>Locating a Specific Type of Expense </a:t>
            </a:r>
            <a:r>
              <a:rPr lang="en-US" sz="1200" dirty="0">
                <a:latin typeface="Lucida Sans Unicode" pitchFamily="34" charset="0"/>
              </a:rPr>
              <a:t>= Perform a Query (Query/Enter) to blank out the screen, to be in a “query mode”. Type in search letters, using the “%” sign to act as a wildcard to locate common words. </a:t>
            </a:r>
          </a:p>
          <a:p>
            <a:pPr marL="233363" indent="-233363">
              <a:buFont typeface="Wingdings" pitchFamily="2" charset="2"/>
              <a:buChar char="q"/>
            </a:pPr>
            <a:endParaRPr lang="en-US" sz="1200" dirty="0">
              <a:latin typeface="Lucida Sans Unicode" pitchFamily="34" charset="0"/>
            </a:endParaRPr>
          </a:p>
          <a:p>
            <a:pPr marL="233363" indent="-233363"/>
            <a:r>
              <a:rPr lang="en-US" sz="1200" dirty="0" smtClean="0">
                <a:latin typeface="Lucida Sans Unicode" pitchFamily="34" charset="0"/>
              </a:rPr>
              <a:t>	In </a:t>
            </a:r>
            <a:r>
              <a:rPr lang="en-US" sz="1200" dirty="0">
                <a:latin typeface="Lucida Sans Unicode" pitchFamily="34" charset="0"/>
              </a:rPr>
              <a:t>this case, list all supply expenses (2%), with the “Tele” present somewhere in the description field. </a:t>
            </a:r>
          </a:p>
          <a:p>
            <a:endParaRPr lang="en-US" sz="1200" dirty="0">
              <a:latin typeface="Lucida Sans Unicode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438400" y="1676400"/>
            <a:ext cx="3581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5" descr="SOU LOGO HZ CMY 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04800"/>
            <a:ext cx="914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</TotalTime>
  <Words>760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Invoices</vt:lpstr>
      <vt:lpstr>PowerPoint Presentation</vt:lpstr>
      <vt:lpstr>Locating Data Entry Form</vt:lpstr>
      <vt:lpstr>Invoice Entry (Page 1)</vt:lpstr>
      <vt:lpstr>Invoice Entry (Page 2)</vt:lpstr>
      <vt:lpstr>Invoice Entry (Page 3)</vt:lpstr>
      <vt:lpstr>Finding Account Codes One Option</vt:lpstr>
      <vt:lpstr>Finding Account Codes Another Option</vt:lpstr>
      <vt:lpstr>Finding Account Codes Another Option</vt:lpstr>
      <vt:lpstr>Finding Account Codes Another Option</vt:lpstr>
      <vt:lpstr>Invoice Entry (Page 4)</vt:lpstr>
      <vt:lpstr>Monitoring Invoice Status</vt:lpstr>
      <vt:lpstr>Document History (FOIDOCH)</vt:lpstr>
      <vt:lpstr>Document History (FOIDOCH)</vt:lpstr>
      <vt:lpstr>Locating Approval Queues</vt:lpstr>
      <vt:lpstr>Approval by Document Entry (FOAAINP)</vt:lpstr>
      <vt:lpstr>Approval by Document Entry (FOAAINP)</vt:lpstr>
      <vt:lpstr>Contacts</vt:lpstr>
      <vt:lpstr>Next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Invoices</dc:title>
  <dc:creator>Deborah Jones</dc:creator>
  <cp:lastModifiedBy>Southern Oregon University</cp:lastModifiedBy>
  <cp:revision>77</cp:revision>
  <dcterms:created xsi:type="dcterms:W3CDTF">2010-10-24T21:13:16Z</dcterms:created>
  <dcterms:modified xsi:type="dcterms:W3CDTF">2012-10-26T19:29:38Z</dcterms:modified>
</cp:coreProperties>
</file>