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3" r:id="rId3"/>
    <p:sldId id="258" r:id="rId4"/>
    <p:sldId id="259" r:id="rId5"/>
    <p:sldId id="262" r:id="rId6"/>
    <p:sldId id="261" r:id="rId7"/>
    <p:sldId id="260"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7" autoAdjust="0"/>
    <p:restoredTop sz="94660"/>
  </p:normalViewPr>
  <p:slideViewPr>
    <p:cSldViewPr>
      <p:cViewPr varScale="1">
        <p:scale>
          <a:sx n="77" d="100"/>
          <a:sy n="77" d="100"/>
        </p:scale>
        <p:origin x="-12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C02B103-0870-4BA2-AC79-89ED0C293C0F}" type="datetimeFigureOut">
              <a:rPr lang="en-US"/>
              <a:pPr>
                <a:defRPr/>
              </a:pPr>
              <a:t>10/26/2012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991772B3-A80C-4FA2-8F36-EA56C031737F}" type="slidenum">
              <a:rPr lang="en-US"/>
              <a:pPr>
                <a:defRPr/>
              </a:pPr>
              <a:t>‹#›</a:t>
            </a:fld>
            <a:endParaRPr lang="en-US"/>
          </a:p>
        </p:txBody>
      </p:sp>
    </p:spTree>
    <p:extLst>
      <p:ext uri="{BB962C8B-B14F-4D97-AF65-F5344CB8AC3E}">
        <p14:creationId xmlns:p14="http://schemas.microsoft.com/office/powerpoint/2010/main" val="193898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742612-5DF4-4253-BFDD-B03DBF4C1D5B}" type="slidenum">
              <a:rPr lang="en-US" smtClean="0">
                <a:latin typeface="Calibri" pitchFamily="34" charset="0"/>
              </a:rPr>
              <a:pPr eaLnBrk="1" hangingPunct="1"/>
              <a:t>6</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fld id="{58812089-1618-4251-85A7-700E77F6E746}" type="datetimeFigureOut">
              <a:rPr lang="en-US"/>
              <a:pPr>
                <a:defRPr/>
              </a:pPr>
              <a:t>10/26/2012</a:t>
            </a:fld>
            <a:endParaRPr lang="en-US"/>
          </a:p>
        </p:txBody>
      </p:sp>
      <p:sp>
        <p:nvSpPr>
          <p:cNvPr id="12" name="Footer Placeholder 18"/>
          <p:cNvSpPr>
            <a:spLocks noGrp="1"/>
          </p:cNvSpPr>
          <p:nvPr>
            <p:ph type="ftr" sz="quarter" idx="11"/>
          </p:nvPr>
        </p:nvSpPr>
        <p:spPr/>
        <p:txBody>
          <a:bodyPr/>
          <a:lstStyle>
            <a:lvl1pPr>
              <a:defRPr>
                <a:solidFill>
                  <a:srgbClr val="E8F0F4"/>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E5E81A55-551E-4060-BA2F-8A0D3650DCAD}" type="slidenum">
              <a:rPr lang="en-US"/>
              <a:pPr>
                <a:defRPr/>
              </a:pPr>
              <a:t>‹#›</a:t>
            </a:fld>
            <a:endParaRPr lang="en-US"/>
          </a:p>
        </p:txBody>
      </p:sp>
    </p:spTree>
    <p:extLst>
      <p:ext uri="{BB962C8B-B14F-4D97-AF65-F5344CB8AC3E}">
        <p14:creationId xmlns:p14="http://schemas.microsoft.com/office/powerpoint/2010/main" val="211246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82132DD-2550-495B-89C6-A3D5F5D65A3F}" type="datetimeFigureOut">
              <a:rPr lang="en-US"/>
              <a:pPr>
                <a:defRPr/>
              </a:pPr>
              <a:t>10/26/2012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1177C89-3278-41A4-B96D-DAF8BD3C22E7}" type="slidenum">
              <a:rPr lang="en-US"/>
              <a:pPr>
                <a:defRPr/>
              </a:pPr>
              <a:t>‹#›</a:t>
            </a:fld>
            <a:endParaRPr lang="en-US"/>
          </a:p>
        </p:txBody>
      </p:sp>
    </p:spTree>
    <p:extLst>
      <p:ext uri="{BB962C8B-B14F-4D97-AF65-F5344CB8AC3E}">
        <p14:creationId xmlns:p14="http://schemas.microsoft.com/office/powerpoint/2010/main" val="752544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95AA6EA-8667-4305-893D-EB2E44CBBA37}" type="datetimeFigureOut">
              <a:rPr lang="en-US"/>
              <a:pPr>
                <a:defRPr/>
              </a:pPr>
              <a:t>10/26/2012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B39EDEB-9E46-4147-8C28-E450844A67B3}" type="slidenum">
              <a:rPr lang="en-US"/>
              <a:pPr>
                <a:defRPr/>
              </a:pPr>
              <a:t>‹#›</a:t>
            </a:fld>
            <a:endParaRPr lang="en-US"/>
          </a:p>
        </p:txBody>
      </p:sp>
    </p:spTree>
    <p:extLst>
      <p:ext uri="{BB962C8B-B14F-4D97-AF65-F5344CB8AC3E}">
        <p14:creationId xmlns:p14="http://schemas.microsoft.com/office/powerpoint/2010/main" val="6542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AA3329B-965F-48C5-9717-1FDD93E04108}" type="datetimeFigureOut">
              <a:rPr lang="en-US"/>
              <a:pPr>
                <a:defRPr/>
              </a:pPr>
              <a:t>10/26/2012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26D5611-E844-4736-92C1-53546A736552}" type="slidenum">
              <a:rPr lang="en-US"/>
              <a:pPr>
                <a:defRPr/>
              </a:pPr>
              <a:t>‹#›</a:t>
            </a:fld>
            <a:endParaRPr lang="en-US"/>
          </a:p>
        </p:txBody>
      </p:sp>
    </p:spTree>
    <p:extLst>
      <p:ext uri="{BB962C8B-B14F-4D97-AF65-F5344CB8AC3E}">
        <p14:creationId xmlns:p14="http://schemas.microsoft.com/office/powerpoint/2010/main" val="69030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01E024A7-32DD-4501-B624-41854197CB47}" type="datetimeFigureOut">
              <a:rPr lang="en-US"/>
              <a:pPr>
                <a:defRPr/>
              </a:pPr>
              <a:t>10/26/2012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5F3B16D-01CB-4ECF-AD23-CE68491CFAD4}" type="slidenum">
              <a:rPr lang="en-US"/>
              <a:pPr>
                <a:defRPr/>
              </a:pPr>
              <a:t>‹#›</a:t>
            </a:fld>
            <a:endParaRPr lang="en-US"/>
          </a:p>
        </p:txBody>
      </p:sp>
    </p:spTree>
    <p:extLst>
      <p:ext uri="{BB962C8B-B14F-4D97-AF65-F5344CB8AC3E}">
        <p14:creationId xmlns:p14="http://schemas.microsoft.com/office/powerpoint/2010/main" val="2784914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38EF5226-13FC-47E0-9256-5A8B9CE11506}" type="datetimeFigureOut">
              <a:rPr lang="en-US"/>
              <a:pPr>
                <a:defRPr/>
              </a:pPr>
              <a:t>10/26/2012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480EBEB-7F88-4077-8551-ADA5CE8C841C}" type="slidenum">
              <a:rPr lang="en-US"/>
              <a:pPr>
                <a:defRPr/>
              </a:pPr>
              <a:t>‹#›</a:t>
            </a:fld>
            <a:endParaRPr lang="en-US"/>
          </a:p>
        </p:txBody>
      </p:sp>
    </p:spTree>
    <p:extLst>
      <p:ext uri="{BB962C8B-B14F-4D97-AF65-F5344CB8AC3E}">
        <p14:creationId xmlns:p14="http://schemas.microsoft.com/office/powerpoint/2010/main" val="193841415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7A65600B-621D-49D0-BF65-4E66C70B7FB8}" type="datetimeFigureOut">
              <a:rPr lang="en-US"/>
              <a:pPr>
                <a:defRPr/>
              </a:pPr>
              <a:t>10/26/2012</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9D48AA8-AF44-4C0B-BAB3-F994300E5FB6}" type="slidenum">
              <a:rPr lang="en-US"/>
              <a:pPr>
                <a:defRPr/>
              </a:pPr>
              <a:t>‹#›</a:t>
            </a:fld>
            <a:endParaRPr lang="en-US"/>
          </a:p>
        </p:txBody>
      </p:sp>
    </p:spTree>
    <p:extLst>
      <p:ext uri="{BB962C8B-B14F-4D97-AF65-F5344CB8AC3E}">
        <p14:creationId xmlns:p14="http://schemas.microsoft.com/office/powerpoint/2010/main" val="345956053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6913AB7D-F05A-42EE-AC6D-BAAAA5B43990}" type="datetimeFigureOut">
              <a:rPr lang="en-US"/>
              <a:pPr>
                <a:defRPr/>
              </a:pPr>
              <a:t>10/26/2012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B0E07D6-254F-458F-BD67-90F593E964DC}" type="slidenum">
              <a:rPr lang="en-US"/>
              <a:pPr>
                <a:defRPr/>
              </a:pPr>
              <a:t>‹#›</a:t>
            </a:fld>
            <a:endParaRPr lang="en-US"/>
          </a:p>
        </p:txBody>
      </p:sp>
    </p:spTree>
    <p:extLst>
      <p:ext uri="{BB962C8B-B14F-4D97-AF65-F5344CB8AC3E}">
        <p14:creationId xmlns:p14="http://schemas.microsoft.com/office/powerpoint/2010/main" val="72284212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C8539FC-80CE-4571-9475-774BD1F9E478}" type="datetimeFigureOut">
              <a:rPr lang="en-US"/>
              <a:pPr>
                <a:defRPr/>
              </a:pPr>
              <a:t>10/26/2012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8C72ED2-AE3C-4C4F-B61D-C67F333F3DA6}" type="slidenum">
              <a:rPr lang="en-US"/>
              <a:pPr>
                <a:defRPr/>
              </a:pPr>
              <a:t>‹#›</a:t>
            </a:fld>
            <a:endParaRPr lang="en-US"/>
          </a:p>
        </p:txBody>
      </p:sp>
    </p:spTree>
    <p:extLst>
      <p:ext uri="{BB962C8B-B14F-4D97-AF65-F5344CB8AC3E}">
        <p14:creationId xmlns:p14="http://schemas.microsoft.com/office/powerpoint/2010/main" val="404595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DC667FF-32F8-4625-8FB6-C752AEA21225}" type="datetimeFigureOut">
              <a:rPr lang="en-US"/>
              <a:pPr>
                <a:defRPr/>
              </a:pPr>
              <a:t>10/26/2012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7E14DAC-B10A-49A6-BD2B-D4108EDC2E88}" type="slidenum">
              <a:rPr lang="en-US"/>
              <a:pPr>
                <a:defRPr/>
              </a:pPr>
              <a:t>‹#›</a:t>
            </a:fld>
            <a:endParaRPr lang="en-US"/>
          </a:p>
        </p:txBody>
      </p:sp>
    </p:spTree>
    <p:extLst>
      <p:ext uri="{BB962C8B-B14F-4D97-AF65-F5344CB8AC3E}">
        <p14:creationId xmlns:p14="http://schemas.microsoft.com/office/powerpoint/2010/main" val="18998599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1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pPr>
              <a:defRPr/>
            </a:pPr>
            <a:fld id="{0F137D29-E13F-4C2D-B85C-7518B938D9FB}" type="datetimeFigureOut">
              <a:rPr lang="en-US"/>
              <a:pPr>
                <a:defRPr/>
              </a:pPr>
              <a:t>10/26/2012</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3E6422CD-0B10-434C-9311-02C45389B7E8}" type="slidenum">
              <a:rPr lang="en-US"/>
              <a:pPr>
                <a:defRPr/>
              </a:pPr>
              <a:t>‹#›</a:t>
            </a:fld>
            <a:endParaRPr lang="en-US"/>
          </a:p>
        </p:txBody>
      </p:sp>
    </p:spTree>
    <p:extLst>
      <p:ext uri="{BB962C8B-B14F-4D97-AF65-F5344CB8AC3E}">
        <p14:creationId xmlns:p14="http://schemas.microsoft.com/office/powerpoint/2010/main" val="144004096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027" name="Freeform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Lucida Sans Unicode" pitchFamily="34" charset="0"/>
              </a:defRPr>
            </a:lvl1pPr>
          </a:lstStyle>
          <a:p>
            <a:pPr>
              <a:defRPr/>
            </a:pPr>
            <a:fld id="{AABEB5E0-36A8-4EB6-8FE6-5EE5A1AF04FA}" type="datetimeFigureOut">
              <a:rPr lang="en-US"/>
              <a:pPr>
                <a:defRPr/>
              </a:pPr>
              <a:t>10/26/2012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4" charset="0"/>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4" charset="0"/>
              </a:defRPr>
            </a:lvl1pPr>
          </a:lstStyle>
          <a:p>
            <a:pPr>
              <a:defRPr/>
            </a:pPr>
            <a:fld id="{9590DC52-0747-42E3-A2CC-F5BFF7A58B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3" r:id="rId1"/>
    <p:sldLayoutId id="2147483859" r:id="rId2"/>
    <p:sldLayoutId id="2147483864" r:id="rId3"/>
    <p:sldLayoutId id="2147483865" r:id="rId4"/>
    <p:sldLayoutId id="2147483866" r:id="rId5"/>
    <p:sldLayoutId id="2147483867" r:id="rId6"/>
    <p:sldLayoutId id="2147483860" r:id="rId7"/>
    <p:sldLayoutId id="2147483868" r:id="rId8"/>
    <p:sldLayoutId id="2147483869" r:id="rId9"/>
    <p:sldLayoutId id="2147483861" r:id="rId10"/>
    <p:sldLayoutId id="214748386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ou.edu/bus_serv/purchasing/index.html"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ou.edu/bus_serv/purchasing/reimbursement_request.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sou.edu/bus_serv/purchasing/entertainment.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ou.edu/bus_serv/forms/Off-campusEquipmentUse.pdf" TargetMode="External"/><Relationship Id="rId2" Type="http://schemas.openxmlformats.org/officeDocument/2006/relationships/hyperlink" Target="http://www.sou.edu/bus_serv/risk/off-campus-use-univ-property.pdf"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hyperlink" Target="mailto:gibbonsm@sou.edu" TargetMode="External"/><Relationship Id="rId2" Type="http://schemas.openxmlformats.org/officeDocument/2006/relationships/hyperlink" Target="mailto:hernandj@sou.edu"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larvick@sou.edu"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smtClean="0"/>
              <a:t>Reimbursement Request</a:t>
            </a:r>
            <a:endParaRPr lang="en-US" dirty="0"/>
          </a:p>
        </p:txBody>
      </p:sp>
      <p:sp>
        <p:nvSpPr>
          <p:cNvPr id="9219" name="Subtitle 2"/>
          <p:cNvSpPr>
            <a:spLocks noGrp="1"/>
          </p:cNvSpPr>
          <p:nvPr>
            <p:ph type="subTitle" idx="1"/>
          </p:nvPr>
        </p:nvSpPr>
        <p:spPr>
          <a:xfrm>
            <a:off x="685800" y="3581400"/>
            <a:ext cx="7772400" cy="2133600"/>
          </a:xfrm>
        </p:spPr>
        <p:txBody>
          <a:bodyPr/>
          <a:lstStyle/>
          <a:p>
            <a:pPr marR="0" eaLnBrk="1" hangingPunct="1">
              <a:lnSpc>
                <a:spcPct val="90000"/>
              </a:lnSpc>
            </a:pPr>
            <a:r>
              <a:rPr lang="en-US" dirty="0" smtClean="0"/>
              <a:t>When to Use / How to </a:t>
            </a:r>
            <a:r>
              <a:rPr lang="en-US" dirty="0" smtClean="0"/>
              <a:t>Avoid</a:t>
            </a:r>
          </a:p>
          <a:p>
            <a:pPr marR="0" eaLnBrk="1" hangingPunct="1">
              <a:lnSpc>
                <a:spcPct val="90000"/>
              </a:lnSpc>
            </a:pPr>
            <a:endParaRPr lang="en-US" dirty="0" smtClean="0"/>
          </a:p>
          <a:p>
            <a:pPr marR="0" eaLnBrk="1" hangingPunct="1">
              <a:lnSpc>
                <a:spcPct val="90000"/>
              </a:lnSpc>
            </a:pPr>
            <a:endParaRPr lang="en-US" dirty="0" smtClean="0"/>
          </a:p>
          <a:p>
            <a:pPr marR="0" eaLnBrk="1" hangingPunct="1">
              <a:lnSpc>
                <a:spcPct val="90000"/>
              </a:lnSpc>
            </a:pPr>
            <a:endParaRPr lang="en-US" dirty="0" smtClean="0"/>
          </a:p>
          <a:p>
            <a:pPr marR="0" eaLnBrk="1" hangingPunct="1">
              <a:lnSpc>
                <a:spcPct val="90000"/>
              </a:lnSpc>
            </a:pPr>
            <a:r>
              <a:rPr lang="en-US" sz="1200" b="1" dirty="0" smtClean="0">
                <a:solidFill>
                  <a:schemeClr val="bg1"/>
                </a:solidFill>
              </a:rPr>
              <a:t>Business Services</a:t>
            </a:r>
          </a:p>
          <a:p>
            <a:pPr marR="0" eaLnBrk="1" hangingPunct="1">
              <a:lnSpc>
                <a:spcPct val="90000"/>
              </a:lnSpc>
            </a:pPr>
            <a:r>
              <a:rPr lang="en-US" sz="1200" b="1" dirty="0" smtClean="0">
                <a:solidFill>
                  <a:schemeClr val="bg1"/>
                </a:solidFill>
              </a:rPr>
              <a:t>November  2012</a:t>
            </a:r>
          </a:p>
        </p:txBody>
      </p:sp>
      <p:pic>
        <p:nvPicPr>
          <p:cNvPr id="9220" name="Picture 3" descr="SOU LOGO HZ CMY PO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5334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algn="ctr" eaLnBrk="1" hangingPunct="1">
              <a:buFont typeface="Wingdings 3" pitchFamily="18" charset="2"/>
              <a:buNone/>
            </a:pPr>
            <a:endParaRPr lang="en-US" smtClean="0"/>
          </a:p>
          <a:p>
            <a:pPr algn="ctr" eaLnBrk="1" hangingPunct="1">
              <a:buFont typeface="Wingdings 3" pitchFamily="18" charset="2"/>
              <a:buNone/>
            </a:pPr>
            <a:r>
              <a:rPr lang="en-US" smtClean="0"/>
              <a:t>Ensure adequate documentation and no duplication of payment for business-related supply purchases.</a:t>
            </a:r>
          </a:p>
          <a:p>
            <a:pPr algn="ctr" eaLnBrk="1" hangingPunct="1">
              <a:buFont typeface="Wingdings 3" pitchFamily="18" charset="2"/>
              <a:buNone/>
            </a:pPr>
            <a:endParaRPr lang="en-US" smtClean="0"/>
          </a:p>
          <a:p>
            <a:pPr algn="ctr" eaLnBrk="1" hangingPunct="1">
              <a:buFont typeface="Wingdings 3" pitchFamily="18" charset="2"/>
              <a:buNone/>
            </a:pPr>
            <a:r>
              <a:rPr lang="en-US" smtClean="0"/>
              <a:t>Simplify the reimbursement for the purchase of </a:t>
            </a:r>
            <a:r>
              <a:rPr lang="en-US" u="sng" smtClean="0"/>
              <a:t>supplies</a:t>
            </a:r>
            <a:r>
              <a:rPr lang="en-US" smtClean="0"/>
              <a:t> </a:t>
            </a:r>
          </a:p>
          <a:p>
            <a:pPr algn="ctr" eaLnBrk="1" hangingPunct="1">
              <a:buFont typeface="Wingdings 3" pitchFamily="18" charset="2"/>
              <a:buNone/>
            </a:pPr>
            <a:r>
              <a:rPr lang="en-US" sz="1400" smtClean="0"/>
              <a:t>(the purchase of equipment should be made through the appropriate departmental purchasing process). </a:t>
            </a:r>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Goals</a:t>
            </a:r>
            <a:endParaRPr lang="en-US" dirty="0"/>
          </a:p>
        </p:txBody>
      </p:sp>
      <p:pic>
        <p:nvPicPr>
          <p:cNvPr id="10244" name="Picture 3" descr="SOU LOGO HZ CMY PO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4572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563" y="1676400"/>
            <a:ext cx="7697787"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wrap="square" lIns="91440" tIns="45720" rIns="91440" bIns="45720" numCol="1" anchorCtr="0" compatLnSpc="1">
            <a:prstTxWarp prst="textNoShape">
              <a:avLst/>
            </a:prstTxWarp>
          </a:bodyPr>
          <a:lstStyle/>
          <a:p>
            <a:pPr algn="ctr" eaLnBrk="1" hangingPunct="1">
              <a:defRPr/>
            </a:pPr>
            <a:r>
              <a:rPr lang="en-US" dirty="0" smtClean="0">
                <a:effectLst>
                  <a:outerShdw blurRad="38100" dist="38100" dir="2700000" algn="tl">
                    <a:srgbClr val="C0C0C0"/>
                  </a:outerShdw>
                </a:effectLst>
              </a:rPr>
              <a:t>Form &amp; Guidelines</a:t>
            </a:r>
          </a:p>
        </p:txBody>
      </p:sp>
      <p:sp>
        <p:nvSpPr>
          <p:cNvPr id="5" name="Left Arrow 4"/>
          <p:cNvSpPr/>
          <p:nvPr/>
        </p:nvSpPr>
        <p:spPr>
          <a:xfrm>
            <a:off x="6629400" y="6324600"/>
            <a:ext cx="2286000" cy="1524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1269" name="TextBox 5"/>
          <p:cNvSpPr txBox="1">
            <a:spLocks noChangeArrowheads="1"/>
          </p:cNvSpPr>
          <p:nvPr/>
        </p:nvSpPr>
        <p:spPr bwMode="auto">
          <a:xfrm>
            <a:off x="990600" y="1143000"/>
            <a:ext cx="708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hlinkClick r:id="rId3"/>
              </a:rPr>
              <a:t>http://www.sou.edu/bus_serv/purchasing/index.html</a:t>
            </a:r>
            <a:endParaRPr lang="en-US"/>
          </a:p>
        </p:txBody>
      </p:sp>
      <p:pic>
        <p:nvPicPr>
          <p:cNvPr id="11270" name="Picture 5" descr="SOU LOGO HZ CMY PO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9000" y="4572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Content Placeholder 1"/>
          <p:cNvSpPr>
            <a:spLocks noGrp="1"/>
          </p:cNvSpPr>
          <p:nvPr>
            <p:ph idx="1"/>
          </p:nvPr>
        </p:nvSpPr>
        <p:spPr/>
        <p:txBody>
          <a:bodyPr/>
          <a:lstStyle/>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1447800"/>
            <a:ext cx="8229600" cy="4876800"/>
          </a:xfrm>
        </p:spPr>
        <p:txBody>
          <a:bodyPr/>
          <a:lstStyle/>
          <a:p>
            <a:pPr eaLnBrk="1" hangingPunct="1">
              <a:spcAft>
                <a:spcPts val="600"/>
              </a:spcAft>
              <a:buFont typeface="Wingdings" pitchFamily="2" charset="2"/>
              <a:buChar char="q"/>
            </a:pPr>
            <a:r>
              <a:rPr lang="en-US" sz="2200" smtClean="0"/>
              <a:t>Cannot be issued to compensate for personal funds that were used to pay for “services”.</a:t>
            </a:r>
          </a:p>
          <a:p>
            <a:pPr eaLnBrk="1" hangingPunct="1">
              <a:buFont typeface="Wingdings" pitchFamily="2" charset="2"/>
              <a:buChar char="q"/>
            </a:pPr>
            <a:r>
              <a:rPr lang="en-US" sz="2200" smtClean="0"/>
              <a:t> All items reimbursed become the property of the university or granting agency, if grant funds were used.  </a:t>
            </a:r>
            <a:r>
              <a:rPr lang="en-US" sz="1600" smtClean="0"/>
              <a:t>See “Professional Development Account (PDA)” of the APSOU Collective Bargaining Agreement (p.11, Section B) located at :</a:t>
            </a:r>
          </a:p>
          <a:p>
            <a:pPr algn="ctr" eaLnBrk="1" hangingPunct="1">
              <a:buFont typeface="Wingdings 3" pitchFamily="18" charset="2"/>
              <a:buNone/>
            </a:pPr>
            <a:r>
              <a:rPr lang="en-US" sz="1400" smtClean="0"/>
              <a:t>http://www.sou.edu/apsou/contracts/2011-2013/20112013agreement.pdf</a:t>
            </a:r>
          </a:p>
          <a:p>
            <a:pPr eaLnBrk="1" hangingPunct="1">
              <a:spcAft>
                <a:spcPts val="600"/>
              </a:spcAft>
              <a:buFont typeface="Wingdings" pitchFamily="2" charset="2"/>
              <a:buChar char="q"/>
            </a:pPr>
            <a:r>
              <a:rPr lang="en-US" sz="2200" smtClean="0"/>
              <a:t>Requests for reimbursements must be submitted in a timely fashion in order to be issued in the same fiscal year of the purchase. </a:t>
            </a:r>
          </a:p>
          <a:p>
            <a:pPr eaLnBrk="1" hangingPunct="1">
              <a:spcAft>
                <a:spcPts val="600"/>
              </a:spcAft>
              <a:buFont typeface="Wingdings" pitchFamily="2" charset="2"/>
              <a:buChar char="q"/>
            </a:pPr>
            <a:r>
              <a:rPr lang="en-US" sz="2200" smtClean="0"/>
              <a:t>Reimbursements for hosting groups and guests still require the submission of the Hosting Form. </a:t>
            </a:r>
          </a:p>
          <a:p>
            <a:pPr eaLnBrk="1" hangingPunct="1">
              <a:buFont typeface="Wingdings" pitchFamily="2" charset="2"/>
              <a:buChar char="q"/>
            </a:pPr>
            <a:endParaRPr lang="en-US" sz="2200" smtClean="0"/>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Guidelines</a:t>
            </a:r>
            <a:endParaRPr lang="en-US" dirty="0"/>
          </a:p>
        </p:txBody>
      </p:sp>
      <p:pic>
        <p:nvPicPr>
          <p:cNvPr id="12292" name="Picture 4" descr="SOU LOGO HZ CMY PO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4572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algn="ctr" eaLnBrk="1" hangingPunct="1">
              <a:lnSpc>
                <a:spcPct val="90000"/>
              </a:lnSpc>
              <a:buFont typeface="Wingdings 3" pitchFamily="18" charset="2"/>
              <a:buNone/>
            </a:pPr>
            <a:endParaRPr lang="en-US" smtClean="0"/>
          </a:p>
          <a:p>
            <a:pPr algn="ctr" eaLnBrk="1" hangingPunct="1">
              <a:lnSpc>
                <a:spcPct val="90000"/>
              </a:lnSpc>
              <a:buFont typeface="Wingdings 3" pitchFamily="18" charset="2"/>
              <a:buNone/>
            </a:pPr>
            <a:r>
              <a:rPr lang="en-US" smtClean="0"/>
              <a:t>Take advantage of the Departmental Purchasing Card to avoid the need for filing the form necessary for processing reimbursement requests.</a:t>
            </a:r>
          </a:p>
          <a:p>
            <a:pPr algn="ctr" eaLnBrk="1" hangingPunct="1">
              <a:lnSpc>
                <a:spcPct val="90000"/>
              </a:lnSpc>
              <a:buFont typeface="Wingdings 3" pitchFamily="18" charset="2"/>
              <a:buNone/>
            </a:pPr>
            <a:r>
              <a:rPr lang="en-US" sz="1600" smtClean="0"/>
              <a:t>(Note: Hosting groups and guest will still require the submission of the appropriate “hosting” form, even if paid by the P-card; kept on file Card Custodian in the Department).</a:t>
            </a:r>
          </a:p>
          <a:p>
            <a:pPr algn="ctr" eaLnBrk="1" hangingPunct="1">
              <a:lnSpc>
                <a:spcPct val="90000"/>
              </a:lnSpc>
              <a:buFont typeface="Wingdings 3" pitchFamily="18" charset="2"/>
              <a:buNone/>
            </a:pPr>
            <a:endParaRPr lang="en-US" smtClean="0"/>
          </a:p>
          <a:p>
            <a:pPr algn="ctr" eaLnBrk="1" hangingPunct="1">
              <a:lnSpc>
                <a:spcPct val="90000"/>
              </a:lnSpc>
              <a:buFont typeface="Wingdings 3" pitchFamily="18" charset="2"/>
              <a:buNone/>
            </a:pPr>
            <a:r>
              <a:rPr lang="en-US" smtClean="0"/>
              <a:t>If access to the Departmental Purchasing Card is limited, remember that departments can have more than one Purchasing Card assigned to their responsibility.</a:t>
            </a:r>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Tips</a:t>
            </a:r>
            <a:endParaRPr lang="en-US" dirty="0"/>
          </a:p>
        </p:txBody>
      </p:sp>
      <p:pic>
        <p:nvPicPr>
          <p:cNvPr id="13316" name="Picture 3" descr="SOU LOGO HZ CMY PO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4572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pPr eaLnBrk="1" hangingPunct="1">
              <a:lnSpc>
                <a:spcPct val="80000"/>
              </a:lnSpc>
              <a:buFont typeface="Wingdings" pitchFamily="2" charset="2"/>
              <a:buChar char="q"/>
            </a:pPr>
            <a:r>
              <a:rPr lang="en-US" sz="1900" smtClean="0"/>
              <a:t>Form: </a:t>
            </a:r>
            <a:r>
              <a:rPr lang="en-US" sz="1200" smtClean="0">
                <a:hlinkClick r:id="rId3"/>
              </a:rPr>
              <a:t>http://www.sou.edu/bus_serv/purchasing/reimbursement_request.pdf</a:t>
            </a:r>
            <a:endParaRPr lang="en-US" sz="1200" smtClean="0"/>
          </a:p>
          <a:p>
            <a:pPr eaLnBrk="1" hangingPunct="1">
              <a:lnSpc>
                <a:spcPct val="80000"/>
              </a:lnSpc>
              <a:buFont typeface="Wingdings" pitchFamily="2" charset="2"/>
              <a:buChar char="q"/>
            </a:pPr>
            <a:endParaRPr lang="en-US" sz="1200" smtClean="0"/>
          </a:p>
          <a:p>
            <a:pPr algn="ctr" eaLnBrk="1" hangingPunct="1">
              <a:lnSpc>
                <a:spcPct val="80000"/>
              </a:lnSpc>
              <a:buFont typeface="Wingdings 3" pitchFamily="18" charset="2"/>
              <a:buNone/>
            </a:pPr>
            <a:r>
              <a:rPr lang="en-US" sz="2800" smtClean="0"/>
              <a:t>Tips</a:t>
            </a:r>
          </a:p>
          <a:p>
            <a:pPr eaLnBrk="1" hangingPunct="1">
              <a:lnSpc>
                <a:spcPct val="80000"/>
              </a:lnSpc>
              <a:buFont typeface="Wingdings" pitchFamily="2" charset="2"/>
              <a:buChar char="q"/>
            </a:pPr>
            <a:r>
              <a:rPr lang="en-US" sz="1500" smtClean="0"/>
              <a:t>Be complete. Incomplete forms will be returned. </a:t>
            </a:r>
          </a:p>
          <a:p>
            <a:pPr eaLnBrk="1" hangingPunct="1">
              <a:lnSpc>
                <a:spcPct val="80000"/>
              </a:lnSpc>
              <a:buFont typeface="Wingdings" pitchFamily="2" charset="2"/>
              <a:buChar char="q"/>
            </a:pPr>
            <a:r>
              <a:rPr lang="en-US" sz="1500" smtClean="0"/>
              <a:t>Be specific on the “Business Purpose” (More is Better).</a:t>
            </a:r>
          </a:p>
          <a:p>
            <a:pPr eaLnBrk="1" hangingPunct="1">
              <a:lnSpc>
                <a:spcPct val="80000"/>
              </a:lnSpc>
              <a:buFont typeface="Wingdings" pitchFamily="2" charset="2"/>
              <a:buChar char="q"/>
            </a:pPr>
            <a:r>
              <a:rPr lang="en-US" sz="1500" smtClean="0"/>
              <a:t>Make sure receipts are itemized to clearly identify the item being reimbursed.</a:t>
            </a:r>
          </a:p>
          <a:p>
            <a:pPr eaLnBrk="1" hangingPunct="1">
              <a:lnSpc>
                <a:spcPct val="80000"/>
              </a:lnSpc>
              <a:buFont typeface="Wingdings" pitchFamily="2" charset="2"/>
              <a:buChar char="q"/>
            </a:pPr>
            <a:r>
              <a:rPr lang="en-US" sz="1500" smtClean="0"/>
              <a:t>Use SOU ID, not personal SSN.</a:t>
            </a:r>
          </a:p>
          <a:p>
            <a:pPr eaLnBrk="1" hangingPunct="1">
              <a:lnSpc>
                <a:spcPct val="80000"/>
              </a:lnSpc>
              <a:buFont typeface="Wingdings" pitchFamily="2" charset="2"/>
              <a:buChar char="q"/>
            </a:pPr>
            <a:r>
              <a:rPr lang="en-US" sz="1500" smtClean="0"/>
              <a:t>Enter Direct-Pay Invoice into Banner Finance, and forward documentation to Business Service Purchasing.</a:t>
            </a:r>
          </a:p>
          <a:p>
            <a:pPr eaLnBrk="1" hangingPunct="1">
              <a:lnSpc>
                <a:spcPct val="80000"/>
              </a:lnSpc>
              <a:buFont typeface="Wingdings" pitchFamily="2" charset="2"/>
              <a:buChar char="q"/>
            </a:pPr>
            <a:r>
              <a:rPr lang="en-US" sz="1500" smtClean="0"/>
              <a:t>If reimbursement includes food/beverage, must include the Hosting Groups &amp; Guests form</a:t>
            </a:r>
            <a:r>
              <a:rPr lang="en-US" sz="1600" smtClean="0"/>
              <a:t> </a:t>
            </a:r>
            <a:r>
              <a:rPr lang="en-US" sz="1200" smtClean="0">
                <a:hlinkClick r:id="rId4"/>
              </a:rPr>
              <a:t>http://www.sou.edu/bus_serv/purchasing/entertainment.html</a:t>
            </a:r>
            <a:r>
              <a:rPr lang="en-US" sz="1200" smtClean="0"/>
              <a:t> ...(proceed down to “Hosting Groups/Guests/Candidates” form ).</a:t>
            </a:r>
          </a:p>
          <a:p>
            <a:pPr eaLnBrk="1" hangingPunct="1">
              <a:lnSpc>
                <a:spcPct val="80000"/>
              </a:lnSpc>
              <a:buFont typeface="Wingdings" pitchFamily="2" charset="2"/>
              <a:buChar char="q"/>
            </a:pPr>
            <a:r>
              <a:rPr lang="en-US" sz="1500" smtClean="0"/>
              <a:t>Include Activity Codes where necessary (ex: PDA funds). </a:t>
            </a:r>
          </a:p>
          <a:p>
            <a:pPr eaLnBrk="1" hangingPunct="1">
              <a:lnSpc>
                <a:spcPct val="80000"/>
              </a:lnSpc>
              <a:buFont typeface="Wingdings" pitchFamily="2" charset="2"/>
              <a:buChar char="q"/>
            </a:pPr>
            <a:r>
              <a:rPr lang="en-US" sz="1500" smtClean="0"/>
              <a:t>Obtain appropriate approval signature (Chair, Dean, Director, VP). Note: Even if an individual is authorized to sign for a given index, they can’t sign for their own reimbursement: A Chair reimbursement must be approved by their Dean, a Director reimbursement must be approved by their respective VP, etc. </a:t>
            </a:r>
          </a:p>
          <a:p>
            <a:pPr eaLnBrk="1" hangingPunct="1">
              <a:lnSpc>
                <a:spcPct val="80000"/>
              </a:lnSpc>
              <a:buFont typeface="Wingdings" pitchFamily="2" charset="2"/>
              <a:buChar char="q"/>
            </a:pPr>
            <a:r>
              <a:rPr lang="en-US" sz="1500" smtClean="0"/>
              <a:t>Can only be used to reimburse for supplies (not services). </a:t>
            </a:r>
          </a:p>
          <a:p>
            <a:pPr eaLnBrk="1" hangingPunct="1">
              <a:lnSpc>
                <a:spcPct val="80000"/>
              </a:lnSpc>
              <a:buFont typeface="Wingdings" pitchFamily="2" charset="2"/>
              <a:buChar char="q"/>
            </a:pPr>
            <a:endParaRPr lang="en-US" sz="1500" smtClean="0"/>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Reimbursement Form</a:t>
            </a:r>
            <a:endParaRPr lang="en-US" dirty="0"/>
          </a:p>
        </p:txBody>
      </p:sp>
      <p:pic>
        <p:nvPicPr>
          <p:cNvPr id="14340" name="Picture 4" descr="SOU LOGO HZ CMY PO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600" y="4572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481138"/>
            <a:ext cx="8229600" cy="4691062"/>
          </a:xfrm>
        </p:spPr>
        <p:txBody>
          <a:bodyPr/>
          <a:lstStyle/>
          <a:p>
            <a:pPr eaLnBrk="1" hangingPunct="1">
              <a:lnSpc>
                <a:spcPct val="90000"/>
              </a:lnSpc>
              <a:buFont typeface="Wingdings" pitchFamily="2" charset="2"/>
              <a:buChar char="q"/>
            </a:pPr>
            <a:r>
              <a:rPr lang="en-US" sz="2500" smtClean="0"/>
              <a:t>Receipts: </a:t>
            </a:r>
            <a:r>
              <a:rPr lang="en-US" sz="1900" smtClean="0"/>
              <a:t>must clearly itemize the items to be reimbursed. </a:t>
            </a:r>
          </a:p>
          <a:p>
            <a:pPr eaLnBrk="1" hangingPunct="1">
              <a:lnSpc>
                <a:spcPct val="90000"/>
              </a:lnSpc>
              <a:buFont typeface="Wingdings" pitchFamily="2" charset="2"/>
              <a:buChar char="q"/>
            </a:pPr>
            <a:endParaRPr lang="en-US" sz="1900" smtClean="0"/>
          </a:p>
          <a:p>
            <a:pPr eaLnBrk="1" hangingPunct="1">
              <a:lnSpc>
                <a:spcPct val="90000"/>
              </a:lnSpc>
              <a:buFont typeface="Wingdings" pitchFamily="2" charset="2"/>
              <a:buChar char="q"/>
            </a:pPr>
            <a:r>
              <a:rPr lang="en-US" sz="2500" smtClean="0"/>
              <a:t>Hosting Groups and Guests: </a:t>
            </a:r>
            <a:r>
              <a:rPr lang="en-US" sz="1900" smtClean="0"/>
              <a:t>in addition to receipts, the Hosting Form is still required to help clarify the Business-Related purpose for the event. </a:t>
            </a:r>
          </a:p>
          <a:p>
            <a:pPr eaLnBrk="1" hangingPunct="1">
              <a:lnSpc>
                <a:spcPct val="90000"/>
              </a:lnSpc>
              <a:buFont typeface="Wingdings" pitchFamily="2" charset="2"/>
              <a:buChar char="q"/>
            </a:pPr>
            <a:endParaRPr lang="en-US" sz="2500" smtClean="0"/>
          </a:p>
          <a:p>
            <a:pPr eaLnBrk="1" hangingPunct="1">
              <a:lnSpc>
                <a:spcPct val="90000"/>
              </a:lnSpc>
              <a:buFont typeface="Wingdings" pitchFamily="2" charset="2"/>
              <a:buChar char="q"/>
            </a:pPr>
            <a:r>
              <a:rPr lang="en-US" sz="2500" smtClean="0"/>
              <a:t>Equipment: </a:t>
            </a:r>
            <a:r>
              <a:rPr lang="en-US" sz="1900" smtClean="0"/>
              <a:t>typically should not be purchased outside of normal university purchasing channels, but if necessary:</a:t>
            </a:r>
          </a:p>
          <a:p>
            <a:pPr marL="822325" lvl="1" indent="-457200" eaLnBrk="1" hangingPunct="1">
              <a:lnSpc>
                <a:spcPct val="90000"/>
              </a:lnSpc>
              <a:buFont typeface="Lucida Sans Unicode" pitchFamily="34" charset="0"/>
              <a:buAutoNum type="arabicParenR"/>
            </a:pPr>
            <a:r>
              <a:rPr lang="en-US" sz="1500" smtClean="0"/>
              <a:t>Computer Equipment must still be cleared, and inventoried, by the IT department, before any reimbursements will be issues (confirmation from the IT department will be required).  </a:t>
            </a:r>
          </a:p>
          <a:p>
            <a:pPr marL="822325" lvl="1" indent="-457200" eaLnBrk="1" hangingPunct="1">
              <a:lnSpc>
                <a:spcPct val="90000"/>
              </a:lnSpc>
              <a:buFont typeface="Lucida Sans Unicode" pitchFamily="34" charset="0"/>
              <a:buAutoNum type="arabicParenR"/>
            </a:pPr>
            <a:r>
              <a:rPr lang="en-US" sz="1500" smtClean="0"/>
              <a:t>Other equipment (ie,. digital cameras, phones, etc.) will require the submission of the “Off-campus” use form. Even if it’s not intended to take the item off campus, submission of the form identifies the individual in the department who will be taking responsibility for the assets while it’s entrusted to the department’s use. </a:t>
            </a:r>
            <a:r>
              <a:rPr lang="en-US" sz="1200" smtClean="0"/>
              <a:t>(</a:t>
            </a:r>
            <a:r>
              <a:rPr lang="en-US" sz="1200" smtClean="0">
                <a:hlinkClick r:id="rId2"/>
              </a:rPr>
              <a:t>Off-campus Use of University Property Form</a:t>
            </a:r>
            <a:r>
              <a:rPr lang="en-US" sz="1200" smtClean="0"/>
              <a:t>: </a:t>
            </a:r>
            <a:r>
              <a:rPr lang="en-US" sz="1200" smtClean="0">
                <a:hlinkClick r:id="rId3"/>
              </a:rPr>
              <a:t>http://www.sou.edu/bus_serv/forms/Off-campusEquipmentUse.pdf</a:t>
            </a:r>
            <a:r>
              <a:rPr lang="en-US" sz="1200" smtClean="0"/>
              <a:t>)</a:t>
            </a:r>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Documentation</a:t>
            </a:r>
            <a:endParaRPr lang="en-US" dirty="0"/>
          </a:p>
        </p:txBody>
      </p:sp>
      <p:pic>
        <p:nvPicPr>
          <p:cNvPr id="15364" name="Picture 4" descr="SOU LOGO HZ CMY PO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9000" y="4572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eaLnBrk="1" hangingPunct="1">
              <a:buFont typeface="Wingdings" pitchFamily="2" charset="2"/>
              <a:buChar char="q"/>
              <a:defRPr/>
            </a:pPr>
            <a:r>
              <a:rPr lang="en-US" dirty="0" smtClean="0"/>
              <a:t>Jill Hernandez, Travel Office</a:t>
            </a:r>
          </a:p>
          <a:p>
            <a:pPr marL="109537" indent="0" eaLnBrk="1" hangingPunct="1">
              <a:buNone/>
              <a:defRPr/>
            </a:pPr>
            <a:r>
              <a:rPr lang="en-US" dirty="0" smtClean="0"/>
              <a:t>   Accounts Payable Specialist</a:t>
            </a:r>
          </a:p>
          <a:p>
            <a:pPr marL="109537" indent="0" eaLnBrk="1" hangingPunct="1">
              <a:buFont typeface="Wingdings 3" pitchFamily="18" charset="2"/>
              <a:buNone/>
              <a:defRPr/>
            </a:pPr>
            <a:r>
              <a:rPr lang="en-US" dirty="0"/>
              <a:t> </a:t>
            </a:r>
            <a:r>
              <a:rPr lang="en-US" dirty="0" smtClean="0"/>
              <a:t>  </a:t>
            </a:r>
            <a:r>
              <a:rPr lang="en-US" dirty="0" smtClean="0">
                <a:hlinkClick r:id="rId2"/>
              </a:rPr>
              <a:t>hernandj@sou.edu</a:t>
            </a:r>
            <a:r>
              <a:rPr lang="en-US" dirty="0" smtClean="0"/>
              <a:t>, 552-6553</a:t>
            </a:r>
          </a:p>
          <a:p>
            <a:pPr eaLnBrk="1" hangingPunct="1">
              <a:buFont typeface="Wingdings" pitchFamily="2" charset="2"/>
              <a:buChar char="q"/>
              <a:defRPr/>
            </a:pPr>
            <a:endParaRPr lang="en-US" dirty="0" smtClean="0"/>
          </a:p>
          <a:p>
            <a:pPr eaLnBrk="1" hangingPunct="1">
              <a:buFont typeface="Wingdings" pitchFamily="2" charset="2"/>
              <a:buChar char="q"/>
              <a:defRPr/>
            </a:pPr>
            <a:r>
              <a:rPr lang="en-US" dirty="0" smtClean="0"/>
              <a:t>Mark Gibbons, Purchasing Agent </a:t>
            </a:r>
            <a:r>
              <a:rPr lang="en-US" dirty="0" smtClean="0">
                <a:hlinkClick r:id="rId3"/>
              </a:rPr>
              <a:t>gibbonsm@sou.edu</a:t>
            </a:r>
            <a:r>
              <a:rPr lang="en-US" dirty="0" smtClean="0"/>
              <a:t>, 552-6574</a:t>
            </a:r>
          </a:p>
          <a:p>
            <a:pPr eaLnBrk="1" hangingPunct="1">
              <a:buFont typeface="Wingdings" pitchFamily="2" charset="2"/>
              <a:buChar char="q"/>
              <a:defRPr/>
            </a:pPr>
            <a:endParaRPr lang="en-US" dirty="0" smtClean="0"/>
          </a:p>
          <a:p>
            <a:pPr eaLnBrk="1" hangingPunct="1">
              <a:buFont typeface="Wingdings" pitchFamily="2" charset="2"/>
              <a:buChar char="q"/>
              <a:defRPr/>
            </a:pPr>
            <a:r>
              <a:rPr lang="en-US" dirty="0" smtClean="0"/>
              <a:t>Steve </a:t>
            </a:r>
            <a:r>
              <a:rPr lang="en-US" dirty="0" err="1" smtClean="0"/>
              <a:t>Larvick</a:t>
            </a:r>
            <a:r>
              <a:rPr lang="en-US" dirty="0" smtClean="0"/>
              <a:t>, Business Director </a:t>
            </a:r>
            <a:r>
              <a:rPr lang="en-US" dirty="0" smtClean="0">
                <a:hlinkClick r:id="rId4"/>
              </a:rPr>
              <a:t>larvick@sou.edu</a:t>
            </a:r>
            <a:r>
              <a:rPr lang="en-US" dirty="0" smtClean="0"/>
              <a:t>, 552-6594</a:t>
            </a:r>
          </a:p>
        </p:txBody>
      </p:sp>
      <p:sp>
        <p:nvSpPr>
          <p:cNvPr id="3" name="Title 2"/>
          <p:cNvSpPr>
            <a:spLocks noGrp="1"/>
          </p:cNvSpPr>
          <p:nvPr>
            <p:ph type="title"/>
          </p:nvPr>
        </p:nvSpPr>
        <p:spPr/>
        <p:txBody>
          <a:bodyPr/>
          <a:lstStyle/>
          <a:p>
            <a:pPr eaLnBrk="1" fontAlgn="auto" hangingPunct="1">
              <a:spcAft>
                <a:spcPts val="0"/>
              </a:spcAft>
              <a:defRPr/>
            </a:pPr>
            <a:r>
              <a:rPr lang="en-US" dirty="0" smtClean="0"/>
              <a:t>Contacts	</a:t>
            </a:r>
            <a:endParaRPr lang="en-US" dirty="0"/>
          </a:p>
        </p:txBody>
      </p:sp>
      <p:pic>
        <p:nvPicPr>
          <p:cNvPr id="16388" name="Picture 3" descr="SOU LOGO HZ CMY PO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9000" y="4572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Next Up</a:t>
            </a:r>
            <a:endParaRPr lang="en-US" dirty="0"/>
          </a:p>
        </p:txBody>
      </p:sp>
      <p:sp>
        <p:nvSpPr>
          <p:cNvPr id="17411" name="Subtitle 2"/>
          <p:cNvSpPr>
            <a:spLocks noGrp="1"/>
          </p:cNvSpPr>
          <p:nvPr>
            <p:ph type="subTitle" idx="1"/>
          </p:nvPr>
        </p:nvSpPr>
        <p:spPr>
          <a:xfrm>
            <a:off x="685800" y="3733799"/>
            <a:ext cx="7772400" cy="2286001"/>
          </a:xfrm>
        </p:spPr>
        <p:txBody>
          <a:bodyPr/>
          <a:lstStyle/>
          <a:p>
            <a:pPr marR="0">
              <a:lnSpc>
                <a:spcPct val="80000"/>
              </a:lnSpc>
            </a:pPr>
            <a:r>
              <a:rPr lang="en-US" sz="1700" b="1" dirty="0" smtClean="0">
                <a:solidFill>
                  <a:schemeClr val="tx1"/>
                </a:solidFill>
              </a:rPr>
              <a:t>Donna Holtz, Business Services </a:t>
            </a:r>
          </a:p>
          <a:p>
            <a:pPr marR="0">
              <a:lnSpc>
                <a:spcPct val="80000"/>
              </a:lnSpc>
            </a:pPr>
            <a:r>
              <a:rPr lang="en-US" sz="1700" b="1" dirty="0" smtClean="0">
                <a:solidFill>
                  <a:schemeClr val="tx1"/>
                </a:solidFill>
              </a:rPr>
              <a:t>Payroll Processes </a:t>
            </a:r>
            <a:endParaRPr lang="en-US" sz="1700" dirty="0" smtClean="0"/>
          </a:p>
          <a:p>
            <a:pPr marR="0">
              <a:lnSpc>
                <a:spcPct val="80000"/>
              </a:lnSpc>
            </a:pPr>
            <a:endParaRPr lang="en-US" sz="1700" dirty="0" smtClean="0"/>
          </a:p>
          <a:p>
            <a:pPr marR="0">
              <a:lnSpc>
                <a:spcPct val="80000"/>
              </a:lnSpc>
            </a:pPr>
            <a:endParaRPr lang="en-US" sz="1700" dirty="0" smtClean="0"/>
          </a:p>
          <a:p>
            <a:pPr marR="0">
              <a:lnSpc>
                <a:spcPct val="80000"/>
              </a:lnSpc>
            </a:pPr>
            <a:endParaRPr lang="en-US" sz="1700" dirty="0" smtClean="0"/>
          </a:p>
          <a:p>
            <a:pPr marR="0">
              <a:lnSpc>
                <a:spcPct val="80000"/>
              </a:lnSpc>
            </a:pPr>
            <a:endParaRPr lang="en-US" sz="1800" dirty="0" smtClean="0">
              <a:solidFill>
                <a:schemeClr val="bg1"/>
              </a:solidFill>
            </a:endParaRPr>
          </a:p>
          <a:p>
            <a:pPr marR="0">
              <a:lnSpc>
                <a:spcPct val="80000"/>
              </a:lnSpc>
            </a:pPr>
            <a:r>
              <a:rPr lang="en-US" sz="1800" dirty="0" smtClean="0">
                <a:solidFill>
                  <a:schemeClr val="bg1"/>
                </a:solidFill>
              </a:rPr>
              <a:t>3:00 P.M</a:t>
            </a:r>
            <a:r>
              <a:rPr lang="en-US" sz="1700" dirty="0" smtClean="0">
                <a:solidFill>
                  <a:schemeClr val="bg1"/>
                </a:solidFill>
              </a:rPr>
              <a:t>.  </a:t>
            </a:r>
          </a:p>
          <a:p>
            <a:pPr marR="0">
              <a:lnSpc>
                <a:spcPct val="80000"/>
              </a:lnSpc>
            </a:pPr>
            <a:endParaRPr lang="en-US" sz="1700" dirty="0" smtClean="0"/>
          </a:p>
        </p:txBody>
      </p:sp>
      <p:pic>
        <p:nvPicPr>
          <p:cNvPr id="17412" name="Picture 3" descr="SOU LOGO HZ CMY PO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5334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712</TotalTime>
  <Words>620</Words>
  <Application>Microsoft Office PowerPoint</Application>
  <PresentationFormat>On-screen Show (4:3)</PresentationFormat>
  <Paragraphs>65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Reimbursement Request</vt:lpstr>
      <vt:lpstr>Goals</vt:lpstr>
      <vt:lpstr>Form &amp; Guidelines</vt:lpstr>
      <vt:lpstr>Guidelines</vt:lpstr>
      <vt:lpstr>Tips</vt:lpstr>
      <vt:lpstr>Reimbursement Form</vt:lpstr>
      <vt:lpstr>Documentation</vt:lpstr>
      <vt:lpstr>Contacts </vt:lpstr>
      <vt:lpstr>Next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Reimbursements</dc:title>
  <dc:creator>Steve Larvick</dc:creator>
  <cp:lastModifiedBy>Southern Oregon University</cp:lastModifiedBy>
  <cp:revision>56</cp:revision>
  <dcterms:created xsi:type="dcterms:W3CDTF">2010-10-25T01:47:17Z</dcterms:created>
  <dcterms:modified xsi:type="dcterms:W3CDTF">2012-10-26T19:39:11Z</dcterms:modified>
</cp:coreProperties>
</file>