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64" r:id="rId6"/>
    <p:sldId id="270" r:id="rId7"/>
    <p:sldId id="261" r:id="rId8"/>
    <p:sldId id="266" r:id="rId9"/>
    <p:sldId id="274" r:id="rId10"/>
    <p:sldId id="262" r:id="rId11"/>
    <p:sldId id="265" r:id="rId12"/>
    <p:sldId id="275" r:id="rId13"/>
    <p:sldId id="268" r:id="rId14"/>
    <p:sldId id="269" r:id="rId15"/>
    <p:sldId id="267" r:id="rId16"/>
    <p:sldId id="273" r:id="rId17"/>
    <p:sldId id="277" r:id="rId1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5141AB-409F-486A-B0DB-46AE73FAEE3E}">
          <p14:sldIdLst>
            <p14:sldId id="256"/>
            <p14:sldId id="257"/>
            <p14:sldId id="258"/>
            <p14:sldId id="276"/>
            <p14:sldId id="264"/>
            <p14:sldId id="270"/>
            <p14:sldId id="261"/>
            <p14:sldId id="266"/>
            <p14:sldId id="274"/>
            <p14:sldId id="262"/>
            <p14:sldId id="265"/>
            <p14:sldId id="275"/>
            <p14:sldId id="268"/>
            <p14:sldId id="269"/>
            <p14:sldId id="267"/>
            <p14:sldId id="273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E3E770-83F1-4D9C-B50C-2265E5598AA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A829AA-3BB5-45C6-B368-382CDEA6E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3E770-83F1-4D9C-B50C-2265E5598AA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29AA-3BB5-45C6-B368-382CDEA6E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3E770-83F1-4D9C-B50C-2265E5598AA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29AA-3BB5-45C6-B368-382CDEA6E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3E770-83F1-4D9C-B50C-2265E5598AA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29AA-3BB5-45C6-B368-382CDEA6E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3E770-83F1-4D9C-B50C-2265E5598AA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29AA-3BB5-45C6-B368-382CDEA6E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3E770-83F1-4D9C-B50C-2265E5598AA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29AA-3BB5-45C6-B368-382CDEA6E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3E770-83F1-4D9C-B50C-2265E5598AA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29AA-3BB5-45C6-B368-382CDEA6E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3E770-83F1-4D9C-B50C-2265E5598AA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29AA-3BB5-45C6-B368-382CDEA6E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3E770-83F1-4D9C-B50C-2265E5598AA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29AA-3BB5-45C6-B368-382CDEA6E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E3E770-83F1-4D9C-B50C-2265E5598AA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29AA-3BB5-45C6-B368-382CDEA6E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E3E770-83F1-4D9C-B50C-2265E5598AA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A829AA-3BB5-45C6-B368-382CDEA6E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E3E770-83F1-4D9C-B50C-2265E5598AA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A829AA-3BB5-45C6-B368-382CDEA6E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Purchase Order Creation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Gibbons-Purchasing Agent</a:t>
            </a:r>
          </a:p>
          <a:p>
            <a:r>
              <a:rPr lang="en-US" dirty="0" smtClean="0"/>
              <a:t>Jayne Atkins-Fixed Asset Purchase Orders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52578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November 30, 2012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04799"/>
            <a:ext cx="1696564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5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Detailed Instructions begin on Page 19 of the FIS User Manual in Banner and continue through Page 49. </a:t>
            </a:r>
            <a:endParaRPr lang="en-US" sz="2000" dirty="0"/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/>
              <a:t>Non-Fixed Asset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</a:rPr>
              <a:t>Purchase Order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60198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9796" r="3625" b="38852"/>
          <a:stretch/>
        </p:blipFill>
        <p:spPr bwMode="auto">
          <a:xfrm>
            <a:off x="533400" y="2667000"/>
            <a:ext cx="8290232" cy="406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872162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rtlCol="0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3800" dirty="0" smtClean="0"/>
              <a:t>Non-Fixed Asset Purchase Order </a:t>
            </a:r>
            <a:r>
              <a:rPr lang="en-US" sz="2400" dirty="0" smtClean="0"/>
              <a:t>(cont.)</a:t>
            </a:r>
            <a:endParaRPr lang="en-US" sz="2400" dirty="0"/>
          </a:p>
        </p:txBody>
      </p:sp>
      <p:pic>
        <p:nvPicPr>
          <p:cNvPr id="4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80022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29" y="2587433"/>
            <a:ext cx="6881521" cy="428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698503" y="3819820"/>
            <a:ext cx="1752600" cy="381000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1552545"/>
            <a:ext cx="4024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sz="2000" b="1" dirty="0" smtClean="0"/>
              <a:t>Document </a:t>
            </a:r>
            <a:r>
              <a:rPr lang="en-US" sz="2000" b="1" dirty="0"/>
              <a:t>Level Accounting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195265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Make sure Document </a:t>
            </a:r>
            <a:r>
              <a:rPr lang="en-US" sz="2400" b="1" dirty="0"/>
              <a:t>Level Accounting </a:t>
            </a:r>
            <a:r>
              <a:rPr lang="en-US" sz="2400" b="1" dirty="0" smtClean="0"/>
              <a:t>Box is </a:t>
            </a:r>
            <a:r>
              <a:rPr lang="en-US" sz="2400" b="1" i="1" dirty="0" smtClean="0"/>
              <a:t>CHECKED !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62200" y="2286000"/>
            <a:ext cx="3336303" cy="1676400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9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772400" cy="762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Definition of a Fixed Asset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07" y="2286000"/>
            <a:ext cx="7772400" cy="19050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b="1" dirty="0" smtClean="0"/>
              <a:t>Physical</a:t>
            </a:r>
            <a:r>
              <a:rPr lang="en-US" dirty="0" smtClean="0"/>
              <a:t> </a:t>
            </a:r>
            <a:r>
              <a:rPr lang="en-US" b="1" dirty="0" smtClean="0"/>
              <a:t>Asset</a:t>
            </a:r>
            <a:r>
              <a:rPr lang="en-US" dirty="0" smtClean="0"/>
              <a:t> such as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/>
              <a:t>Property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/>
              <a:t>Plant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86" y="10997"/>
            <a:ext cx="9144000" cy="141763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Fixed Asset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4038600"/>
            <a:ext cx="7772400" cy="19050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6414" y="4062953"/>
            <a:ext cx="7772400" cy="19050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/>
              <a:t>Costing $5,000.00 </a:t>
            </a:r>
            <a:r>
              <a:rPr lang="en-US" dirty="0"/>
              <a:t>or greater</a:t>
            </a:r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0639" y="100691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43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Fixed Asset Purchase Orders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81000" y="1905000"/>
            <a:ext cx="4191000" cy="4419600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sz="2600" dirty="0"/>
              <a:t>Fixed Assets Only</a:t>
            </a:r>
          </a:p>
          <a:p>
            <a:pPr marL="109728" indent="0">
              <a:buNone/>
            </a:pPr>
            <a:endParaRPr lang="en-US" sz="1400" dirty="0"/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sz="2600" dirty="0" smtClean="0"/>
              <a:t>Use a separate </a:t>
            </a:r>
            <a:r>
              <a:rPr lang="en-US" sz="2600" dirty="0"/>
              <a:t>Purchase </a:t>
            </a:r>
            <a:r>
              <a:rPr lang="en-US" sz="2600" dirty="0" smtClean="0"/>
              <a:t>Order for</a:t>
            </a:r>
            <a:endParaRPr lang="en-US" sz="2600" dirty="0"/>
          </a:p>
          <a:p>
            <a:pPr lvl="2">
              <a:buFont typeface="Wingdings" pitchFamily="2" charset="2"/>
              <a:buChar char="Ø"/>
            </a:pPr>
            <a:r>
              <a:rPr lang="en-US" sz="2200" dirty="0" smtClean="0"/>
              <a:t> Copier leases</a:t>
            </a:r>
            <a:endParaRPr lang="en-US" sz="2200" dirty="0"/>
          </a:p>
          <a:p>
            <a:pPr lvl="2">
              <a:buFont typeface="Wingdings" pitchFamily="2" charset="2"/>
              <a:buChar char="Ø"/>
            </a:pPr>
            <a:r>
              <a:rPr lang="en-US" sz="2200" dirty="0" smtClean="0"/>
              <a:t> Software licenses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smtClean="0"/>
              <a:t>Service agreement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smtClean="0"/>
              <a:t>Training on equipment </a:t>
            </a:r>
          </a:p>
          <a:p>
            <a:pPr marL="630936" lvl="2" indent="0">
              <a:buNone/>
            </a:pPr>
            <a:r>
              <a:rPr lang="en-US" sz="1900" dirty="0" smtClean="0"/>
              <a:t>Note - Banner will not allow for mixture of fixed asset   and non-fixed asset items. </a:t>
            </a:r>
            <a:endParaRPr lang="en-US" sz="1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464966" y="1417638"/>
            <a:ext cx="4495800" cy="4343400"/>
          </a:xfrm>
        </p:spPr>
        <p:txBody>
          <a:bodyPr>
            <a:normAutofit/>
          </a:bodyPr>
          <a:lstStyle/>
          <a:p>
            <a:pPr lvl="2">
              <a:buFont typeface="Wingdings" pitchFamily="2" charset="2"/>
              <a:buChar char="Ø"/>
            </a:pPr>
            <a:endParaRPr lang="en-US" sz="2200" dirty="0"/>
          </a:p>
          <a:p>
            <a:pPr marL="393192" lvl="1" indent="0">
              <a:buNone/>
            </a:pPr>
            <a:endParaRPr lang="en-US" sz="1400" dirty="0"/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sz="2600" dirty="0"/>
              <a:t>Must pay the invoice using Regular Pay Invoice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endParaRPr lang="en-US" sz="2600" dirty="0"/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sz="2600" dirty="0"/>
              <a:t>Closed at the end of the Fiscal </a:t>
            </a:r>
            <a:r>
              <a:rPr lang="en-US" sz="2600" dirty="0" smtClean="0"/>
              <a:t>Year</a:t>
            </a:r>
            <a:endParaRPr lang="en-US" sz="2600" dirty="0"/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2000" dirty="0" smtClean="0"/>
              <a:t>	</a:t>
            </a:r>
            <a:endParaRPr lang="en-US" sz="2000" dirty="0"/>
          </a:p>
        </p:txBody>
      </p:sp>
      <p:pic>
        <p:nvPicPr>
          <p:cNvPr id="6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9272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ts3.mm.bing.net/th?id=I.4907069596762978&amp;pid=1.7&amp;w=160&amp;h=132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953000"/>
            <a:ext cx="277177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Document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vs. Commodity Level 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Accounting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4959841" y="2209800"/>
            <a:ext cx="4041775" cy="769938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Commodity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2971800"/>
            <a:ext cx="4040188" cy="34051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Assigns the accounting distributions to the document as a whole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Prorates the dollars evenly on generated </a:t>
            </a:r>
            <a:r>
              <a:rPr lang="en-US" sz="2400" dirty="0" err="1"/>
              <a:t>Otags</a:t>
            </a:r>
            <a:r>
              <a:rPr lang="en-US" sz="2400" dirty="0"/>
              <a:t> in Fixed Asset System based on the quantity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930775" y="2895600"/>
            <a:ext cx="4041775" cy="3352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en-US" dirty="0"/>
              <a:t>Identifies the purchase as a fixed asset</a:t>
            </a: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endParaRPr lang="en-US" dirty="0"/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en-US" dirty="0"/>
              <a:t>Allows assignment of accounting distributions to individual commodities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228600" y="2209800"/>
            <a:ext cx="4040188" cy="762000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Document Level</a:t>
            </a:r>
            <a:endParaRPr lang="en-US" dirty="0"/>
          </a:p>
        </p:txBody>
      </p:sp>
      <p:pic>
        <p:nvPicPr>
          <p:cNvPr id="10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9272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7"/>
          <p:cNvSpPr txBox="1">
            <a:spLocks/>
          </p:cNvSpPr>
          <p:nvPr/>
        </p:nvSpPr>
        <p:spPr>
          <a:xfrm>
            <a:off x="-1" y="1524000"/>
            <a:ext cx="4041775" cy="7699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dirty="0" smtClean="0"/>
              <a:t>What is the difference</a:t>
            </a:r>
            <a:endParaRPr lang="en-US" dirty="0"/>
          </a:p>
        </p:txBody>
      </p:sp>
      <p:pic>
        <p:nvPicPr>
          <p:cNvPr id="2050" name="Picture 2" descr="C:\Users\atkinsja\AppData\Local\Microsoft\Windows\Temporary Internet Files\Content.IE5\KF84EZKJ\MC9004415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89" y="1524000"/>
            <a:ext cx="1154056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1066801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FIS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Manual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15505" r="6680" b="34208"/>
          <a:stretch/>
        </p:blipFill>
        <p:spPr bwMode="auto">
          <a:xfrm>
            <a:off x="1295400" y="2286000"/>
            <a:ext cx="6858000" cy="382050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2000" y="1219200"/>
            <a:ext cx="7696200" cy="9144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 fontScale="77500" lnSpcReduction="20000"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None/>
            </a:pPr>
            <a:r>
              <a:rPr lang="en-US" sz="2400" dirty="0">
                <a:solidFill>
                  <a:schemeClr val="bg1"/>
                </a:solidFill>
              </a:rPr>
              <a:t>Completing the Fixed Asset Purchase Order 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None/>
            </a:pPr>
            <a:r>
              <a:rPr lang="en-US" sz="2400" dirty="0">
                <a:solidFill>
                  <a:schemeClr val="bg1"/>
                </a:solidFill>
              </a:rPr>
              <a:t>Detailed Instruction begins on Page 35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None/>
            </a:pPr>
            <a:r>
              <a:rPr lang="en-US" sz="2400" dirty="0">
                <a:solidFill>
                  <a:schemeClr val="bg1"/>
                </a:solidFill>
              </a:rPr>
              <a:t>Banner Samples begin on Page 39</a:t>
            </a:r>
          </a:p>
        </p:txBody>
      </p:sp>
      <p:pic>
        <p:nvPicPr>
          <p:cNvPr id="8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9272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4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Fixed Asset Purchase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Orders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(cont’d)</a:t>
            </a:r>
            <a:endParaRPr lang="en-US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615206" y="1371600"/>
            <a:ext cx="4495800" cy="1524000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endParaRPr lang="en-US" sz="20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sz="3600" dirty="0"/>
              <a:t>One line item per fixed asset</a:t>
            </a:r>
          </a:p>
          <a:p>
            <a:pPr lvl="2">
              <a:buFont typeface="Wingdings" pitchFamily="2" charset="2"/>
              <a:buChar char="Ø"/>
            </a:pPr>
            <a:endParaRPr lang="en-US" sz="2200" dirty="0"/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2000" dirty="0" smtClean="0"/>
              <a:t>	</a:t>
            </a:r>
            <a:endParaRPr lang="en-US" sz="2000" dirty="0"/>
          </a:p>
        </p:txBody>
      </p:sp>
      <p:pic>
        <p:nvPicPr>
          <p:cNvPr id="6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11832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427" y="1524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sz="2000" b="1" dirty="0"/>
              <a:t>Commodity Level Accounting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27" y="2133600"/>
            <a:ext cx="442685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05" y="4325571"/>
            <a:ext cx="279759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86280" y="6041330"/>
            <a:ext cx="4817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Note: </a:t>
            </a:r>
          </a:p>
          <a:p>
            <a:r>
              <a:rPr lang="en-US" sz="1200" i="1" dirty="0" smtClean="0"/>
              <a:t>To </a:t>
            </a:r>
            <a:r>
              <a:rPr lang="en-US" sz="1200" i="1" dirty="0"/>
              <a:t>include a longer description of an item or more detailed information</a:t>
            </a:r>
            <a:endParaRPr lang="en-US" sz="1200" dirty="0"/>
          </a:p>
          <a:p>
            <a:r>
              <a:rPr lang="en-US" sz="1200" dirty="0"/>
              <a:t> Click Options/Item Text (FOAPOXT)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24407" y="5410200"/>
            <a:ext cx="1681299" cy="762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24407" y="3974184"/>
            <a:ext cx="0" cy="1512216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6" y="2816453"/>
            <a:ext cx="4431384" cy="259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3" y="4450210"/>
            <a:ext cx="2506393" cy="207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07207" y="1743951"/>
            <a:ext cx="4038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Click the Document Level Accounting box to </a:t>
            </a:r>
            <a:r>
              <a:rPr lang="en-US" dirty="0" smtClean="0"/>
              <a:t>UNCHECK it</a:t>
            </a:r>
            <a:r>
              <a:rPr lang="en-US" dirty="0"/>
              <a:t>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388150" y="3573545"/>
            <a:ext cx="1066801" cy="2286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922322" y="2667281"/>
            <a:ext cx="1912397" cy="3310206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34719" y="2667281"/>
            <a:ext cx="553431" cy="837919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23202" y="5302192"/>
            <a:ext cx="17742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Enter the description of the item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17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Next Up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2179637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Jayne Atkins, Business Services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Fixed Assets </a:t>
            </a:r>
            <a:endParaRPr lang="en-US" sz="2400" dirty="0" smtClean="0"/>
          </a:p>
          <a:p>
            <a:pPr marR="0" eaLnBrk="1" hangingPunct="1">
              <a:lnSpc>
                <a:spcPct val="80000"/>
              </a:lnSpc>
            </a:pPr>
            <a:endParaRPr lang="en-US" sz="1900" dirty="0" smtClean="0"/>
          </a:p>
          <a:p>
            <a:pPr marR="0" eaLnBrk="1" hangingPunct="1">
              <a:lnSpc>
                <a:spcPct val="80000"/>
              </a:lnSpc>
            </a:pPr>
            <a:endParaRPr lang="en-US" sz="1900" dirty="0" smtClean="0"/>
          </a:p>
          <a:p>
            <a:pPr marR="0" eaLnBrk="1" hangingPunct="1">
              <a:lnSpc>
                <a:spcPct val="80000"/>
              </a:lnSpc>
            </a:pPr>
            <a:r>
              <a:rPr lang="en-US" sz="1900" dirty="0" smtClean="0">
                <a:solidFill>
                  <a:schemeClr val="bg1"/>
                </a:solidFill>
              </a:rPr>
              <a:t>.  </a:t>
            </a:r>
          </a:p>
          <a:p>
            <a:pPr marR="0" eaLnBrk="1" hangingPunct="1">
              <a:lnSpc>
                <a:spcPct val="80000"/>
              </a:lnSpc>
            </a:pPr>
            <a:endParaRPr lang="en-US" sz="1900" dirty="0" smtClean="0"/>
          </a:p>
        </p:txBody>
      </p:sp>
      <p:pic>
        <p:nvPicPr>
          <p:cNvPr id="12292" name="Picture 3" descr="SOU LOGO HZ CMY P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1276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Purchase Order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Outcomes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59918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Purchase Orders Accomplish three things:</a:t>
            </a:r>
          </a:p>
          <a:p>
            <a:pPr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Holds aside (encumbers) funds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Produces a hard copy for the vendor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Provides the only method to enter a Fixed Asset into Banner Finance</a:t>
            </a:r>
            <a:endParaRPr lang="en-US" dirty="0"/>
          </a:p>
        </p:txBody>
      </p:sp>
      <p:pic>
        <p:nvPicPr>
          <p:cNvPr id="1034" name="Picture 10" descr="http://ts4.mm.bing.net/th?id=I.5030356637909111&amp;pid=1.7&amp;w=219&amp;h=146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724400"/>
            <a:ext cx="31527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When to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Create a Purchase Order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Purchase Order is required:</a:t>
            </a:r>
            <a:endParaRPr lang="en-US" dirty="0" smtClean="0"/>
          </a:p>
          <a:p>
            <a:pPr lvl="2"/>
            <a:r>
              <a:rPr lang="en-US" sz="2400" dirty="0" smtClean="0"/>
              <a:t>To encumber funds</a:t>
            </a:r>
          </a:p>
          <a:p>
            <a:pPr lvl="2"/>
            <a:r>
              <a:rPr lang="en-US" sz="2400" dirty="0" smtClean="0"/>
              <a:t>Need to produce a hard copy for the vendor</a:t>
            </a:r>
          </a:p>
          <a:p>
            <a:pPr lvl="2"/>
            <a:r>
              <a:rPr lang="en-US" sz="2400" dirty="0" smtClean="0"/>
              <a:t>Purchasing a Fixed Asset (physical asset costing $5,000 or more – </a:t>
            </a:r>
            <a:r>
              <a:rPr lang="en-US" sz="1600" dirty="0" smtClean="0"/>
              <a:t>most often Equipment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/>
              <a:t>Purchasing a Non-Fixed Asset such as</a:t>
            </a:r>
          </a:p>
          <a:p>
            <a:pPr lvl="5"/>
            <a:r>
              <a:rPr lang="en-US" sz="2100" dirty="0" smtClean="0"/>
              <a:t>Copier lease</a:t>
            </a:r>
          </a:p>
          <a:p>
            <a:pPr lvl="5"/>
            <a:r>
              <a:rPr lang="en-US" sz="2100" dirty="0" smtClean="0"/>
              <a:t>Software license</a:t>
            </a:r>
          </a:p>
          <a:p>
            <a:pPr lvl="5"/>
            <a:r>
              <a:rPr lang="en-US" sz="2100" dirty="0" smtClean="0"/>
              <a:t>Service / Maintenance Agreement</a:t>
            </a:r>
          </a:p>
          <a:p>
            <a:pPr lvl="5"/>
            <a:r>
              <a:rPr lang="en-US" sz="2100" dirty="0" smtClean="0"/>
              <a:t>Training for Equipment usage</a:t>
            </a:r>
          </a:p>
        </p:txBody>
      </p:sp>
      <p:pic>
        <p:nvPicPr>
          <p:cNvPr id="6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4883" y="58674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ts3.mm.bing.net/th?id=I.4970201383372298&amp;pid=1.7&amp;w=125&amp;h=154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33800"/>
            <a:ext cx="160811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763000" cy="3962400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7200" dirty="0"/>
              <a:t>Do your homework BEFORE going into Banner FIS </a:t>
            </a:r>
            <a:r>
              <a:rPr lang="en-US" sz="7200" dirty="0" smtClean="0"/>
              <a:t>– you will  need at </a:t>
            </a:r>
            <a:r>
              <a:rPr lang="en-US" sz="7200" dirty="0"/>
              <a:t>least NINE critical </a:t>
            </a:r>
            <a:r>
              <a:rPr lang="en-US" sz="7200" dirty="0" smtClean="0"/>
              <a:t>elements. </a:t>
            </a:r>
            <a:endParaRPr lang="en-US" sz="7200" dirty="0"/>
          </a:p>
          <a:p>
            <a:pPr marL="457200" indent="-4572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7200" dirty="0"/>
              <a:t>Make sure you have a </a:t>
            </a:r>
            <a:r>
              <a:rPr lang="en-US" sz="7200" b="1" dirty="0"/>
              <a:t>Buyer Code</a:t>
            </a:r>
            <a:r>
              <a:rPr lang="en-US" sz="7200" dirty="0"/>
              <a:t> </a:t>
            </a:r>
            <a:r>
              <a:rPr lang="en-US" sz="7200" dirty="0" smtClean="0"/>
              <a:t>- </a:t>
            </a:r>
            <a:r>
              <a:rPr lang="en-US" sz="7200" dirty="0"/>
              <a:t>Contact Jim </a:t>
            </a:r>
            <a:r>
              <a:rPr lang="en-US" sz="7200" dirty="0" smtClean="0"/>
              <a:t>Berry in Accounting. </a:t>
            </a:r>
            <a:endParaRPr lang="en-US" sz="7200" dirty="0"/>
          </a:p>
          <a:p>
            <a:pPr marL="457200" indent="-4572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7200" dirty="0"/>
              <a:t>Know whether or not you are buying a </a:t>
            </a:r>
            <a:r>
              <a:rPr lang="en-US" sz="7200" b="1" dirty="0"/>
              <a:t>FIXED </a:t>
            </a:r>
            <a:r>
              <a:rPr lang="en-US" sz="7200" b="1" dirty="0" smtClean="0"/>
              <a:t>ASSET.</a:t>
            </a:r>
            <a:r>
              <a:rPr lang="en-US" sz="7200" dirty="0" smtClean="0"/>
              <a:t>   </a:t>
            </a:r>
            <a:endParaRPr lang="en-US" sz="7200" dirty="0"/>
          </a:p>
          <a:p>
            <a:pPr marL="457200" indent="-4572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7200" dirty="0"/>
              <a:t>Practice ZEN keystroking – this is not Apple software with a friendly, touch-screen GUI  (graphic user interface).  </a:t>
            </a:r>
            <a:r>
              <a:rPr lang="en-US" sz="7200" b="1" dirty="0"/>
              <a:t>KEYSTROKES matter </a:t>
            </a:r>
            <a:r>
              <a:rPr lang="en-US" sz="7200" dirty="0"/>
              <a:t>!</a:t>
            </a:r>
          </a:p>
          <a:p>
            <a:pPr marL="457200" indent="-4572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7200" dirty="0"/>
              <a:t>Make friends – cultivate a good relationship with an SOU SME (Subject Matter Expert).</a:t>
            </a:r>
          </a:p>
          <a:p>
            <a:pPr marL="457200" indent="-4572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7200" b="1" dirty="0"/>
              <a:t>PRINTING</a:t>
            </a:r>
            <a:r>
              <a:rPr lang="en-US" sz="7200" dirty="0"/>
              <a:t> a Purchase Order  (see pages 51-57 of the FIS User Manual)</a:t>
            </a:r>
          </a:p>
          <a:p>
            <a:pPr marL="1600200" lvl="2" indent="-6858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5000" dirty="0"/>
              <a:t>Know the purchase order #.</a:t>
            </a:r>
          </a:p>
          <a:p>
            <a:pPr marL="1600200" lvl="2" indent="-6858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5000" dirty="0"/>
              <a:t>PO must have been </a:t>
            </a:r>
            <a:r>
              <a:rPr lang="en-US" sz="5000" dirty="0" smtClean="0"/>
              <a:t>approved and posted </a:t>
            </a:r>
            <a:r>
              <a:rPr lang="en-US" sz="5000" dirty="0"/>
              <a:t>in Banner FIS.</a:t>
            </a:r>
          </a:p>
          <a:p>
            <a:endParaRPr lang="en-US" dirty="0"/>
          </a:p>
        </p:txBody>
      </p:sp>
      <p:sp>
        <p:nvSpPr>
          <p:cNvPr id="4" name="Title 2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9220200" cy="1447799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defRPr/>
            </a:pPr>
            <a:r>
              <a:rPr lang="en-US" sz="3200" dirty="0">
                <a:effectLst/>
              </a:rPr>
              <a:t>TIPS – </a:t>
            </a:r>
            <a:r>
              <a:rPr lang="en-US" sz="3200" dirty="0" smtClean="0">
                <a:effectLst/>
              </a:rPr>
              <a:t>critical </a:t>
            </a:r>
            <a:r>
              <a:rPr lang="en-US" sz="3200" dirty="0">
                <a:effectLst/>
              </a:rPr>
              <a:t>details to </a:t>
            </a:r>
            <a:r>
              <a:rPr lang="en-US" sz="3200" dirty="0" smtClean="0">
                <a:effectLst/>
              </a:rPr>
              <a:t>achieve success</a:t>
            </a:r>
            <a:r>
              <a:rPr lang="en-US" sz="3200" dirty="0">
                <a:effectLst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76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rtlCol="0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800" dirty="0" smtClean="0"/>
              <a:t>Purchase Order Request Form</a:t>
            </a:r>
            <a:br>
              <a:rPr lang="en-US" sz="4800" dirty="0" smtClean="0"/>
            </a:br>
            <a:r>
              <a:rPr lang="en-US" sz="2700" dirty="0" smtClean="0"/>
              <a:t>Found on Business Services Website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 Request form must include: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Vendor name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Remit address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Phone &amp; fax number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Index &amp; account code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Quantity, price per unit, shipping &amp; total cost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Signature by person requesting product </a:t>
            </a:r>
            <a:r>
              <a:rPr lang="en-US" dirty="0" smtClean="0"/>
              <a:t>and supervisor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981200"/>
            <a:ext cx="4495800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sz="2300" dirty="0">
                <a:solidFill>
                  <a:prstClr val="black"/>
                </a:solidFill>
              </a:rPr>
              <a:t>Description of item</a:t>
            </a:r>
          </a:p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sz="2300" dirty="0">
                <a:solidFill>
                  <a:prstClr val="black"/>
                </a:solidFill>
              </a:rPr>
              <a:t>Manufacturer number</a:t>
            </a:r>
          </a:p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rgbClr val="2DA2BF"/>
              </a:buClr>
              <a:buFont typeface="Verdana"/>
              <a:buChar char="◦"/>
            </a:pPr>
            <a:r>
              <a:rPr lang="en-US" sz="2300" dirty="0">
                <a:solidFill>
                  <a:prstClr val="black"/>
                </a:solidFill>
              </a:rPr>
              <a:t>Vendor product number</a:t>
            </a:r>
          </a:p>
        </p:txBody>
      </p:sp>
      <p:pic>
        <p:nvPicPr>
          <p:cNvPr id="6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7095" y="58674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62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05200" y="6172200"/>
            <a:ext cx="10668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4724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Must be signed by supervisor or authorized person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65203" y="0"/>
            <a:ext cx="9209203" cy="1309933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rtlCol="0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 smtClean="0"/>
              <a:t>Request Form Example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700" dirty="0"/>
          </a:p>
        </p:txBody>
      </p:sp>
      <p:pic>
        <p:nvPicPr>
          <p:cNvPr id="11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9196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5867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388808">
            <a:off x="2340992" y="5621042"/>
            <a:ext cx="124509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ts2.mm.bing.net/th?id=I.4911287261332845&amp;pid=1.7&amp;w=233&amp;h=149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5" y="1600200"/>
            <a:ext cx="335756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6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417638"/>
            <a:ext cx="4191000" cy="7159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Entering Purchase Order in Banner</a:t>
            </a:r>
            <a:endParaRPr lang="en-US" dirty="0"/>
          </a:p>
        </p:txBody>
      </p:sp>
      <p:sp>
        <p:nvSpPr>
          <p:cNvPr id="7" name="Title 2"/>
          <p:cNvSpPr txBox="1"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Purchase Orders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4294967295"/>
          </p:nvPr>
        </p:nvSpPr>
        <p:spPr>
          <a:xfrm>
            <a:off x="4876800" y="1417638"/>
            <a:ext cx="4267200" cy="5651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FIS User Manual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1720" t="9955" r="22651" b="-104"/>
          <a:stretch/>
        </p:blipFill>
        <p:spPr bwMode="auto">
          <a:xfrm>
            <a:off x="4841289" y="2566885"/>
            <a:ext cx="3949083" cy="4155119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Title 2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4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How to enter PO in Banner</a:t>
            </a:r>
            <a:endParaRPr lang="en-US" sz="4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3-Link to Bann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85" y="2133600"/>
            <a:ext cx="452724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2289" y="1982110"/>
            <a:ext cx="3568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 the Table of Contents click on the link in Red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096000" y="2442099"/>
            <a:ext cx="533400" cy="457200"/>
          </a:xfrm>
          <a:prstGeom prst="straightConnector1">
            <a:avLst/>
          </a:prstGeom>
          <a:ln cap="rnd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029200" y="2819400"/>
            <a:ext cx="11430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493005" y="4716888"/>
            <a:ext cx="1098058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SOU LOGO HZ CMY P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3703"/>
            <a:ext cx="113593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7620000" cy="762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Detailed instructions </a:t>
            </a:r>
          </a:p>
          <a:p>
            <a:pPr algn="ctr"/>
            <a:r>
              <a:rPr lang="en-US" dirty="0" smtClean="0"/>
              <a:t>Pages 1-18</a:t>
            </a:r>
            <a:endParaRPr lang="en-US" dirty="0"/>
          </a:p>
        </p:txBody>
      </p:sp>
      <p:pic>
        <p:nvPicPr>
          <p:cNvPr id="7" name="Content Placeholder 6" descr="4-Create a PO.gif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543800" cy="3657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itle 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FIS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Manual-Purchase Orders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9272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3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772400" cy="762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Examples 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07" y="2286000"/>
            <a:ext cx="7772400" cy="1905000"/>
          </a:xfrm>
        </p:spPr>
        <p:txBody>
          <a:bodyPr>
            <a:normAutofit/>
          </a:bodyPr>
          <a:lstStyle/>
          <a:p>
            <a:pPr lvl="2" algn="l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200" dirty="0"/>
              <a:t> </a:t>
            </a:r>
            <a:r>
              <a:rPr lang="en-US" sz="2400" dirty="0" smtClean="0"/>
              <a:t>Copier Lease</a:t>
            </a:r>
          </a:p>
          <a:p>
            <a:pPr lvl="2" algn="l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Software license agreement</a:t>
            </a:r>
          </a:p>
          <a:p>
            <a:pPr lvl="2" algn="l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Maintenance agreement (Service/Software)</a:t>
            </a:r>
          </a:p>
          <a:p>
            <a:pPr lvl="2" algn="l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Training for Equipment Use</a:t>
            </a:r>
            <a:endParaRPr lang="en-US" sz="2400" dirty="0"/>
          </a:p>
          <a:p>
            <a:pPr marL="457200" indent="-457200" algn="l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86" y="10997"/>
            <a:ext cx="9144000" cy="141763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Non-Fixed Asset Purchase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Usually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requires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Purchase Order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4038600"/>
            <a:ext cx="7772400" cy="19050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2050" name="Picture 2" descr="C:\Users\atkinsja\AppData\Local\Microsoft\Windows\Temporary Internet Files\Content.IE5\NVQ0G702\MC9000344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55" y="4449664"/>
            <a:ext cx="2438400" cy="23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tkinsja\AppData\Local\Microsoft\Windows\Temporary Internet Files\Content.IE5\KF84EZKJ\MC9002899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296545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SOU LOGO HZ CMY P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9272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6155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2630</TotalTime>
  <Words>585</Words>
  <Application>Microsoft Office PowerPoint</Application>
  <PresentationFormat>On-screen Show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Purchase Order Creation</vt:lpstr>
      <vt:lpstr>PowerPoint Presentation</vt:lpstr>
      <vt:lpstr>When to Create a Purchase Order</vt:lpstr>
      <vt:lpstr>TIPS – critical details to achieve success. </vt:lpstr>
      <vt:lpstr>Purchase Order Request Form Found on Business Services Website</vt:lpstr>
      <vt:lpstr>PowerPoint Presentation</vt:lpstr>
      <vt:lpstr>Purchase Orders</vt:lpstr>
      <vt:lpstr>FIS Manual-Purchase Orders</vt:lpstr>
      <vt:lpstr>Examples :</vt:lpstr>
      <vt:lpstr>Non-Fixed Asset Purchase Order</vt:lpstr>
      <vt:lpstr>Non-Fixed Asset Purchase Order (cont.)</vt:lpstr>
      <vt:lpstr>Definition of a Fixed Asset</vt:lpstr>
      <vt:lpstr>PowerPoint Presentation</vt:lpstr>
      <vt:lpstr>PowerPoint Presentation</vt:lpstr>
      <vt:lpstr>FIS Manual</vt:lpstr>
      <vt:lpstr>PowerPoint Presentation</vt:lpstr>
      <vt:lpstr>Next Up</vt:lpstr>
    </vt:vector>
  </TitlesOfParts>
  <Company>Southern Oregon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Order Creation</dc:title>
  <dc:creator>Southern Oregon University</dc:creator>
  <cp:lastModifiedBy>Southern Oregon University</cp:lastModifiedBy>
  <cp:revision>78</cp:revision>
  <cp:lastPrinted>2012-11-28T22:48:23Z</cp:lastPrinted>
  <dcterms:created xsi:type="dcterms:W3CDTF">2012-11-16T16:36:06Z</dcterms:created>
  <dcterms:modified xsi:type="dcterms:W3CDTF">2012-11-30T00:44:30Z</dcterms:modified>
</cp:coreProperties>
</file>