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78" r:id="rId3"/>
    <p:sldId id="276" r:id="rId4"/>
    <p:sldId id="279" r:id="rId5"/>
    <p:sldId id="280" r:id="rId6"/>
    <p:sldId id="281" r:id="rId7"/>
    <p:sldId id="282" r:id="rId8"/>
    <p:sldId id="285" r:id="rId9"/>
    <p:sldId id="287" r:id="rId10"/>
    <p:sldId id="288" r:id="rId11"/>
    <p:sldId id="289" r:id="rId12"/>
    <p:sldId id="268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69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6EE6E2-EA0D-4681-81AA-C6B39F68FE09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BEBFCDF-5629-4280-9F49-B9CD21C58B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FC58-DB0F-40CF-97EA-7D03CD604715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61B28-A975-4C73-A611-E5485C58B5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4B80-64F1-4A86-ACC0-565407EEBFC1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01B7-AE8F-45FA-AFFC-2977381C38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A894-5C8F-4597-9A97-89A921D1B0C5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A482-9F73-4EE0-856C-6C44C486A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BBB00C-5E84-4AB4-82CF-D2F39066B179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0E039F-124F-49D2-AEAB-A75C1B3484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62CD58-D66F-465C-9457-56281FB0C2A8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6FA734-0584-4678-B36A-6A1F3823F1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820BA-A32E-4CBA-B6B4-B6F5A58C87F1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621237-68BC-4461-9349-7C6CEEE66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EC543-F176-4969-BC5E-F0187B445EFD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70444F-C3D6-4D97-A5C8-58A56AF12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9AD9E-0ECC-44BB-9DC1-749E8805E730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BBFF-1D60-46F0-9837-2A0EA1F126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51E54B-9985-418D-AD64-E395E5931A39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C01F5A-ECD3-40C7-A431-03A54C5B97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924B90-AE1E-4D92-A54F-6A064B1B3A41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EC6E9A-6913-4121-BAB0-6028E0692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0039A14-B0AD-42D8-95E1-4B5CC8794AF3}" type="datetimeFigureOut">
              <a:rPr lang="en-US"/>
              <a:pPr>
                <a:defRPr/>
              </a:pPr>
              <a:t>2/28/2013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FE4F39-D98F-4D8D-8216-98378E75C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7" r:id="rId4"/>
    <p:sldLayoutId id="2147483758" r:id="rId5"/>
    <p:sldLayoutId id="2147483759" r:id="rId6"/>
    <p:sldLayoutId id="2147483752" r:id="rId7"/>
    <p:sldLayoutId id="2147483760" r:id="rId8"/>
    <p:sldLayoutId id="2147483761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vannicev@sou.edu" TargetMode="External"/><Relationship Id="rId2" Type="http://schemas.openxmlformats.org/officeDocument/2006/relationships/hyperlink" Target="mailto:gibbonsm@sou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berryj1@sou.edu" TargetMode="External"/><Relationship Id="rId4" Type="http://schemas.openxmlformats.org/officeDocument/2006/relationships/hyperlink" Target="mailto:larvick@sou.ed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Oops-Made a Mistake! </a:t>
            </a:r>
            <a:r>
              <a:rPr lang="en-US" dirty="0" smtClean="0"/>
              <a:t>Now </a:t>
            </a:r>
            <a:r>
              <a:rPr lang="en-US" dirty="0"/>
              <a:t>What?</a:t>
            </a:r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7772400" cy="1905001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Mark Gibbons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Purchasing Agent / Procurement Card Administrator</a:t>
            </a:r>
            <a:endParaRPr lang="en-US" sz="1400" dirty="0" smtClean="0"/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  <a:p>
            <a:pPr marR="0" eaLnBrk="1" hangingPunct="1">
              <a:lnSpc>
                <a:spcPct val="80000"/>
              </a:lnSpc>
            </a:pPr>
            <a:r>
              <a:rPr lang="en-US" sz="1900" dirty="0" smtClean="0">
                <a:solidFill>
                  <a:schemeClr val="bg1"/>
                </a:solidFill>
              </a:rPr>
              <a:t>11:15 a.m.</a:t>
            </a:r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</p:txBody>
      </p:sp>
      <p:pic>
        <p:nvPicPr>
          <p:cNvPr id="26628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12763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897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79075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Duplicate/Mistaken Vendor Payment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6631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219200" y="2133600"/>
            <a:ext cx="57912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000" b="1" dirty="0">
                <a:latin typeface="+mj-lt"/>
              </a:rPr>
              <a:t>Question – </a:t>
            </a:r>
            <a:r>
              <a:rPr lang="en-US" sz="2000" dirty="0">
                <a:latin typeface="+mj-lt"/>
              </a:rPr>
              <a:t>Should I ask for a Credit Memo or a Refund from the Vendor ?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000" b="1" dirty="0">
                <a:latin typeface="+mj-lt"/>
              </a:rPr>
              <a:t>Answer</a:t>
            </a:r>
            <a:r>
              <a:rPr lang="en-US" sz="2000" dirty="0">
                <a:latin typeface="+mj-lt"/>
              </a:rPr>
              <a:t> – It depends on the situation.  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000" dirty="0">
                <a:latin typeface="+mj-lt"/>
              </a:rPr>
              <a:t>Case Study – Ashland Hardware duplicate payment.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000" dirty="0">
                <a:latin typeface="+mj-lt"/>
              </a:rPr>
              <a:t>OPEN discussion </a:t>
            </a:r>
            <a:r>
              <a:rPr lang="en-US" sz="2000" dirty="0" smtClean="0">
                <a:latin typeface="+mj-lt"/>
              </a:rPr>
              <a:t>…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382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565252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Reminders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6631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1752600"/>
            <a:ext cx="5715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Finding duplicate payments – using </a:t>
            </a:r>
            <a:r>
              <a:rPr lang="en-US" b="1" dirty="0">
                <a:latin typeface="+mj-lt"/>
              </a:rPr>
              <a:t>Vendor Detail History (FAIVNDH)</a:t>
            </a:r>
            <a:endParaRPr lang="en-US" dirty="0">
              <a:latin typeface="+mj-lt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Uncheck the </a:t>
            </a:r>
            <a:r>
              <a:rPr lang="en-US" b="1" dirty="0">
                <a:latin typeface="+mj-lt"/>
              </a:rPr>
              <a:t>Access Completion Box </a:t>
            </a:r>
            <a:r>
              <a:rPr lang="en-US" dirty="0" smtClean="0">
                <a:latin typeface="+mj-lt"/>
              </a:rPr>
              <a:t>during Invoice Entry </a:t>
            </a:r>
            <a:r>
              <a:rPr lang="en-US" dirty="0">
                <a:latin typeface="+mj-lt"/>
              </a:rPr>
              <a:t>(FAAINVE</a:t>
            </a:r>
            <a:r>
              <a:rPr lang="en-US" dirty="0" smtClean="0">
                <a:latin typeface="+mj-lt"/>
              </a:rPr>
              <a:t>) so </a:t>
            </a:r>
            <a:r>
              <a:rPr lang="en-US" dirty="0">
                <a:latin typeface="+mj-lt"/>
              </a:rPr>
              <a:t>you can page back and forth </a:t>
            </a:r>
            <a:r>
              <a:rPr lang="en-US" dirty="0" smtClean="0">
                <a:latin typeface="+mj-lt"/>
              </a:rPr>
              <a:t>between the </a:t>
            </a:r>
            <a:r>
              <a:rPr lang="en-US" dirty="0">
                <a:latin typeface="+mj-lt"/>
              </a:rPr>
              <a:t>four </a:t>
            </a:r>
            <a:r>
              <a:rPr lang="en-US" dirty="0" smtClean="0">
                <a:latin typeface="+mj-lt"/>
              </a:rPr>
              <a:t>screens </a:t>
            </a:r>
            <a:r>
              <a:rPr lang="en-US" dirty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pages).   This </a:t>
            </a:r>
            <a:r>
              <a:rPr lang="en-US" dirty="0">
                <a:latin typeface="+mj-lt"/>
              </a:rPr>
              <a:t>BOX is on the 2</a:t>
            </a:r>
            <a:r>
              <a:rPr lang="en-US" baseline="30000" dirty="0">
                <a:latin typeface="+mj-lt"/>
              </a:rPr>
              <a:t>nd</a:t>
            </a:r>
            <a:r>
              <a:rPr lang="en-US" dirty="0">
                <a:latin typeface="+mj-lt"/>
              </a:rPr>
              <a:t> page/screen during Invoice Entry (FAAINVE).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Non sequitur - CAUTION relative to paying online with a Purchasing Card. </a:t>
            </a:r>
          </a:p>
        </p:txBody>
      </p:sp>
    </p:spTree>
    <p:extLst>
      <p:ext uri="{BB962C8B-B14F-4D97-AF65-F5344CB8AC3E}">
        <p14:creationId xmlns:p14="http://schemas.microsoft.com/office/powerpoint/2010/main" val="3198895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000" b="1" dirty="0" smtClean="0"/>
              <a:t>Processing Invoices:  </a:t>
            </a:r>
          </a:p>
          <a:p>
            <a:pPr lvl="0" eaLnBrk="1" hangingPunct="1">
              <a:buFont typeface="Wingdings" pitchFamily="2" charset="2"/>
              <a:buChar char="q"/>
            </a:pPr>
            <a:r>
              <a:rPr lang="en-US" sz="2000" dirty="0" smtClean="0"/>
              <a:t>Mark Gibbons, Purchasing Agent </a:t>
            </a:r>
            <a:r>
              <a:rPr lang="en-US" sz="1600" u="sng" dirty="0" smtClean="0">
                <a:hlinkClick r:id="rId2"/>
              </a:rPr>
              <a:t>gibbonsm@sou.edu</a:t>
            </a:r>
            <a:r>
              <a:rPr lang="en-US" sz="1600" dirty="0" smtClean="0"/>
              <a:t>  552-6574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Victoria Vannice, Bus. Serv. Office  </a:t>
            </a:r>
            <a:r>
              <a:rPr lang="en-US" sz="1600" dirty="0" smtClean="0">
                <a:hlinkClick r:id="rId3"/>
              </a:rPr>
              <a:t>vannicev@sou.edu</a:t>
            </a:r>
            <a:r>
              <a:rPr lang="en-US" sz="1600" dirty="0" smtClean="0"/>
              <a:t> 552-8528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Steve Larvick, Director Bus. Serv.    </a:t>
            </a:r>
            <a:r>
              <a:rPr lang="en-US" sz="1600" dirty="0" smtClean="0">
                <a:hlinkClick r:id="rId4"/>
              </a:rPr>
              <a:t>larvick@sou.edu</a:t>
            </a:r>
            <a:r>
              <a:rPr lang="en-US" sz="1600" dirty="0" smtClean="0"/>
              <a:t> 552-6594 </a:t>
            </a:r>
          </a:p>
          <a:p>
            <a:pPr eaLnBrk="1" hangingPunct="1">
              <a:buFont typeface="Wingdings 3" pitchFamily="18" charset="2"/>
              <a:buNone/>
            </a:pPr>
            <a:endParaRPr lang="en-US" sz="2000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US" sz="2000" b="1" dirty="0" smtClean="0"/>
              <a:t>Approval Queues: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James Berry, Accounting Manager   </a:t>
            </a:r>
            <a:r>
              <a:rPr lang="en-US" sz="1600" dirty="0" smtClean="0">
                <a:hlinkClick r:id="rId5"/>
              </a:rPr>
              <a:t>berryj1@sou.edu</a:t>
            </a:r>
            <a:r>
              <a:rPr lang="en-US" sz="1600" dirty="0" smtClean="0"/>
              <a:t>  552-6065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Steve Larvick, Director  </a:t>
            </a:r>
            <a:r>
              <a:rPr lang="en-US" sz="1600" dirty="0" smtClean="0">
                <a:hlinkClick r:id="rId4"/>
              </a:rPr>
              <a:t>larvick@sou.edu</a:t>
            </a:r>
            <a:r>
              <a:rPr lang="en-US" sz="1600" dirty="0" smtClean="0"/>
              <a:t> 552-6594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/>
              </a:rPr>
              <a:t>Contacts</a:t>
            </a:r>
            <a:endParaRPr lang="en-US" sz="3600" dirty="0">
              <a:effectLst/>
            </a:endParaRPr>
          </a:p>
        </p:txBody>
      </p:sp>
      <p:pic>
        <p:nvPicPr>
          <p:cNvPr id="25604" name="Picture 3" descr="SOU LOGO HZ CMY P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up ?</a:t>
            </a:r>
            <a:endParaRPr lang="en-US" dirty="0"/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762000" y="3962399"/>
            <a:ext cx="7772400" cy="1905001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1800" b="1" dirty="0" smtClean="0"/>
              <a:t>Scenarios …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R="0" eaLnBrk="1" hangingPunct="1">
              <a:lnSpc>
                <a:spcPct val="80000"/>
              </a:lnSpc>
            </a:pPr>
            <a:endParaRPr lang="en-US" sz="1400" dirty="0" smtClean="0"/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  <a:p>
            <a:pPr marR="0" eaLnBrk="1" hangingPunct="1">
              <a:lnSpc>
                <a:spcPct val="80000"/>
              </a:lnSpc>
            </a:pPr>
            <a:r>
              <a:rPr lang="en-US" sz="1900" dirty="0" smtClean="0">
                <a:solidFill>
                  <a:schemeClr val="bg1"/>
                </a:solidFill>
              </a:rPr>
              <a:t>11:30 a.m.</a:t>
            </a:r>
          </a:p>
          <a:p>
            <a:pPr marR="0" eaLnBrk="1" hangingPunct="1">
              <a:lnSpc>
                <a:spcPct val="80000"/>
              </a:lnSpc>
            </a:pPr>
            <a:endParaRPr lang="en-US" sz="1900" dirty="0" smtClean="0"/>
          </a:p>
        </p:txBody>
      </p:sp>
      <p:pic>
        <p:nvPicPr>
          <p:cNvPr id="26628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12763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61344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It’s no mistake to make       mistakes…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1684783"/>
            <a:ext cx="7391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>
                <a:latin typeface="+mj-lt"/>
              </a:rPr>
              <a:t>You </a:t>
            </a:r>
            <a:r>
              <a:rPr lang="en-US" b="1" dirty="0">
                <a:latin typeface="+mj-lt"/>
              </a:rPr>
              <a:t>are not stupid or </a:t>
            </a:r>
            <a:r>
              <a:rPr lang="en-US" b="1" dirty="0" smtClean="0">
                <a:latin typeface="+mj-lt"/>
              </a:rPr>
              <a:t>dumb!</a:t>
            </a:r>
            <a:r>
              <a:rPr lang="en-US" dirty="0" smtClean="0">
                <a:latin typeface="+mj-lt"/>
              </a:rPr>
              <a:t>  </a:t>
            </a:r>
            <a:endParaRPr lang="en-US" dirty="0">
              <a:latin typeface="+mj-lt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The </a:t>
            </a:r>
            <a:r>
              <a:rPr lang="en-US" dirty="0" smtClean="0">
                <a:latin typeface="+mj-lt"/>
              </a:rPr>
              <a:t>invoice entry </a:t>
            </a:r>
            <a:r>
              <a:rPr lang="en-US" dirty="0">
                <a:latin typeface="+mj-lt"/>
              </a:rPr>
              <a:t>process of </a:t>
            </a:r>
            <a:r>
              <a:rPr lang="en-US" dirty="0" smtClean="0">
                <a:latin typeface="+mj-lt"/>
              </a:rPr>
              <a:t>Banner FIS </a:t>
            </a:r>
            <a:r>
              <a:rPr lang="en-US" dirty="0">
                <a:latin typeface="+mj-lt"/>
              </a:rPr>
              <a:t>is complicated, exacting, and humbling.  The </a:t>
            </a:r>
            <a:r>
              <a:rPr lang="en-US" dirty="0" smtClean="0">
                <a:latin typeface="+mj-lt"/>
              </a:rPr>
              <a:t>user </a:t>
            </a:r>
            <a:r>
              <a:rPr lang="en-US" dirty="0">
                <a:latin typeface="+mj-lt"/>
              </a:rPr>
              <a:t>interface is </a:t>
            </a:r>
            <a:r>
              <a:rPr lang="en-US" b="1" dirty="0">
                <a:latin typeface="+mj-lt"/>
              </a:rPr>
              <a:t>NOT </a:t>
            </a:r>
            <a:r>
              <a:rPr lang="en-US" dirty="0">
                <a:latin typeface="+mj-lt"/>
              </a:rPr>
              <a:t>Apple software with touch-screen technology.   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You/I </a:t>
            </a:r>
            <a:r>
              <a:rPr lang="en-US" dirty="0">
                <a:latin typeface="+mj-lt"/>
              </a:rPr>
              <a:t>am not perfect.  We are engaged in Sisyphean tasks with the expectation of thankless perfection.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The </a:t>
            </a:r>
            <a:r>
              <a:rPr lang="en-US" dirty="0" smtClean="0">
                <a:latin typeface="+mj-lt"/>
              </a:rPr>
              <a:t>reality?  </a:t>
            </a:r>
            <a:r>
              <a:rPr lang="en-US" dirty="0">
                <a:latin typeface="+mj-lt"/>
              </a:rPr>
              <a:t>Fast, Good, Cheap – pick two.  </a:t>
            </a:r>
            <a:r>
              <a:rPr lang="en-US" b="1" dirty="0">
                <a:latin typeface="+mj-lt"/>
              </a:rPr>
              <a:t>Watson</a:t>
            </a:r>
            <a:r>
              <a:rPr lang="en-US" dirty="0">
                <a:latin typeface="+mj-lt"/>
              </a:rPr>
              <a:t> (IBM’s big blue machine) beat the two greatest champions in the game of Jeopardy.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 “It’s about the </a:t>
            </a:r>
            <a:r>
              <a:rPr lang="en-US" dirty="0" smtClean="0">
                <a:latin typeface="+mj-lt"/>
              </a:rPr>
              <a:t>recovery!” </a:t>
            </a:r>
            <a:r>
              <a:rPr lang="en-US" dirty="0">
                <a:latin typeface="+mj-lt"/>
              </a:rPr>
              <a:t>-  Ben Affleck, </a:t>
            </a:r>
            <a:r>
              <a:rPr lang="en-US" dirty="0" smtClean="0">
                <a:latin typeface="+mj-lt"/>
              </a:rPr>
              <a:t>2013 </a:t>
            </a:r>
            <a:r>
              <a:rPr lang="en-US" dirty="0">
                <a:latin typeface="+mj-lt"/>
              </a:rPr>
              <a:t>Academy Awards ceremony. 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Mistakes are inevitable in human social systems.  May yours be few and painless.</a:t>
            </a:r>
          </a:p>
          <a:p>
            <a:endParaRPr lang="en-US" b="1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455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Reminders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1219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en-US" sz="1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11587"/>
            <a:ext cx="7086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Practice ZEN keystroking.  Go slow, </a:t>
            </a:r>
            <a:r>
              <a:rPr lang="en-US" u="sng" dirty="0" smtClean="0">
                <a:latin typeface="+mj-lt"/>
              </a:rPr>
              <a:t>breathe</a:t>
            </a:r>
            <a:r>
              <a:rPr lang="en-US" dirty="0">
                <a:latin typeface="+mj-lt"/>
              </a:rPr>
              <a:t>, and know that </a:t>
            </a:r>
            <a:r>
              <a:rPr lang="en-US" b="1" dirty="0">
                <a:latin typeface="+mj-lt"/>
              </a:rPr>
              <a:t>ENTER</a:t>
            </a:r>
            <a:r>
              <a:rPr lang="en-US" dirty="0">
                <a:latin typeface="+mj-lt"/>
              </a:rPr>
              <a:t> is not the same key/action as </a:t>
            </a:r>
            <a:r>
              <a:rPr lang="en-US" b="1" dirty="0">
                <a:latin typeface="+mj-lt"/>
              </a:rPr>
              <a:t>Page Down</a:t>
            </a:r>
            <a:r>
              <a:rPr lang="en-US" dirty="0">
                <a:latin typeface="+mj-lt"/>
              </a:rPr>
              <a:t>.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Pay attention to the </a:t>
            </a:r>
            <a:r>
              <a:rPr lang="en-US" b="1" dirty="0">
                <a:latin typeface="+mj-lt"/>
              </a:rPr>
              <a:t>STATUS LINE</a:t>
            </a:r>
            <a:r>
              <a:rPr lang="en-US" dirty="0">
                <a:latin typeface="+mj-lt"/>
              </a:rPr>
              <a:t> (bottom left on FIS screens) - messages are subtle and sometimes cryptic.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Befriend a Banner FIS </a:t>
            </a:r>
            <a:r>
              <a:rPr lang="en-US" dirty="0" smtClean="0">
                <a:latin typeface="+mj-lt"/>
              </a:rPr>
              <a:t>pro/mentor</a:t>
            </a:r>
            <a:r>
              <a:rPr lang="en-US" dirty="0">
                <a:latin typeface="+mj-lt"/>
              </a:rPr>
              <a:t>.  Know their gift, soft spots – “social </a:t>
            </a:r>
            <a:r>
              <a:rPr lang="en-US" dirty="0" smtClean="0">
                <a:latin typeface="+mj-lt"/>
              </a:rPr>
              <a:t>grease.”   </a:t>
            </a:r>
            <a:r>
              <a:rPr lang="en-US" dirty="0">
                <a:latin typeface="+mj-lt"/>
              </a:rPr>
              <a:t>The non-hostile THANK YOU!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Victoria </a:t>
            </a:r>
            <a:r>
              <a:rPr lang="en-US" dirty="0" err="1">
                <a:latin typeface="+mj-lt"/>
              </a:rPr>
              <a:t>Vannice</a:t>
            </a:r>
            <a:r>
              <a:rPr lang="en-US" dirty="0">
                <a:latin typeface="+mj-lt"/>
              </a:rPr>
              <a:t> is my Banner FIS mentor.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Inside tip – Harry &amp; David truffles work wonders in the social grease department.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Most Common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Mistakes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72836" y="1676400"/>
            <a:ext cx="7391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latin typeface="+mj-lt"/>
              </a:rPr>
              <a:t>FIS </a:t>
            </a:r>
            <a:r>
              <a:rPr lang="en-US" b="1" dirty="0" smtClean="0">
                <a:latin typeface="+mj-lt"/>
              </a:rPr>
              <a:t>entries:</a:t>
            </a:r>
            <a:endParaRPr lang="en-US" dirty="0">
              <a:latin typeface="+mj-lt"/>
            </a:endParaRP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Vendor </a:t>
            </a:r>
            <a:r>
              <a:rPr lang="en-US" dirty="0" smtClean="0">
                <a:latin typeface="+mj-lt"/>
              </a:rPr>
              <a:t>address (VP </a:t>
            </a:r>
            <a:r>
              <a:rPr lang="en-US" dirty="0">
                <a:latin typeface="+mj-lt"/>
              </a:rPr>
              <a:t>address does not match </a:t>
            </a:r>
            <a:r>
              <a:rPr lang="en-US" dirty="0" smtClean="0">
                <a:latin typeface="+mj-lt"/>
              </a:rPr>
              <a:t>vendor’s remittance address on the invoice</a:t>
            </a:r>
            <a:r>
              <a:rPr lang="en-US" dirty="0">
                <a:latin typeface="+mj-lt"/>
              </a:rPr>
              <a:t>)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Vendor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Payment </a:t>
            </a:r>
            <a:r>
              <a:rPr lang="en-US" dirty="0" smtClean="0">
                <a:latin typeface="+mj-lt"/>
              </a:rPr>
              <a:t>amount</a:t>
            </a:r>
            <a:endParaRPr lang="en-US" dirty="0"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en-US" b="1" dirty="0" smtClean="0">
                <a:latin typeface="+mj-lt"/>
              </a:rPr>
              <a:t>Documents (paper) </a:t>
            </a:r>
            <a:endParaRPr lang="en-US" dirty="0">
              <a:latin typeface="+mj-lt"/>
            </a:endParaRPr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+mj-lt"/>
              </a:rPr>
              <a:t>Hosting Form</a:t>
            </a:r>
            <a:r>
              <a:rPr lang="en-US" dirty="0">
                <a:latin typeface="+mj-lt"/>
              </a:rPr>
              <a:t> missing from invoices </a:t>
            </a:r>
            <a:r>
              <a:rPr lang="en-US" dirty="0" smtClean="0">
                <a:latin typeface="+mj-lt"/>
              </a:rPr>
              <a:t>for food purchases</a:t>
            </a:r>
            <a:endParaRPr lang="en-US" dirty="0">
              <a:latin typeface="+mj-lt"/>
            </a:endParaRPr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+mj-lt"/>
              </a:rPr>
              <a:t>Off  Campus Use of  University </a:t>
            </a:r>
            <a:r>
              <a:rPr lang="en-US" b="1" dirty="0" smtClean="0">
                <a:latin typeface="+mj-lt"/>
              </a:rPr>
              <a:t> Property</a:t>
            </a:r>
            <a:r>
              <a:rPr lang="en-US" dirty="0" smtClean="0">
                <a:latin typeface="+mj-lt"/>
              </a:rPr>
              <a:t> form </a:t>
            </a:r>
            <a:r>
              <a:rPr lang="en-US" dirty="0">
                <a:latin typeface="+mj-lt"/>
              </a:rPr>
              <a:t>missing when </a:t>
            </a:r>
            <a:r>
              <a:rPr lang="en-US" b="1" dirty="0">
                <a:latin typeface="+mj-lt"/>
              </a:rPr>
              <a:t>Minor Equipment</a:t>
            </a:r>
            <a:r>
              <a:rPr lang="en-US" dirty="0">
                <a:latin typeface="+mj-lt"/>
              </a:rPr>
              <a:t> is </a:t>
            </a:r>
            <a:r>
              <a:rPr lang="en-US" dirty="0" smtClean="0">
                <a:latin typeface="+mj-lt"/>
              </a:rPr>
              <a:t>purchased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704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NOW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65909" y="1828800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+mj-lt"/>
              </a:rPr>
              <a:t>Many times it’s best/easiest to CANCEL/REMOVE an </a:t>
            </a:r>
            <a:r>
              <a:rPr lang="en-US" dirty="0" smtClean="0">
                <a:latin typeface="+mj-lt"/>
              </a:rPr>
              <a:t>invoice </a:t>
            </a:r>
            <a:r>
              <a:rPr lang="en-US" dirty="0">
                <a:latin typeface="+mj-lt"/>
              </a:rPr>
              <a:t>and start over.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+mj-lt"/>
              </a:rPr>
              <a:t>Know where you are in the payment cycle.  STEPS in the Vendor payment process: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+mj-lt"/>
              </a:rPr>
              <a:t>Invoice started in Banner FIS, but </a:t>
            </a:r>
            <a:r>
              <a:rPr lang="en-US" b="1" dirty="0" smtClean="0">
                <a:latin typeface="+mj-lt"/>
              </a:rPr>
              <a:t>NOT COMPLETED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+mj-lt"/>
              </a:rPr>
              <a:t>Invoice </a:t>
            </a:r>
            <a:r>
              <a:rPr lang="en-US" b="1" dirty="0" smtClean="0">
                <a:latin typeface="+mj-lt"/>
              </a:rPr>
              <a:t>COMPLETED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but </a:t>
            </a:r>
            <a:r>
              <a:rPr lang="en-US" dirty="0" smtClean="0">
                <a:latin typeface="+mj-lt"/>
              </a:rPr>
              <a:t>not approved (i.e., </a:t>
            </a:r>
            <a:r>
              <a:rPr lang="en-US" dirty="0">
                <a:latin typeface="+mj-lt"/>
              </a:rPr>
              <a:t>sitting in an </a:t>
            </a:r>
            <a:r>
              <a:rPr lang="en-US" dirty="0" smtClean="0">
                <a:latin typeface="+mj-lt"/>
              </a:rPr>
              <a:t>approval queue).</a:t>
            </a:r>
            <a:endParaRPr lang="en-US" dirty="0">
              <a:latin typeface="+mj-lt"/>
            </a:endParaRP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+mj-lt"/>
              </a:rPr>
              <a:t>Invoice </a:t>
            </a:r>
            <a:r>
              <a:rPr lang="en-US" b="1" dirty="0">
                <a:latin typeface="+mj-lt"/>
              </a:rPr>
              <a:t>APPROVED</a:t>
            </a:r>
            <a:r>
              <a:rPr lang="en-US" dirty="0">
                <a:latin typeface="+mj-lt"/>
              </a:rPr>
              <a:t>, but </a:t>
            </a:r>
            <a:r>
              <a:rPr lang="en-US" dirty="0" smtClean="0">
                <a:latin typeface="+mj-lt"/>
              </a:rPr>
              <a:t>the check run </a:t>
            </a:r>
            <a:r>
              <a:rPr lang="en-US" dirty="0">
                <a:latin typeface="+mj-lt"/>
              </a:rPr>
              <a:t>has not </a:t>
            </a:r>
            <a:r>
              <a:rPr lang="en-US" dirty="0" smtClean="0">
                <a:latin typeface="+mj-lt"/>
              </a:rPr>
              <a:t>happened.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latin typeface="+mj-lt"/>
              </a:rPr>
              <a:t>CHECK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is cut (or Direct Deposit made) – the fun begins.</a:t>
            </a:r>
          </a:p>
        </p:txBody>
      </p:sp>
    </p:spTree>
    <p:extLst>
      <p:ext uri="{BB962C8B-B14F-4D97-AF65-F5344CB8AC3E}">
        <p14:creationId xmlns:p14="http://schemas.microsoft.com/office/powerpoint/2010/main" val="126638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Fixes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</a:rPr>
              <a:t>…</a:t>
            </a:r>
            <a:endParaRPr lang="en-US" sz="40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6631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2054" y="1241286"/>
            <a:ext cx="78139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j-lt"/>
              </a:rPr>
              <a:t>Invoice </a:t>
            </a:r>
            <a:r>
              <a:rPr lang="en-US" b="1" dirty="0" smtClean="0">
                <a:latin typeface="+mj-lt"/>
              </a:rPr>
              <a:t>NOT </a:t>
            </a:r>
            <a:r>
              <a:rPr lang="en-US" b="1" dirty="0">
                <a:latin typeface="+mj-lt"/>
              </a:rPr>
              <a:t>completed</a:t>
            </a:r>
            <a:r>
              <a:rPr lang="en-US" dirty="0">
                <a:latin typeface="+mj-lt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j-lt"/>
              </a:rPr>
              <a:t>Invoice </a:t>
            </a:r>
            <a:r>
              <a:rPr lang="en-US" b="1" dirty="0">
                <a:latin typeface="+mj-lt"/>
              </a:rPr>
              <a:t>COMPLETED</a:t>
            </a:r>
            <a:r>
              <a:rPr lang="en-US" dirty="0">
                <a:latin typeface="+mj-lt"/>
              </a:rPr>
              <a:t>, but not approved </a:t>
            </a:r>
            <a:r>
              <a:rPr lang="en-US" dirty="0" smtClean="0">
                <a:latin typeface="+mj-lt"/>
              </a:rPr>
              <a:t>( </a:t>
            </a:r>
            <a:r>
              <a:rPr lang="en-US" dirty="0">
                <a:latin typeface="+mj-lt"/>
              </a:rPr>
              <a:t>i.e. sitting in an Approval Queue)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j-lt"/>
              </a:rPr>
              <a:t>Invoice </a:t>
            </a:r>
            <a:r>
              <a:rPr lang="en-US" b="1" dirty="0">
                <a:latin typeface="+mj-lt"/>
              </a:rPr>
              <a:t>APPROVED</a:t>
            </a:r>
            <a:r>
              <a:rPr lang="en-US" dirty="0">
                <a:latin typeface="+mj-lt"/>
              </a:rPr>
              <a:t>, but the </a:t>
            </a:r>
            <a:r>
              <a:rPr lang="en-US" dirty="0" smtClean="0">
                <a:latin typeface="+mj-lt"/>
              </a:rPr>
              <a:t>check run </a:t>
            </a:r>
            <a:r>
              <a:rPr lang="en-US" dirty="0">
                <a:latin typeface="+mj-lt"/>
              </a:rPr>
              <a:t>has not happened.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b="1" dirty="0">
                <a:latin typeface="+mj-lt"/>
              </a:rPr>
              <a:t>CHECK</a:t>
            </a:r>
            <a:r>
              <a:rPr lang="en-US" dirty="0">
                <a:latin typeface="+mj-lt"/>
              </a:rPr>
              <a:t> is cut (or </a:t>
            </a:r>
            <a:r>
              <a:rPr lang="en-US" dirty="0" smtClean="0">
                <a:latin typeface="+mj-lt"/>
              </a:rPr>
              <a:t>direct deposit </a:t>
            </a:r>
            <a:r>
              <a:rPr lang="en-US" dirty="0">
                <a:latin typeface="+mj-lt"/>
              </a:rPr>
              <a:t>made)</a:t>
            </a:r>
            <a:endParaRPr lang="en-US" b="1" dirty="0" smtClean="0">
              <a:latin typeface="+mj-lt"/>
            </a:endParaRPr>
          </a:p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Your  Action:</a:t>
            </a:r>
          </a:p>
          <a:p>
            <a:endParaRPr lang="en-US" b="1" dirty="0">
              <a:latin typeface="+mj-lt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>
                <a:latin typeface="+mj-lt"/>
              </a:rPr>
              <a:t>BEFORE </a:t>
            </a:r>
            <a:r>
              <a:rPr lang="en-US" b="1" dirty="0">
                <a:latin typeface="+mj-lt"/>
              </a:rPr>
              <a:t>Step 3</a:t>
            </a:r>
            <a:r>
              <a:rPr lang="en-US" dirty="0">
                <a:latin typeface="+mj-lt"/>
              </a:rPr>
              <a:t> – contact “ </a:t>
            </a:r>
            <a:r>
              <a:rPr lang="en-US" dirty="0" smtClean="0">
                <a:latin typeface="+mj-lt"/>
              </a:rPr>
              <a:t>Approver“ </a:t>
            </a:r>
            <a:r>
              <a:rPr lang="en-US" dirty="0">
                <a:latin typeface="+mj-lt"/>
              </a:rPr>
              <a:t>and ask them to DISAPPROVE your Invoice so you can go back into it and EDIT it.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The invoice </a:t>
            </a:r>
            <a:r>
              <a:rPr lang="en-US" dirty="0">
                <a:latin typeface="+mj-lt"/>
              </a:rPr>
              <a:t>has been </a:t>
            </a:r>
            <a:r>
              <a:rPr lang="en-US" dirty="0" smtClean="0">
                <a:latin typeface="+mj-lt"/>
              </a:rPr>
              <a:t>approved already </a:t>
            </a:r>
            <a:r>
              <a:rPr lang="en-US" dirty="0">
                <a:latin typeface="+mj-lt"/>
              </a:rPr>
              <a:t>(post Step 3</a:t>
            </a:r>
            <a:r>
              <a:rPr lang="en-US" dirty="0" smtClean="0">
                <a:latin typeface="+mj-lt"/>
              </a:rPr>
              <a:t>)…See Removing/Cancelling </a:t>
            </a:r>
            <a:r>
              <a:rPr lang="en-US" dirty="0">
                <a:latin typeface="+mj-lt"/>
              </a:rPr>
              <a:t>an Invoice in Banner FIS </a:t>
            </a:r>
            <a:r>
              <a:rPr lang="en-US" dirty="0" smtClean="0">
                <a:latin typeface="+mj-lt"/>
              </a:rPr>
              <a:t>(next </a:t>
            </a:r>
            <a:r>
              <a:rPr lang="en-US" dirty="0">
                <a:latin typeface="+mj-lt"/>
              </a:rPr>
              <a:t>slide).  Worst </a:t>
            </a:r>
            <a:r>
              <a:rPr lang="en-US" dirty="0" smtClean="0">
                <a:latin typeface="+mj-lt"/>
              </a:rPr>
              <a:t>case?  </a:t>
            </a:r>
            <a:r>
              <a:rPr lang="en-US" dirty="0">
                <a:latin typeface="+mj-lt"/>
              </a:rPr>
              <a:t>Contact Business Services </a:t>
            </a:r>
            <a:r>
              <a:rPr lang="en-US" dirty="0" smtClean="0">
                <a:latin typeface="+mj-lt"/>
              </a:rPr>
              <a:t>and </a:t>
            </a:r>
            <a:r>
              <a:rPr lang="en-US" dirty="0">
                <a:latin typeface="+mj-lt"/>
              </a:rPr>
              <a:t>ask that the Invoice be </a:t>
            </a:r>
            <a:r>
              <a:rPr lang="en-US" b="1" dirty="0">
                <a:latin typeface="+mj-lt"/>
              </a:rPr>
              <a:t>REMOVED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before </a:t>
            </a:r>
            <a:r>
              <a:rPr lang="en-US" dirty="0">
                <a:latin typeface="+mj-lt"/>
              </a:rPr>
              <a:t>the </a:t>
            </a:r>
            <a:r>
              <a:rPr lang="en-US" dirty="0" smtClean="0">
                <a:latin typeface="+mj-lt"/>
              </a:rPr>
              <a:t>check run.</a:t>
            </a:r>
            <a:r>
              <a:rPr lang="en-US" dirty="0">
                <a:latin typeface="+mj-lt"/>
              </a:rPr>
              <a:t> </a:t>
            </a:r>
          </a:p>
          <a:p>
            <a:r>
              <a:rPr lang="en-US" dirty="0">
                <a:latin typeface="+mj-lt"/>
              </a:rPr>
              <a:t>Almost any mistake can be “fixed” with a Journal Voucher entry.</a:t>
            </a:r>
          </a:p>
          <a:p>
            <a:pPr lvl="1"/>
            <a:endParaRPr lang="en-US" sz="1400" dirty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80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REMOVING/CANCELLING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 Invoice in Banner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FIS: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6631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72836" y="1894728"/>
            <a:ext cx="781396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+mj-lt"/>
            </a:endParaRP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Go into</a:t>
            </a: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FAAINVE </a:t>
            </a:r>
            <a:r>
              <a:rPr lang="en-US" dirty="0" smtClean="0">
                <a:latin typeface="+mj-lt"/>
              </a:rPr>
              <a:t>(</a:t>
            </a:r>
            <a:r>
              <a:rPr lang="en-US" dirty="0">
                <a:latin typeface="+mj-lt"/>
              </a:rPr>
              <a:t>Invoice/Credit Memo Entry)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In the Document </a:t>
            </a:r>
            <a:r>
              <a:rPr lang="en-US" dirty="0" smtClean="0">
                <a:latin typeface="+mj-lt"/>
              </a:rPr>
              <a:t>field </a:t>
            </a:r>
            <a:r>
              <a:rPr lang="en-US" dirty="0">
                <a:latin typeface="+mj-lt"/>
              </a:rPr>
              <a:t>(upper left screen) - </a:t>
            </a:r>
            <a:r>
              <a:rPr lang="en-US" b="1" dirty="0">
                <a:latin typeface="+mj-lt"/>
              </a:rPr>
              <a:t>Type</a:t>
            </a:r>
            <a:r>
              <a:rPr lang="en-US" dirty="0">
                <a:latin typeface="+mj-lt"/>
              </a:rPr>
              <a:t> in the </a:t>
            </a:r>
            <a:r>
              <a:rPr lang="en-US" dirty="0" smtClean="0">
                <a:latin typeface="+mj-lt"/>
              </a:rPr>
              <a:t>invoice </a:t>
            </a:r>
            <a:r>
              <a:rPr lang="en-US" dirty="0">
                <a:latin typeface="+mj-lt"/>
              </a:rPr>
              <a:t>document you want </a:t>
            </a:r>
            <a:r>
              <a:rPr lang="en-US" dirty="0" smtClean="0">
                <a:latin typeface="+mj-lt"/>
              </a:rPr>
              <a:t>REMOVED </a:t>
            </a:r>
            <a:r>
              <a:rPr lang="en-US" dirty="0">
                <a:latin typeface="+mj-lt"/>
              </a:rPr>
              <a:t>(format - </a:t>
            </a:r>
            <a:r>
              <a:rPr lang="en-US" b="1" dirty="0" err="1">
                <a:latin typeface="+mj-lt"/>
              </a:rPr>
              <a:t>Ixxxxxxx</a:t>
            </a:r>
            <a:r>
              <a:rPr lang="en-US" dirty="0">
                <a:latin typeface="+mj-lt"/>
              </a:rPr>
              <a:t>).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>
                <a:latin typeface="+mj-lt"/>
              </a:rPr>
              <a:t>Page Down</a:t>
            </a:r>
            <a:r>
              <a:rPr lang="en-US" dirty="0">
                <a:latin typeface="+mj-lt"/>
              </a:rPr>
              <a:t>.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Go to Menu Bar at the top and click on </a:t>
            </a:r>
            <a:r>
              <a:rPr lang="en-US" dirty="0" smtClean="0">
                <a:latin typeface="+mj-lt"/>
              </a:rPr>
              <a:t>the </a:t>
            </a:r>
            <a:r>
              <a:rPr lang="en-US" b="1" dirty="0" smtClean="0">
                <a:latin typeface="+mj-lt"/>
              </a:rPr>
              <a:t>Record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option.  </a:t>
            </a:r>
            <a:endParaRPr lang="en-US" dirty="0">
              <a:latin typeface="+mj-lt"/>
            </a:endParaRP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Click the </a:t>
            </a:r>
            <a:r>
              <a:rPr lang="en-US" b="1" dirty="0">
                <a:latin typeface="+mj-lt"/>
              </a:rPr>
              <a:t>Remove</a:t>
            </a:r>
            <a:r>
              <a:rPr lang="en-US" dirty="0">
                <a:latin typeface="+mj-lt"/>
              </a:rPr>
              <a:t> option (</a:t>
            </a:r>
            <a:r>
              <a:rPr lang="en-US" b="1" dirty="0">
                <a:latin typeface="+mj-lt"/>
              </a:rPr>
              <a:t>twice</a:t>
            </a:r>
            <a:r>
              <a:rPr lang="en-US" dirty="0" smtClean="0">
                <a:latin typeface="+mj-lt"/>
              </a:rPr>
              <a:t>).  Banner </a:t>
            </a:r>
            <a:r>
              <a:rPr lang="en-US" dirty="0">
                <a:latin typeface="+mj-lt"/>
              </a:rPr>
              <a:t>FIS gives a subtle Deleting Record at the bottom left of the screen.</a:t>
            </a:r>
          </a:p>
          <a:p>
            <a:pPr lvl="1"/>
            <a:endParaRPr lang="en-US" dirty="0" smtClean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 smtClean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764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79075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Ricoh Case Study 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6631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32164" y="2438400"/>
            <a:ext cx="728056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Paying </a:t>
            </a:r>
            <a:r>
              <a:rPr lang="en-US" dirty="0">
                <a:latin typeface="+mj-lt"/>
              </a:rPr>
              <a:t>this vendor has become “</a:t>
            </a:r>
            <a:r>
              <a:rPr lang="en-US" dirty="0" smtClean="0">
                <a:latin typeface="+mj-lt"/>
              </a:rPr>
              <a:t>problematic.”</a:t>
            </a:r>
            <a:endParaRPr lang="en-US" dirty="0">
              <a:latin typeface="+mj-lt"/>
            </a:endParaRP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Ricoh owns many of our </a:t>
            </a:r>
            <a:r>
              <a:rPr lang="en-US" dirty="0" smtClean="0">
                <a:latin typeface="+mj-lt"/>
              </a:rPr>
              <a:t>copier leases </a:t>
            </a:r>
            <a:r>
              <a:rPr lang="en-US" dirty="0">
                <a:latin typeface="+mj-lt"/>
              </a:rPr>
              <a:t>on campus.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FTMVEND (SOU’s </a:t>
            </a:r>
            <a:r>
              <a:rPr lang="en-US" dirty="0" smtClean="0">
                <a:latin typeface="+mj-lt"/>
              </a:rPr>
              <a:t>vendor </a:t>
            </a:r>
            <a:r>
              <a:rPr lang="en-US" dirty="0">
                <a:latin typeface="+mj-lt"/>
              </a:rPr>
              <a:t>records) has </a:t>
            </a:r>
            <a:r>
              <a:rPr lang="en-US" b="1" dirty="0">
                <a:latin typeface="+mj-lt"/>
              </a:rPr>
              <a:t>THREE</a:t>
            </a:r>
            <a:r>
              <a:rPr lang="en-US" dirty="0">
                <a:latin typeface="+mj-lt"/>
              </a:rPr>
              <a:t> vendor numbers with </a:t>
            </a:r>
            <a:r>
              <a:rPr lang="en-US" b="1" dirty="0">
                <a:latin typeface="+mj-lt"/>
              </a:rPr>
              <a:t>Ricoh</a:t>
            </a:r>
            <a:r>
              <a:rPr lang="en-US" dirty="0">
                <a:latin typeface="+mj-lt"/>
              </a:rPr>
              <a:t> in the name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819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79075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Ricoh Case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Study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p. 2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8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66318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72836" y="1371600"/>
            <a:ext cx="72805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latin typeface="+mj-lt"/>
              </a:rPr>
              <a:t>Q</a:t>
            </a:r>
            <a:r>
              <a:rPr lang="en-US" dirty="0">
                <a:latin typeface="+mj-lt"/>
              </a:rPr>
              <a:t>. </a:t>
            </a:r>
            <a:r>
              <a:rPr lang="en-US" dirty="0" smtClean="0">
                <a:latin typeface="+mj-lt"/>
              </a:rPr>
              <a:t> HOW </a:t>
            </a:r>
            <a:r>
              <a:rPr lang="en-US" dirty="0">
                <a:latin typeface="+mj-lt"/>
              </a:rPr>
              <a:t>do I know which Vendor # to choose ? </a:t>
            </a:r>
            <a:endParaRPr lang="en-US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atin typeface="+mj-lt"/>
              </a:rPr>
              <a:t>A</a:t>
            </a:r>
            <a:r>
              <a:rPr lang="en-US" dirty="0">
                <a:latin typeface="+mj-lt"/>
              </a:rPr>
              <a:t>.  The VV Solution follows </a:t>
            </a:r>
            <a:r>
              <a:rPr lang="en-US" dirty="0" smtClean="0">
                <a:latin typeface="+mj-lt"/>
              </a:rPr>
              <a:t>…</a:t>
            </a:r>
            <a:endParaRPr lang="en-US" dirty="0">
              <a:latin typeface="+mj-lt"/>
            </a:endParaRPr>
          </a:p>
          <a:p>
            <a:pPr lvl="0">
              <a:spcAft>
                <a:spcPts val="600"/>
              </a:spcAft>
            </a:pPr>
            <a:r>
              <a:rPr lang="en-US" b="1" u="sng" dirty="0">
                <a:latin typeface="+mj-lt"/>
              </a:rPr>
              <a:t>Invoices beginning with 4</a:t>
            </a:r>
            <a:endParaRPr lang="en-US" dirty="0">
              <a:latin typeface="+mj-lt"/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latin typeface="+mj-lt"/>
              </a:rPr>
              <a:t>Vendor: V00005501, Ricoh Americas Corp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+mj-lt"/>
              </a:rPr>
              <a:t>Remit </a:t>
            </a:r>
            <a:r>
              <a:rPr lang="en-US" dirty="0" smtClean="0">
                <a:latin typeface="+mj-lt"/>
              </a:rPr>
              <a:t>address (</a:t>
            </a:r>
            <a:r>
              <a:rPr lang="en-US" b="1" dirty="0" smtClean="0">
                <a:latin typeface="+mj-lt"/>
              </a:rPr>
              <a:t>VP3</a:t>
            </a:r>
            <a:r>
              <a:rPr lang="en-US" dirty="0">
                <a:latin typeface="+mj-lt"/>
              </a:rPr>
              <a:t>) in Pasadena, CA </a:t>
            </a:r>
            <a:r>
              <a:rPr lang="en-US" b="1" dirty="0">
                <a:latin typeface="+mj-lt"/>
              </a:rPr>
              <a:t>91189</a:t>
            </a:r>
            <a:endParaRPr lang="en-US" dirty="0">
              <a:latin typeface="+mj-lt"/>
            </a:endParaRPr>
          </a:p>
          <a:p>
            <a:pPr lvl="0">
              <a:spcAft>
                <a:spcPts val="600"/>
              </a:spcAft>
            </a:pPr>
            <a:r>
              <a:rPr lang="en-US" b="1" u="sng" dirty="0">
                <a:latin typeface="+mj-lt"/>
              </a:rPr>
              <a:t>Invoices beginning with 5</a:t>
            </a:r>
            <a:endParaRPr lang="en-US" dirty="0">
              <a:latin typeface="+mj-lt"/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latin typeface="+mj-lt"/>
              </a:rPr>
              <a:t>Vendor: V00012425, Ricoh USA Inc.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+mj-lt"/>
              </a:rPr>
              <a:t>Remit address (</a:t>
            </a:r>
            <a:r>
              <a:rPr lang="en-US" b="1" dirty="0">
                <a:latin typeface="+mj-lt"/>
              </a:rPr>
              <a:t>VP1</a:t>
            </a:r>
            <a:r>
              <a:rPr lang="en-US" dirty="0">
                <a:latin typeface="+mj-lt"/>
              </a:rPr>
              <a:t>) in Pasadena, CA </a:t>
            </a:r>
            <a:r>
              <a:rPr lang="en-US" b="1" dirty="0">
                <a:latin typeface="+mj-lt"/>
              </a:rPr>
              <a:t>91110</a:t>
            </a:r>
            <a:r>
              <a:rPr lang="en-US" dirty="0">
                <a:latin typeface="+mj-lt"/>
              </a:rPr>
              <a:t> </a:t>
            </a:r>
          </a:p>
          <a:p>
            <a:pPr lvl="0">
              <a:spcAft>
                <a:spcPts val="600"/>
              </a:spcAft>
            </a:pPr>
            <a:r>
              <a:rPr lang="en-US" b="1" u="sng" dirty="0">
                <a:latin typeface="+mj-lt"/>
              </a:rPr>
              <a:t>Invoices beginning with 8</a:t>
            </a:r>
            <a:r>
              <a:rPr lang="en-US" dirty="0">
                <a:latin typeface="+mj-lt"/>
              </a:rPr>
              <a:t>*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+mj-lt"/>
              </a:rPr>
              <a:t>Vendor: </a:t>
            </a:r>
            <a:r>
              <a:rPr lang="en-US" dirty="0" smtClean="0">
                <a:latin typeface="+mj-lt"/>
              </a:rPr>
              <a:t>V00002447, GE </a:t>
            </a:r>
            <a:r>
              <a:rPr lang="en-US" dirty="0">
                <a:latin typeface="+mj-lt"/>
              </a:rPr>
              <a:t>Capital Information Technology Solutions DBA Ricoh USA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+mj-lt"/>
              </a:rPr>
              <a:t>Remit </a:t>
            </a:r>
            <a:r>
              <a:rPr lang="en-US" dirty="0" smtClean="0">
                <a:latin typeface="+mj-lt"/>
              </a:rPr>
              <a:t>address (</a:t>
            </a:r>
            <a:r>
              <a:rPr lang="en-US" b="1" dirty="0" smtClean="0">
                <a:latin typeface="+mj-lt"/>
              </a:rPr>
              <a:t>VP4</a:t>
            </a:r>
            <a:r>
              <a:rPr lang="en-US" dirty="0">
                <a:latin typeface="+mj-lt"/>
              </a:rPr>
              <a:t>) in Dallas, TX </a:t>
            </a:r>
            <a:r>
              <a:rPr lang="en-US" b="1" dirty="0">
                <a:latin typeface="+mj-lt"/>
              </a:rPr>
              <a:t>75265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	*</a:t>
            </a:r>
            <a:r>
              <a:rPr lang="en-US" dirty="0">
                <a:latin typeface="+mj-lt"/>
              </a:rPr>
              <a:t>Invoice may still have name as IKON Office Solutions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9081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2198</TotalTime>
  <Words>830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Oops-Made a Mistake! Now What?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Contacts</vt:lpstr>
      <vt:lpstr>Next up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Invoices</dc:title>
  <dc:creator>Deborah Jones</dc:creator>
  <cp:lastModifiedBy>Southern Oregon University</cp:lastModifiedBy>
  <cp:revision>154</cp:revision>
  <dcterms:created xsi:type="dcterms:W3CDTF">2010-10-24T21:13:16Z</dcterms:created>
  <dcterms:modified xsi:type="dcterms:W3CDTF">2013-02-28T17:37:57Z</dcterms:modified>
</cp:coreProperties>
</file>