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8" r:id="rId4"/>
    <p:sldId id="279" r:id="rId5"/>
    <p:sldId id="280" r:id="rId6"/>
    <p:sldId id="281" r:id="rId7"/>
    <p:sldId id="282" r:id="rId8"/>
    <p:sldId id="285" r:id="rId9"/>
    <p:sldId id="268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69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6EE6E2-EA0D-4681-81AA-C6B39F68FE09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EBFCDF-5629-4280-9F49-B9CD21C58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FC58-DB0F-40CF-97EA-7D03CD604715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61B28-A975-4C73-A611-E5485C58B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4B80-64F1-4A86-ACC0-565407EEBFC1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01B7-AE8F-45FA-AFFC-2977381C38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A894-5C8F-4597-9A97-89A921D1B0C5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A482-9F73-4EE0-856C-6C44C486A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BBB00C-5E84-4AB4-82CF-D2F39066B179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0E039F-124F-49D2-AEAB-A75C1B348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2CD58-D66F-465C-9457-56281FB0C2A8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6FA734-0584-4678-B36A-6A1F3823F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820BA-A32E-4CBA-B6B4-B6F5A58C87F1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621237-68BC-4461-9349-7C6CEEE66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EC543-F176-4969-BC5E-F0187B445EFD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70444F-C3D6-4D97-A5C8-58A56AF12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AD9E-0ECC-44BB-9DC1-749E8805E730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BBFF-1D60-46F0-9837-2A0EA1F12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1E54B-9985-418D-AD64-E395E5931A39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C01F5A-ECD3-40C7-A431-03A54C5B9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924B90-AE1E-4D92-A54F-6A064B1B3A41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EC6E9A-6913-4121-BAB0-6028E0692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0039A14-B0AD-42D8-95E1-4B5CC8794AF3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FE4F39-D98F-4D8D-8216-98378E75C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9" r:id="rId6"/>
    <p:sldLayoutId id="2147483752" r:id="rId7"/>
    <p:sldLayoutId id="2147483760" r:id="rId8"/>
    <p:sldLayoutId id="2147483761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annicev@sou.edu" TargetMode="External"/><Relationship Id="rId2" Type="http://schemas.openxmlformats.org/officeDocument/2006/relationships/hyperlink" Target="mailto:gibbonsm@so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berryj1@sou.edu" TargetMode="External"/><Relationship Id="rId4" Type="http://schemas.openxmlformats.org/officeDocument/2006/relationships/hyperlink" Target="mailto:larvick@so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Invoice</a:t>
            </a:r>
            <a:r>
              <a:rPr lang="en-US" dirty="0" smtClean="0"/>
              <a:t> Potpourri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924800" cy="2590801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2000" dirty="0" smtClean="0"/>
              <a:t>Accounts Payable, Vendors &amp; more</a:t>
            </a:r>
          </a:p>
          <a:p>
            <a:pPr marR="0" eaLnBrk="1" hangingPunct="1">
              <a:lnSpc>
                <a:spcPct val="80000"/>
              </a:lnSpc>
            </a:pPr>
            <a:endParaRPr lang="en-US" sz="1300" dirty="0" smtClean="0"/>
          </a:p>
          <a:p>
            <a:pPr marR="0" eaLnBrk="1" hangingPunct="1">
              <a:lnSpc>
                <a:spcPct val="80000"/>
              </a:lnSpc>
            </a:pPr>
            <a:endParaRPr lang="en-US" sz="2800" dirty="0" smtClean="0"/>
          </a:p>
          <a:p>
            <a:pPr marR="0" eaLnBrk="1" hangingPunct="1">
              <a:lnSpc>
                <a:spcPct val="80000"/>
              </a:lnSpc>
            </a:pPr>
            <a:endParaRPr lang="en-US" sz="1300" dirty="0" smtClean="0"/>
          </a:p>
          <a:p>
            <a:pPr marR="0" eaLnBrk="1" hangingPunct="1">
              <a:lnSpc>
                <a:spcPct val="80000"/>
              </a:lnSpc>
            </a:pPr>
            <a:endParaRPr lang="en-US" sz="1300" dirty="0" smtClean="0"/>
          </a:p>
          <a:p>
            <a:pPr marR="0" eaLnBrk="1" hangingPunct="1">
              <a:lnSpc>
                <a:spcPct val="80000"/>
              </a:lnSpc>
            </a:pPr>
            <a:endParaRPr lang="en-US" sz="1200" dirty="0" smtClean="0">
              <a:solidFill>
                <a:schemeClr val="bg1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Business </a:t>
            </a:r>
            <a:r>
              <a:rPr lang="en-US" sz="1200" dirty="0" smtClean="0">
                <a:solidFill>
                  <a:schemeClr val="bg1"/>
                </a:solidFill>
              </a:rPr>
              <a:t>Services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March 2013</a:t>
            </a:r>
          </a:p>
        </p:txBody>
      </p:sp>
      <p:pic>
        <p:nvPicPr>
          <p:cNvPr id="9220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81000"/>
            <a:ext cx="1276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344562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Up</a:t>
            </a:r>
            <a:endParaRPr lang="en-US" dirty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772400" cy="1905001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1800" b="1" dirty="0"/>
              <a:t>Mark Gibbons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800" b="1" dirty="0" smtClean="0"/>
              <a:t>Oops-Made </a:t>
            </a:r>
            <a:r>
              <a:rPr lang="en-US" sz="1800" b="1" dirty="0"/>
              <a:t>a Mistake! Now What?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R="0" eaLnBrk="1" hangingPunct="1">
              <a:lnSpc>
                <a:spcPct val="80000"/>
              </a:lnSpc>
            </a:pPr>
            <a:endParaRPr lang="en-US" sz="14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1900" dirty="0" smtClean="0">
                <a:solidFill>
                  <a:schemeClr val="bg1"/>
                </a:solidFill>
              </a:rPr>
              <a:t>11:15 a.m.</a:t>
            </a:r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</p:txBody>
      </p:sp>
      <p:pic>
        <p:nvPicPr>
          <p:cNvPr id="26628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1276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Reminders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1219200"/>
            <a:ext cx="73914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Before entering the invoice for paying the vendor:</a:t>
            </a:r>
          </a:p>
          <a:p>
            <a:r>
              <a:rPr lang="en-US" dirty="0" smtClean="0">
                <a:latin typeface="+mn-lt"/>
              </a:rPr>
              <a:t>  </a:t>
            </a:r>
          </a:p>
          <a:p>
            <a:pPr marL="233363" indent="-233363">
              <a:spcAft>
                <a:spcPts val="6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Vendor must be in the Banner FIS system BEFORE the invoice  can be created.</a:t>
            </a:r>
          </a:p>
          <a:p>
            <a:pPr marL="233363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Choose the </a:t>
            </a:r>
            <a:r>
              <a:rPr lang="en-US" b="1" dirty="0" smtClean="0">
                <a:latin typeface="+mn-lt"/>
              </a:rPr>
              <a:t>Vendor’s Address </a:t>
            </a:r>
            <a:r>
              <a:rPr lang="en-US" dirty="0" smtClean="0">
                <a:latin typeface="+mn-lt"/>
              </a:rPr>
              <a:t>carefully </a:t>
            </a:r>
          </a:p>
          <a:p>
            <a:pPr marL="690563" lvl="1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>
                <a:latin typeface="+mj-lt"/>
              </a:rPr>
              <a:t>VP address should match what is published on the vendor’s invoice to SOU.</a:t>
            </a:r>
          </a:p>
          <a:p>
            <a:pPr marL="690563" lvl="1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>
                <a:latin typeface="+mj-lt"/>
              </a:rPr>
              <a:t>Special note about new vendors  - faxed vendor W-9s and the </a:t>
            </a:r>
            <a:r>
              <a:rPr lang="en-US" sz="1600" b="1" dirty="0" smtClean="0">
                <a:latin typeface="+mj-lt"/>
              </a:rPr>
              <a:t>Vendor </a:t>
            </a:r>
            <a:r>
              <a:rPr lang="en-US" sz="1600" b="1" dirty="0">
                <a:latin typeface="+mj-lt"/>
              </a:rPr>
              <a:t>Update Notification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 ListSERV. </a:t>
            </a:r>
          </a:p>
          <a:p>
            <a:pPr marL="233363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200" dirty="0">
              <a:latin typeface="+mj-lt"/>
            </a:endParaRPr>
          </a:p>
          <a:p>
            <a:pPr marL="233363" lvl="1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dirty="0">
                <a:latin typeface="+mn-lt"/>
              </a:rPr>
              <a:t>Practice Zen </a:t>
            </a:r>
            <a:r>
              <a:rPr lang="en-US" dirty="0" smtClean="0">
                <a:latin typeface="+mn-lt"/>
              </a:rPr>
              <a:t>invoice entry techniques.  This </a:t>
            </a:r>
            <a:r>
              <a:rPr lang="en-US" dirty="0">
                <a:latin typeface="+mn-lt"/>
              </a:rPr>
              <a:t>is NOT Apple software with an intuitive GUI (Graphic User Interface</a:t>
            </a:r>
            <a:r>
              <a:rPr lang="en-US" dirty="0" smtClean="0">
                <a:latin typeface="+mn-lt"/>
              </a:rPr>
              <a:t>).</a:t>
            </a:r>
          </a:p>
          <a:p>
            <a:pPr marL="233363" lvl="1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>
              <a:latin typeface="+mn-lt"/>
            </a:endParaRPr>
          </a:p>
          <a:p>
            <a:pPr marL="233363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latin typeface="+mj-lt"/>
              </a:rPr>
              <a:t>TIMING</a:t>
            </a:r>
            <a:r>
              <a:rPr lang="en-US" dirty="0" smtClean="0">
                <a:latin typeface="+mj-lt"/>
              </a:rPr>
              <a:t> of document delivery to Business Services – Invoices received in Business Services by 5 p.m. Thursday will be approved for the following check run (Tuesday a.m.).</a:t>
            </a:r>
          </a:p>
          <a:p>
            <a:pPr marL="233363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dirty="0" smtClean="0">
              <a:latin typeface="+mj-lt"/>
            </a:endParaRPr>
          </a:p>
          <a:p>
            <a:pPr marL="233363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b="1" dirty="0">
                <a:latin typeface="+mn-lt"/>
              </a:rPr>
              <a:t>NOTE: Checks are </a:t>
            </a:r>
            <a:r>
              <a:rPr lang="en-US" b="1" dirty="0" smtClean="0">
                <a:latin typeface="+mn-lt"/>
              </a:rPr>
              <a:t>printed </a:t>
            </a:r>
            <a:r>
              <a:rPr lang="en-US" b="1" dirty="0">
                <a:latin typeface="+mn-lt"/>
              </a:rPr>
              <a:t>once a week – Tuesdays at 10 a.m.</a:t>
            </a:r>
            <a:endParaRPr lang="en-US" dirty="0">
              <a:latin typeface="+mn-lt"/>
            </a:endParaRPr>
          </a:p>
          <a:p>
            <a:pPr>
              <a:spcAft>
                <a:spcPts val="0"/>
              </a:spcAft>
              <a:buClr>
                <a:schemeClr val="accent1"/>
              </a:buClr>
              <a:buSzPct val="70000"/>
            </a:pPr>
            <a:endParaRPr lang="en-US" dirty="0">
              <a:latin typeface="+mn-lt"/>
            </a:endParaRPr>
          </a:p>
          <a:p>
            <a:pPr marL="233363" indent="-233363"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200" dirty="0" smtClean="0">
              <a:latin typeface="+mn-lt"/>
            </a:endParaRPr>
          </a:p>
          <a:p>
            <a:pPr marL="0" lvl="1"/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987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DATES – special notes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6691" y="15240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Invoice </a:t>
            </a:r>
            <a:r>
              <a:rPr lang="en-US" sz="2000" b="1" dirty="0" smtClean="0">
                <a:latin typeface="+mn-lt"/>
              </a:rPr>
              <a:t>Date</a:t>
            </a:r>
          </a:p>
          <a:p>
            <a:r>
              <a:rPr lang="en-US" b="1" dirty="0" smtClean="0">
                <a:latin typeface="+mn-lt"/>
              </a:rPr>
              <a:t>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Invoice Date defaults to today when entering an </a:t>
            </a:r>
            <a:r>
              <a:rPr lang="en-US" dirty="0" smtClean="0">
                <a:latin typeface="+mj-lt"/>
              </a:rPr>
              <a:t>invoice </a:t>
            </a:r>
            <a:r>
              <a:rPr lang="en-US" dirty="0">
                <a:latin typeface="+mj-lt"/>
              </a:rPr>
              <a:t>into </a:t>
            </a:r>
            <a:r>
              <a:rPr lang="en-US" dirty="0" smtClean="0">
                <a:latin typeface="+mj-lt"/>
              </a:rPr>
              <a:t>Banner FIS</a:t>
            </a:r>
            <a:r>
              <a:rPr lang="en-US" dirty="0">
                <a:latin typeface="+mj-lt"/>
              </a:rPr>
              <a:t>.   </a:t>
            </a:r>
            <a:endParaRPr lang="en-US" dirty="0" smtClean="0"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You </a:t>
            </a:r>
            <a:r>
              <a:rPr lang="en-US" dirty="0">
                <a:latin typeface="+mj-lt"/>
              </a:rPr>
              <a:t>can </a:t>
            </a:r>
            <a:r>
              <a:rPr lang="en-US" dirty="0" smtClean="0">
                <a:latin typeface="+mj-lt"/>
              </a:rPr>
              <a:t>change this date, backdating it </a:t>
            </a:r>
            <a:r>
              <a:rPr lang="en-US" dirty="0">
                <a:latin typeface="+mj-lt"/>
              </a:rPr>
              <a:t>if you wish.   </a:t>
            </a:r>
            <a:endParaRPr lang="en-US" dirty="0" smtClean="0"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If </a:t>
            </a:r>
            <a:r>
              <a:rPr lang="en-US" dirty="0">
                <a:latin typeface="+mj-lt"/>
              </a:rPr>
              <a:t>possible, use the date </a:t>
            </a:r>
            <a:r>
              <a:rPr lang="en-US" dirty="0" smtClean="0">
                <a:latin typeface="+mj-lt"/>
              </a:rPr>
              <a:t>on </a:t>
            </a:r>
            <a:r>
              <a:rPr lang="en-US" dirty="0">
                <a:latin typeface="+mj-lt"/>
              </a:rPr>
              <a:t>the hard copy of the </a:t>
            </a:r>
            <a:r>
              <a:rPr lang="en-US" dirty="0" smtClean="0">
                <a:latin typeface="+mj-lt"/>
              </a:rPr>
              <a:t>vendor’s </a:t>
            </a:r>
            <a:r>
              <a:rPr lang="en-US" dirty="0">
                <a:latin typeface="+mj-lt"/>
              </a:rPr>
              <a:t>invoice.   </a:t>
            </a:r>
            <a:endParaRPr lang="en-US" dirty="0" smtClean="0"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Enter today’s </a:t>
            </a:r>
            <a:r>
              <a:rPr lang="en-US" dirty="0" smtClean="0">
                <a:latin typeface="+mj-lt"/>
              </a:rPr>
              <a:t>date, if there </a:t>
            </a:r>
            <a:r>
              <a:rPr lang="en-US" dirty="0">
                <a:latin typeface="+mj-lt"/>
              </a:rPr>
              <a:t>is no date on the vendor’s hard </a:t>
            </a:r>
            <a:r>
              <a:rPr lang="en-US" dirty="0" smtClean="0">
                <a:latin typeface="+mj-lt"/>
              </a:rPr>
              <a:t>copy.</a:t>
            </a:r>
            <a:endParaRPr lang="en-US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455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DATES – special notes  </a:t>
            </a:r>
          </a:p>
          <a:p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(continued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p. 2)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905000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Transaction Date</a:t>
            </a:r>
          </a:p>
          <a:p>
            <a:r>
              <a:rPr lang="en-US" b="1" dirty="0" smtClean="0">
                <a:latin typeface="+mn-lt"/>
              </a:rPr>
              <a:t>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The Transaction Date determines the </a:t>
            </a:r>
            <a:r>
              <a:rPr lang="en-US" b="1" dirty="0">
                <a:latin typeface="+mn-lt"/>
              </a:rPr>
              <a:t>Accounting Period for POSTING</a:t>
            </a:r>
            <a:r>
              <a:rPr lang="en-US" dirty="0">
                <a:latin typeface="+mn-lt"/>
              </a:rPr>
              <a:t> to the SOU General Ledger.  </a:t>
            </a:r>
            <a:endParaRPr lang="en-US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You </a:t>
            </a:r>
            <a:r>
              <a:rPr lang="en-US" dirty="0">
                <a:latin typeface="+mn-lt"/>
              </a:rPr>
              <a:t>can change this </a:t>
            </a:r>
            <a:r>
              <a:rPr lang="en-US" dirty="0" smtClean="0">
                <a:latin typeface="+mn-lt"/>
              </a:rPr>
              <a:t>date, backdating </a:t>
            </a:r>
            <a:r>
              <a:rPr lang="en-US" dirty="0">
                <a:latin typeface="+mn-lt"/>
              </a:rPr>
              <a:t>it to ensure it gets posted to an Accounting Period, which is still OPEN</a:t>
            </a:r>
            <a:r>
              <a:rPr lang="en-US" dirty="0" smtClean="0">
                <a:latin typeface="+mn-lt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Recall that Accounting usually CLOSES a Period by 5 p.m. FIVE working days following the last day of the month. 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Remaining closing dates in FY 13: 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>
                <a:latin typeface="+mn-lt"/>
              </a:rPr>
              <a:t>Period 8 - March 7, 2013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>
                <a:latin typeface="+mn-lt"/>
              </a:rPr>
              <a:t>Period 9 - April 5, 2013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>
                <a:latin typeface="+mn-lt"/>
              </a:rPr>
              <a:t>Period 10 - May 7, 2013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>
                <a:latin typeface="+mn-lt"/>
              </a:rPr>
              <a:t>Period 11 - June 7, 2013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>
                <a:latin typeface="+mn-lt"/>
              </a:rPr>
              <a:t>Period 12 - July 8, 2013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704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966" y="533398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DATES – special notes  </a:t>
            </a:r>
          </a:p>
          <a:p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(continued p.3)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9050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Payment Due Date -</a:t>
            </a:r>
            <a:r>
              <a:rPr lang="en-US" dirty="0" smtClean="0">
                <a:latin typeface="+mn-lt"/>
              </a:rPr>
              <a:t> it </a:t>
            </a:r>
            <a:r>
              <a:rPr lang="en-US" dirty="0">
                <a:latin typeface="+mn-lt"/>
              </a:rPr>
              <a:t>is sound financial practice to avoid paying invoices too quickly. 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To send the check after the invoice has been </a:t>
            </a:r>
            <a:r>
              <a:rPr lang="en-US" dirty="0" smtClean="0">
                <a:latin typeface="+mn-lt"/>
              </a:rPr>
              <a:t>approved, enter </a:t>
            </a:r>
            <a:r>
              <a:rPr lang="en-US" dirty="0">
                <a:latin typeface="+mn-lt"/>
              </a:rPr>
              <a:t>today’s date</a:t>
            </a:r>
            <a:r>
              <a:rPr lang="en-US" dirty="0" smtClean="0">
                <a:latin typeface="+mn-lt"/>
              </a:rPr>
              <a:t>.</a:t>
            </a:r>
            <a:r>
              <a:rPr lang="en-US" dirty="0">
                <a:latin typeface="+mn-lt"/>
              </a:rPr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To send the check on or after a specific date in the future (and after the invoice has been approved), enter the future date.  </a:t>
            </a:r>
            <a:endParaRPr lang="en-US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If </a:t>
            </a:r>
            <a:r>
              <a:rPr lang="en-US" dirty="0">
                <a:latin typeface="+mn-lt"/>
              </a:rPr>
              <a:t>the Vendor is not signed up for Direct Deposit, consider the normal process times for </a:t>
            </a:r>
            <a:r>
              <a:rPr lang="en-US" dirty="0" smtClean="0">
                <a:latin typeface="+mn-lt"/>
              </a:rPr>
              <a:t>mailing.  </a:t>
            </a:r>
            <a:r>
              <a:rPr lang="en-US" dirty="0">
                <a:latin typeface="+mn-lt"/>
              </a:rPr>
              <a:t>SOU delivers checks to the Ashland Post Office by the close of business on Tuesdays.  Distance and the </a:t>
            </a:r>
            <a:r>
              <a:rPr lang="en-US" dirty="0" smtClean="0">
                <a:latin typeface="+mn-lt"/>
              </a:rPr>
              <a:t>U.S. </a:t>
            </a:r>
            <a:r>
              <a:rPr lang="en-US" dirty="0">
                <a:latin typeface="+mn-lt"/>
              </a:rPr>
              <a:t>Postal Service determine when the </a:t>
            </a:r>
            <a:r>
              <a:rPr lang="en-US" dirty="0" smtClean="0">
                <a:latin typeface="+mn-lt"/>
              </a:rPr>
              <a:t>check </a:t>
            </a:r>
            <a:r>
              <a:rPr lang="en-US" dirty="0">
                <a:latin typeface="+mn-lt"/>
              </a:rPr>
              <a:t>will be delivered to the </a:t>
            </a:r>
            <a:r>
              <a:rPr lang="en-US" dirty="0" smtClean="0">
                <a:latin typeface="+mn-lt"/>
              </a:rPr>
              <a:t>vendor.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Direct Deposits normally appear in the vendor’s account TWO days after the Check Run.</a:t>
            </a:r>
            <a:endParaRPr lang="en-US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638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Lost Check – Reissuance for a vendor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894728"/>
            <a:ext cx="78139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Replacement checks </a:t>
            </a:r>
            <a:r>
              <a:rPr lang="en-US" dirty="0">
                <a:latin typeface="+mn-lt"/>
              </a:rPr>
              <a:t>are not issued until </a:t>
            </a:r>
            <a:r>
              <a:rPr lang="en-US" dirty="0" smtClean="0">
                <a:latin typeface="+mn-lt"/>
              </a:rPr>
              <a:t>steps 1 </a:t>
            </a:r>
            <a:r>
              <a:rPr lang="en-US" dirty="0">
                <a:latin typeface="+mn-lt"/>
              </a:rPr>
              <a:t>and 2 are completed in the following order:</a:t>
            </a:r>
          </a:p>
          <a:p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+mn-lt"/>
              </a:rPr>
              <a:t>Vendors</a:t>
            </a:r>
          </a:p>
          <a:p>
            <a:endParaRPr lang="en-US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Submit the </a:t>
            </a:r>
            <a:r>
              <a:rPr lang="en-US" dirty="0" smtClean="0">
                <a:latin typeface="+mn-lt"/>
              </a:rPr>
              <a:t>Form - </a:t>
            </a:r>
            <a:r>
              <a:rPr lang="en-US" b="1" dirty="0" smtClean="0">
                <a:latin typeface="+mn-lt"/>
              </a:rPr>
              <a:t>SOU </a:t>
            </a:r>
            <a:r>
              <a:rPr lang="en-US" b="1" dirty="0">
                <a:latin typeface="+mn-lt"/>
              </a:rPr>
              <a:t>Statement of Securing Payment of a Lost, Stolen, or Destroyed </a:t>
            </a:r>
            <a:r>
              <a:rPr lang="en-US" b="1" dirty="0" smtClean="0">
                <a:latin typeface="+mn-lt"/>
              </a:rPr>
              <a:t>Check</a:t>
            </a:r>
            <a:r>
              <a:rPr lang="en-US" dirty="0" smtClean="0">
                <a:latin typeface="+mn-lt"/>
              </a:rPr>
              <a:t> - </a:t>
            </a:r>
            <a:r>
              <a:rPr lang="en-US" dirty="0">
                <a:latin typeface="+mn-lt"/>
              </a:rPr>
              <a:t>to the Business Services </a:t>
            </a:r>
            <a:r>
              <a:rPr lang="en-US" dirty="0" smtClean="0">
                <a:latin typeface="+mn-lt"/>
              </a:rPr>
              <a:t>Banking Specialist (Tina Cripe).</a:t>
            </a:r>
            <a:endParaRPr lang="en-US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 representative </a:t>
            </a:r>
            <a:r>
              <a:rPr lang="en-US" dirty="0">
                <a:latin typeface="+mn-lt"/>
              </a:rPr>
              <a:t>of the company/organization must sign the </a:t>
            </a:r>
            <a:r>
              <a:rPr lang="en-US" dirty="0" smtClean="0">
                <a:latin typeface="+mn-lt"/>
              </a:rPr>
              <a:t>form.</a:t>
            </a:r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2.  Business Services Banking Specialist (continued on next slide)</a:t>
            </a:r>
            <a:endParaRPr lang="en-US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80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Lost Check – R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eissuance for a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vendor </a:t>
            </a: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Step 2 (continued)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894728"/>
            <a:ext cx="7813964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2. Business Services Banking Specialist:</a:t>
            </a:r>
          </a:p>
          <a:p>
            <a:endParaRPr lang="en-US" dirty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Verifies the check is still </a:t>
            </a:r>
            <a:r>
              <a:rPr lang="en-US" dirty="0" smtClean="0">
                <a:latin typeface="+mj-lt"/>
              </a:rPr>
              <a:t>outstanding.</a:t>
            </a:r>
            <a:endParaRPr lang="en-US" dirty="0">
              <a:latin typeface="+mj-lt"/>
            </a:endParaRP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Stop Payment request is </a:t>
            </a:r>
            <a:r>
              <a:rPr lang="en-US" dirty="0" smtClean="0">
                <a:latin typeface="+mj-lt"/>
              </a:rPr>
              <a:t>forwarded to </a:t>
            </a:r>
            <a:r>
              <a:rPr lang="en-US" dirty="0">
                <a:latin typeface="+mj-lt"/>
              </a:rPr>
              <a:t>Oregon State </a:t>
            </a:r>
            <a:r>
              <a:rPr lang="en-US" dirty="0" smtClean="0">
                <a:latin typeface="+mj-lt"/>
              </a:rPr>
              <a:t>Treasury.</a:t>
            </a:r>
            <a:endParaRPr lang="en-US" dirty="0">
              <a:latin typeface="+mj-lt"/>
            </a:endParaRP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Next day, verification the check is outstanding is repeated.  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Invoice is viewed in Banner to obtain the name of staff that originally entered it.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Check is cancelled in </a:t>
            </a:r>
            <a:r>
              <a:rPr lang="en-US" dirty="0" smtClean="0">
                <a:latin typeface="+mj-lt"/>
              </a:rPr>
              <a:t>FIS.</a:t>
            </a:r>
            <a:endParaRPr lang="en-US" dirty="0">
              <a:latin typeface="+mj-lt"/>
            </a:endParaRP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Staff is emailed to re-enter the invoice using </a:t>
            </a:r>
            <a:r>
              <a:rPr lang="en-US" b="1" dirty="0">
                <a:latin typeface="+mj-lt"/>
              </a:rPr>
              <a:t>REP</a:t>
            </a:r>
            <a:r>
              <a:rPr lang="en-US" dirty="0">
                <a:latin typeface="+mj-lt"/>
              </a:rPr>
              <a:t> as the leading characters of the invoice number. This identifies the second payment as a replacement. 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Lost Check statement and Stop </a:t>
            </a:r>
            <a:r>
              <a:rPr lang="en-US" dirty="0" smtClean="0">
                <a:latin typeface="+mj-lt"/>
              </a:rPr>
              <a:t>Payment request </a:t>
            </a:r>
            <a:r>
              <a:rPr lang="en-US" dirty="0">
                <a:latin typeface="+mj-lt"/>
              </a:rPr>
              <a:t>are filed.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764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47907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Invoice Potpourri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894728"/>
            <a:ext cx="78139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Buying FOOD – attach a completed </a:t>
            </a:r>
            <a:r>
              <a:rPr lang="en-US" b="1" dirty="0" smtClean="0">
                <a:latin typeface="+mj-lt"/>
              </a:rPr>
              <a:t>HOSTING</a:t>
            </a:r>
            <a:r>
              <a:rPr lang="en-US" dirty="0" smtClean="0">
                <a:latin typeface="+mj-lt"/>
              </a:rPr>
              <a:t>  form (exception – food purchased for instructional purposes, such as fruit for a drawing class in Visual Arts).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Buying Minor Equipment </a:t>
            </a:r>
            <a:r>
              <a:rPr lang="en-US" dirty="0" smtClean="0">
                <a:latin typeface="+mn-lt"/>
              </a:rPr>
              <a:t>(computers, tablets</a:t>
            </a:r>
            <a:r>
              <a:rPr lang="en-US" dirty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cameras, costing </a:t>
            </a:r>
            <a:r>
              <a:rPr lang="en-US" u="sng" dirty="0">
                <a:latin typeface="+mn-lt"/>
              </a:rPr>
              <a:t>&gt;</a:t>
            </a:r>
            <a:r>
              <a:rPr lang="en-US" dirty="0">
                <a:latin typeface="+mn-lt"/>
              </a:rPr>
              <a:t> $250 each</a:t>
            </a:r>
            <a:r>
              <a:rPr lang="en-US" dirty="0"/>
              <a:t>) </a:t>
            </a:r>
            <a:r>
              <a:rPr lang="en-US" dirty="0" smtClean="0">
                <a:latin typeface="+mj-lt"/>
              </a:rPr>
              <a:t>- attach a completed </a:t>
            </a:r>
            <a:r>
              <a:rPr lang="en-US" b="1" dirty="0" smtClean="0">
                <a:latin typeface="+mj-lt"/>
              </a:rPr>
              <a:t>Off Campus Use of University Property  f</a:t>
            </a:r>
            <a:r>
              <a:rPr lang="en-US" dirty="0" smtClean="0">
                <a:latin typeface="+mj-lt"/>
              </a:rPr>
              <a:t>orm. 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TIP for easier editing when entering Invoices -</a:t>
            </a:r>
          </a:p>
          <a:p>
            <a:pPr lvl="2">
              <a:spcAft>
                <a:spcPts val="1200"/>
              </a:spcAft>
            </a:pPr>
            <a:r>
              <a:rPr lang="en-US" dirty="0" smtClean="0">
                <a:latin typeface="+mj-lt"/>
              </a:rPr>
              <a:t>Uncheck the </a:t>
            </a:r>
            <a:r>
              <a:rPr lang="en-US" b="1" dirty="0" smtClean="0">
                <a:latin typeface="+mj-lt"/>
              </a:rPr>
              <a:t>Access Completion Box </a:t>
            </a:r>
            <a:r>
              <a:rPr lang="en-US" dirty="0" smtClean="0">
                <a:latin typeface="+mj-lt"/>
              </a:rPr>
              <a:t>so you can page back and forth between the four blocks (pages) during the invoice entry process (FAAINVE ).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819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400" b="1" dirty="0" smtClean="0"/>
              <a:t>Processing Invoices:  </a:t>
            </a:r>
          </a:p>
          <a:p>
            <a:pPr lvl="0" eaLnBrk="1" hangingPunct="1">
              <a:buFont typeface="Wingdings" pitchFamily="2" charset="2"/>
              <a:buChar char="q"/>
            </a:pPr>
            <a:r>
              <a:rPr lang="en-US" sz="2000" dirty="0" smtClean="0"/>
              <a:t>Mark Gibbons, Purchasing Agent </a:t>
            </a:r>
            <a:r>
              <a:rPr lang="en-US" sz="1600" u="sng" dirty="0" smtClean="0">
                <a:hlinkClick r:id="rId2"/>
              </a:rPr>
              <a:t>gibbonsm@sou.edu</a:t>
            </a:r>
            <a:r>
              <a:rPr lang="en-US" sz="1600" dirty="0" smtClean="0"/>
              <a:t>  552-6574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Victoria Vannice, Bus. Serv. Office  </a:t>
            </a:r>
            <a:r>
              <a:rPr lang="en-US" sz="1600" dirty="0" smtClean="0">
                <a:hlinkClick r:id="rId3"/>
              </a:rPr>
              <a:t>vannicev@sou.edu</a:t>
            </a:r>
            <a:r>
              <a:rPr lang="en-US" sz="1600" dirty="0" smtClean="0"/>
              <a:t> 552-8528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Steve Larvick, Director Bus. Serv.    </a:t>
            </a:r>
            <a:r>
              <a:rPr lang="en-US" sz="1600" dirty="0" smtClean="0">
                <a:hlinkClick r:id="rId4"/>
              </a:rPr>
              <a:t>larvick@sou.edu</a:t>
            </a:r>
            <a:r>
              <a:rPr lang="en-US" sz="1600" dirty="0" smtClean="0"/>
              <a:t> 552-6594 </a:t>
            </a:r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2400" b="1" dirty="0" smtClean="0"/>
              <a:t>Approval Queues: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James Berry, Accounting Manager   </a:t>
            </a:r>
            <a:r>
              <a:rPr lang="en-US" sz="1600" dirty="0" smtClean="0">
                <a:hlinkClick r:id="rId5"/>
              </a:rPr>
              <a:t>berryj1@sou.edu</a:t>
            </a:r>
            <a:r>
              <a:rPr lang="en-US" sz="1600" dirty="0" smtClean="0"/>
              <a:t>  552-6065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Steve Larvick, Director  </a:t>
            </a:r>
            <a:r>
              <a:rPr lang="en-US" sz="1600" dirty="0" smtClean="0">
                <a:hlinkClick r:id="rId4"/>
              </a:rPr>
              <a:t>larvick@sou.edu</a:t>
            </a:r>
            <a:r>
              <a:rPr lang="en-US" sz="1600" dirty="0" smtClean="0"/>
              <a:t> 552-6594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Contacts</a:t>
            </a:r>
            <a:endParaRPr lang="en-US" sz="3600" dirty="0"/>
          </a:p>
        </p:txBody>
      </p:sp>
      <p:pic>
        <p:nvPicPr>
          <p:cNvPr id="25604" name="Picture 3" descr="SOU LOGO HZ CMY P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1186</TotalTime>
  <Words>691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Invoice Potpourri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Contacts</vt:lpstr>
      <vt:lpstr>Next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Invoices</dc:title>
  <dc:creator>Deborah Jones</dc:creator>
  <cp:lastModifiedBy>Southern Oregon University</cp:lastModifiedBy>
  <cp:revision>135</cp:revision>
  <dcterms:created xsi:type="dcterms:W3CDTF">2010-10-24T21:13:16Z</dcterms:created>
  <dcterms:modified xsi:type="dcterms:W3CDTF">2013-02-28T17:36:45Z</dcterms:modified>
</cp:coreProperties>
</file>