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60" r:id="rId4"/>
    <p:sldId id="258" r:id="rId5"/>
    <p:sldId id="259" r:id="rId6"/>
    <p:sldId id="262" r:id="rId7"/>
    <p:sldId id="257" r:id="rId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5" d="100"/>
          <a:sy n="105" d="100"/>
        </p:scale>
        <p:origin x="-1710" y="-12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7" name="Freeform 18"/>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1332767423 h 528"/>
                <a:gd name="T6" fmla="*/ 120019431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fld id="{2E567406-8BBA-408A-AD05-5213815A077F}" type="datetimeFigureOut">
              <a:rPr lang="en-US"/>
              <a:pPr>
                <a:defRPr/>
              </a:pPr>
              <a:t>11/27/2012</a:t>
            </a:fld>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666AC672-2C8C-4F7F-814D-374A3AC8433B}" type="slidenum">
              <a:rPr lang="en-US"/>
              <a:pPr>
                <a:defRPr/>
              </a:pPr>
              <a:t>‹#›</a:t>
            </a:fld>
            <a:endParaRPr lang="en-US"/>
          </a:p>
        </p:txBody>
      </p:sp>
    </p:spTree>
    <p:extLst>
      <p:ext uri="{BB962C8B-B14F-4D97-AF65-F5344CB8AC3E}">
        <p14:creationId xmlns:p14="http://schemas.microsoft.com/office/powerpoint/2010/main" val="3712750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F3EADCB1-0F6C-458E-8C7C-13CF86549AD3}" type="datetimeFigureOut">
              <a:rPr lang="en-US"/>
              <a:pPr>
                <a:defRPr/>
              </a:pPr>
              <a:t>11/27/2012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2A231AF0-C90D-4BB1-A3AF-6C3AEC97A8A8}" type="slidenum">
              <a:rPr lang="en-US"/>
              <a:pPr>
                <a:defRPr/>
              </a:pPr>
              <a:t>‹#›</a:t>
            </a:fld>
            <a:endParaRPr lang="en-US"/>
          </a:p>
        </p:txBody>
      </p:sp>
    </p:spTree>
    <p:extLst>
      <p:ext uri="{BB962C8B-B14F-4D97-AF65-F5344CB8AC3E}">
        <p14:creationId xmlns:p14="http://schemas.microsoft.com/office/powerpoint/2010/main" val="3979158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27C286CD-B91E-4CED-AB7C-7D60169AFEA9}" type="datetimeFigureOut">
              <a:rPr lang="en-US"/>
              <a:pPr>
                <a:defRPr/>
              </a:pPr>
              <a:t>11/27/2012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412CB017-0516-4765-BCFC-9017138A0E8D}" type="slidenum">
              <a:rPr lang="en-US"/>
              <a:pPr>
                <a:defRPr/>
              </a:pPr>
              <a:t>‹#›</a:t>
            </a:fld>
            <a:endParaRPr lang="en-US"/>
          </a:p>
        </p:txBody>
      </p:sp>
    </p:spTree>
    <p:extLst>
      <p:ext uri="{BB962C8B-B14F-4D97-AF65-F5344CB8AC3E}">
        <p14:creationId xmlns:p14="http://schemas.microsoft.com/office/powerpoint/2010/main" val="442247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D0AD8967-9386-4E16-B3F1-39F8A0ED3907}" type="datetimeFigureOut">
              <a:rPr lang="en-US"/>
              <a:pPr>
                <a:defRPr/>
              </a:pPr>
              <a:t>11/27/2012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B83455F7-427F-4A30-AA75-6F7BE8422286}" type="slidenum">
              <a:rPr lang="en-US"/>
              <a:pPr>
                <a:defRPr/>
              </a:pPr>
              <a:t>‹#›</a:t>
            </a:fld>
            <a:endParaRPr lang="en-US"/>
          </a:p>
        </p:txBody>
      </p:sp>
    </p:spTree>
    <p:extLst>
      <p:ext uri="{BB962C8B-B14F-4D97-AF65-F5344CB8AC3E}">
        <p14:creationId xmlns:p14="http://schemas.microsoft.com/office/powerpoint/2010/main" val="1498358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7A596A90-435B-42D4-B813-04B78469AB6A}" type="datetimeFigureOut">
              <a:rPr lang="en-US"/>
              <a:pPr>
                <a:defRPr/>
              </a:pPr>
              <a:t>11/27/2012</a:t>
            </a:fld>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1B9F2061-25D6-4F87-B625-35EB1CCCA725}" type="slidenum">
              <a:rPr lang="en-US"/>
              <a:pPr>
                <a:defRPr/>
              </a:pPr>
              <a:t>‹#›</a:t>
            </a:fld>
            <a:endParaRPr lang="en-US"/>
          </a:p>
        </p:txBody>
      </p:sp>
    </p:spTree>
    <p:extLst>
      <p:ext uri="{BB962C8B-B14F-4D97-AF65-F5344CB8AC3E}">
        <p14:creationId xmlns:p14="http://schemas.microsoft.com/office/powerpoint/2010/main" val="203733551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938C52A3-D6EF-4B86-976C-592B9B85C71B}" type="datetimeFigureOut">
              <a:rPr lang="en-US"/>
              <a:pPr>
                <a:defRPr/>
              </a:pPr>
              <a:t>11/27/2012</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BFB423B7-4681-4007-A12D-4BF5C48173E0}" type="slidenum">
              <a:rPr lang="en-US"/>
              <a:pPr>
                <a:defRPr/>
              </a:pPr>
              <a:t>‹#›</a:t>
            </a:fld>
            <a:endParaRPr lang="en-US"/>
          </a:p>
        </p:txBody>
      </p:sp>
    </p:spTree>
    <p:extLst>
      <p:ext uri="{BB962C8B-B14F-4D97-AF65-F5344CB8AC3E}">
        <p14:creationId xmlns:p14="http://schemas.microsoft.com/office/powerpoint/2010/main" val="915197663"/>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F8EB8BFB-E9C3-4D17-A42A-C79387E81D06}" type="datetimeFigureOut">
              <a:rPr lang="en-US"/>
              <a:pPr>
                <a:defRPr/>
              </a:pPr>
              <a:t>11/27/2012</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1840ADF7-5C79-428F-899A-E07CE22311FA}" type="slidenum">
              <a:rPr lang="en-US"/>
              <a:pPr>
                <a:defRPr/>
              </a:pPr>
              <a:t>‹#›</a:t>
            </a:fld>
            <a:endParaRPr lang="en-US"/>
          </a:p>
        </p:txBody>
      </p:sp>
    </p:spTree>
    <p:extLst>
      <p:ext uri="{BB962C8B-B14F-4D97-AF65-F5344CB8AC3E}">
        <p14:creationId xmlns:p14="http://schemas.microsoft.com/office/powerpoint/2010/main" val="72672217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AAE1464C-6369-44A3-A927-CD59883D003F}" type="datetimeFigureOut">
              <a:rPr lang="en-US"/>
              <a:pPr>
                <a:defRPr/>
              </a:pPr>
              <a:t>11/27/2012</a:t>
            </a:fld>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000D3621-B570-4CF6-BC95-F5C824D7D91E}" type="slidenum">
              <a:rPr lang="en-US"/>
              <a:pPr>
                <a:defRPr/>
              </a:pPr>
              <a:t>‹#›</a:t>
            </a:fld>
            <a:endParaRPr lang="en-US"/>
          </a:p>
        </p:txBody>
      </p:sp>
    </p:spTree>
    <p:extLst>
      <p:ext uri="{BB962C8B-B14F-4D97-AF65-F5344CB8AC3E}">
        <p14:creationId xmlns:p14="http://schemas.microsoft.com/office/powerpoint/2010/main" val="4093975100"/>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A8DBBFBB-F4A5-4B9C-A151-74FC0B9A72C5}" type="datetimeFigureOut">
              <a:rPr lang="en-US"/>
              <a:pPr>
                <a:defRPr/>
              </a:pPr>
              <a:t>11/27/2012</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D7B3135D-02AF-4B8A-84A7-2CF217853327}" type="slidenum">
              <a:rPr lang="en-US"/>
              <a:pPr>
                <a:defRPr/>
              </a:pPr>
              <a:t>‹#›</a:t>
            </a:fld>
            <a:endParaRPr lang="en-US"/>
          </a:p>
        </p:txBody>
      </p:sp>
    </p:spTree>
    <p:extLst>
      <p:ext uri="{BB962C8B-B14F-4D97-AF65-F5344CB8AC3E}">
        <p14:creationId xmlns:p14="http://schemas.microsoft.com/office/powerpoint/2010/main" val="1558920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0B39DAF1-4498-4C57-92B2-43863CDEEB00}" type="datetimeFigureOut">
              <a:rPr lang="en-US"/>
              <a:pPr>
                <a:defRPr/>
              </a:pPr>
              <a:t>11/27/2012</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BFA6D0E8-A106-4A4B-ABD0-FE2F2A156E31}" type="slidenum">
              <a:rPr lang="en-US"/>
              <a:pPr>
                <a:defRPr/>
              </a:pPr>
              <a:t>‹#›</a:t>
            </a:fld>
            <a:endParaRPr lang="en-US"/>
          </a:p>
        </p:txBody>
      </p:sp>
    </p:spTree>
    <p:extLst>
      <p:ext uri="{BB962C8B-B14F-4D97-AF65-F5344CB8AC3E}">
        <p14:creationId xmlns:p14="http://schemas.microsoft.com/office/powerpoint/2010/main" val="806548515"/>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6" name="Freeform 15"/>
          <p:cNvSpPr>
            <a:spLocks/>
          </p:cNvSpPr>
          <p:nvPr/>
        </p:nvSpPr>
        <p:spPr bwMode="auto">
          <a:xfrm>
            <a:off x="-53975" y="5784850"/>
            <a:ext cx="3802063" cy="838200"/>
          </a:xfrm>
          <a:custGeom>
            <a:avLst/>
            <a:gdLst>
              <a:gd name="T0" fmla="*/ 0 w 5760"/>
              <a:gd name="T1" fmla="*/ 0 h 528"/>
              <a:gd name="T2" fmla="*/ 2147483647 w 5760"/>
              <a:gd name="T3" fmla="*/ 0 h 528"/>
              <a:gd name="T4" fmla="*/ 2147483647 w 5760"/>
              <a:gd name="T5" fmla="*/ 1330642500 h 528"/>
              <a:gd name="T6" fmla="*/ 2091398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D1E28B82-DCB9-4458-B622-3B91EDF4F94C}" type="datetimeFigureOut">
              <a:rPr lang="en-US"/>
              <a:pPr>
                <a:defRPr/>
              </a:pPr>
              <a:t>11/27/2012</a:t>
            </a:fld>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0DD0E74B-D940-4748-979E-4AE81FCC9885}" type="slidenum">
              <a:rPr lang="en-US"/>
              <a:pPr>
                <a:defRPr/>
              </a:pPr>
              <a:t>‹#›</a:t>
            </a:fld>
            <a:endParaRPr lang="en-US"/>
          </a:p>
        </p:txBody>
      </p:sp>
    </p:spTree>
    <p:extLst>
      <p:ext uri="{BB962C8B-B14F-4D97-AF65-F5344CB8AC3E}">
        <p14:creationId xmlns:p14="http://schemas.microsoft.com/office/powerpoint/2010/main" val="4035457410"/>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027" name="Freeform 11"/>
          <p:cNvSpPr>
            <a:spLocks/>
          </p:cNvSpPr>
          <p:nvPr/>
        </p:nvSpPr>
        <p:spPr bwMode="auto">
          <a:xfrm>
            <a:off x="-53975" y="5784850"/>
            <a:ext cx="3802063" cy="838200"/>
          </a:xfrm>
          <a:custGeom>
            <a:avLst/>
            <a:gdLst>
              <a:gd name="T0" fmla="*/ 0 w 5760"/>
              <a:gd name="T1" fmla="*/ 0 h 528"/>
              <a:gd name="T2" fmla="*/ 2147483647 w 5760"/>
              <a:gd name="T3" fmla="*/ 0 h 528"/>
              <a:gd name="T4" fmla="*/ 2147483647 w 5760"/>
              <a:gd name="T5" fmla="*/ 1330642500 h 528"/>
              <a:gd name="T6" fmla="*/ 2091398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defRPr>
            </a:lvl1pPr>
            <a:extLst/>
          </a:lstStyle>
          <a:p>
            <a:pPr>
              <a:defRPr/>
            </a:pPr>
            <a:fld id="{CED7CA9A-6EAE-4EC0-8A52-BD5E144AEAEC}" type="datetimeFigureOut">
              <a:rPr lang="en-US"/>
              <a:pPr>
                <a:defRPr/>
              </a:pPr>
              <a:t>11/27/2012</a:t>
            </a:fld>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defRPr>
            </a:lvl1pPr>
            <a:extLst/>
          </a:lstStyle>
          <a:p>
            <a:pPr>
              <a:defRPr/>
            </a:pPr>
            <a:fld id="{5B5D9CCB-74A0-4875-9444-5BC79E8D401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1" r:id="rId1"/>
    <p:sldLayoutId id="2147483787" r:id="rId2"/>
    <p:sldLayoutId id="2147483792" r:id="rId3"/>
    <p:sldLayoutId id="2147483793" r:id="rId4"/>
    <p:sldLayoutId id="2147483794" r:id="rId5"/>
    <p:sldLayoutId id="2147483795" r:id="rId6"/>
    <p:sldLayoutId id="2147483788" r:id="rId7"/>
    <p:sldLayoutId id="2147483796" r:id="rId8"/>
    <p:sldLayoutId id="2147483797" r:id="rId9"/>
    <p:sldLayoutId id="2147483789" r:id="rId10"/>
    <p:sldLayoutId id="2147483790"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sou.edu/policies/Financial-irregularities.pdf"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www.sou.edu/policies/Financial-irregularities.pdf"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ous.edu/dept/intaudit/fc"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larvick@sou.edu" TargetMode="External"/><Relationship Id="rId2" Type="http://schemas.openxmlformats.org/officeDocument/2006/relationships/hyperlink" Target="mailto:morrisc@sou.edu"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2286000"/>
            <a:ext cx="443388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752601"/>
            <a:ext cx="7772400" cy="1600199"/>
          </a:xfrm>
        </p:spPr>
        <p:txBody>
          <a:bodyPr/>
          <a:lstStyle/>
          <a:p>
            <a:pPr eaLnBrk="1" fontAlgn="auto" hangingPunct="1">
              <a:spcAft>
                <a:spcPts val="0"/>
              </a:spcAft>
              <a:defRPr/>
            </a:pPr>
            <a:r>
              <a:rPr lang="en-US" dirty="0" smtClean="0">
                <a:solidFill>
                  <a:schemeClr val="tx1"/>
                </a:solidFill>
              </a:rPr>
              <a:t>Financial Irregularities</a:t>
            </a:r>
            <a:endParaRPr lang="en-US" dirty="0">
              <a:solidFill>
                <a:schemeClr val="tx1"/>
              </a:solidFill>
            </a:endParaRPr>
          </a:p>
        </p:txBody>
      </p:sp>
      <p:sp>
        <p:nvSpPr>
          <p:cNvPr id="9220" name="Subtitle 2"/>
          <p:cNvSpPr>
            <a:spLocks noGrp="1"/>
          </p:cNvSpPr>
          <p:nvPr>
            <p:ph type="subTitle" idx="1"/>
          </p:nvPr>
        </p:nvSpPr>
        <p:spPr>
          <a:xfrm>
            <a:off x="685800" y="3276600"/>
            <a:ext cx="7772400" cy="2255838"/>
          </a:xfrm>
        </p:spPr>
        <p:txBody>
          <a:bodyPr/>
          <a:lstStyle/>
          <a:p>
            <a:pPr marR="0" eaLnBrk="1" hangingPunct="1"/>
            <a:r>
              <a:rPr lang="en-US" b="1" dirty="0" smtClean="0">
                <a:solidFill>
                  <a:schemeClr val="tx1"/>
                </a:solidFill>
              </a:rPr>
              <a:t>Reporting Suspected Financial Abuses</a:t>
            </a:r>
          </a:p>
          <a:p>
            <a:pPr marR="0" eaLnBrk="1" hangingPunct="1"/>
            <a:endParaRPr lang="en-US" sz="800" dirty="0" smtClean="0">
              <a:solidFill>
                <a:schemeClr val="bg1"/>
              </a:solidFill>
            </a:endParaRPr>
          </a:p>
          <a:p>
            <a:pPr marR="0" eaLnBrk="1" hangingPunct="1"/>
            <a:endParaRPr lang="en-US" sz="800" dirty="0" smtClean="0">
              <a:solidFill>
                <a:schemeClr val="bg1"/>
              </a:solidFill>
            </a:endParaRPr>
          </a:p>
          <a:p>
            <a:pPr marR="0" eaLnBrk="1" hangingPunct="1"/>
            <a:endParaRPr lang="en-US" sz="800" dirty="0" smtClean="0">
              <a:solidFill>
                <a:schemeClr val="bg1"/>
              </a:solidFill>
            </a:endParaRPr>
          </a:p>
          <a:p>
            <a:pPr marR="0" eaLnBrk="1" hangingPunct="1"/>
            <a:endParaRPr lang="en-US" sz="800" dirty="0" smtClean="0">
              <a:solidFill>
                <a:schemeClr val="bg1"/>
              </a:solidFill>
            </a:endParaRPr>
          </a:p>
          <a:p>
            <a:pPr marR="0" eaLnBrk="1" hangingPunct="1"/>
            <a:endParaRPr lang="en-US" sz="800" dirty="0" smtClean="0">
              <a:solidFill>
                <a:schemeClr val="bg1"/>
              </a:solidFill>
            </a:endParaRPr>
          </a:p>
          <a:p>
            <a:pPr marR="0" eaLnBrk="1" hangingPunct="1"/>
            <a:endParaRPr lang="en-US" sz="800" dirty="0" smtClean="0">
              <a:solidFill>
                <a:schemeClr val="bg1"/>
              </a:solidFill>
            </a:endParaRPr>
          </a:p>
          <a:p>
            <a:pPr marR="0" eaLnBrk="1" hangingPunct="1"/>
            <a:endParaRPr lang="en-US" sz="800" dirty="0" smtClean="0">
              <a:solidFill>
                <a:schemeClr val="bg1"/>
              </a:solidFill>
            </a:endParaRPr>
          </a:p>
          <a:p>
            <a:pPr marR="0" eaLnBrk="1" hangingPunct="1"/>
            <a:endParaRPr lang="en-US" sz="800" dirty="0" smtClean="0">
              <a:solidFill>
                <a:schemeClr val="bg1"/>
              </a:solidFill>
            </a:endParaRPr>
          </a:p>
          <a:p>
            <a:pPr marR="0" eaLnBrk="1" hangingPunct="1"/>
            <a:endParaRPr lang="en-US" sz="800" dirty="0" smtClean="0">
              <a:solidFill>
                <a:schemeClr val="bg1"/>
              </a:solidFill>
            </a:endParaRPr>
          </a:p>
          <a:p>
            <a:pPr marR="0" eaLnBrk="1" hangingPunct="1"/>
            <a:r>
              <a:rPr lang="en-US" sz="800" dirty="0" smtClean="0">
                <a:solidFill>
                  <a:schemeClr val="bg1"/>
                </a:solidFill>
              </a:rPr>
              <a:t>Business Services</a:t>
            </a:r>
          </a:p>
          <a:p>
            <a:pPr marR="0" eaLnBrk="1" hangingPunct="1"/>
            <a:r>
              <a:rPr lang="en-US" sz="800" dirty="0" smtClean="0">
                <a:solidFill>
                  <a:schemeClr val="bg1"/>
                </a:solidFill>
              </a:rPr>
              <a:t>November 2012</a:t>
            </a:r>
            <a:endParaRPr lang="en-US" sz="800" dirty="0" smtClean="0">
              <a:solidFill>
                <a:schemeClr val="bg1"/>
              </a:solidFill>
            </a:endParaRPr>
          </a:p>
          <a:p>
            <a:pPr marR="0" eaLnBrk="1" hangingPunct="1"/>
            <a:endParaRPr lang="en-US" dirty="0" smtClean="0"/>
          </a:p>
        </p:txBody>
      </p:sp>
      <p:pic>
        <p:nvPicPr>
          <p:cNvPr id="9221" name="Picture 3" descr="SOU LOGO HZ CMY PO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533400"/>
            <a:ext cx="127635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800" y="4883150"/>
            <a:ext cx="125253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Content Placeholder 1"/>
          <p:cNvSpPr>
            <a:spLocks noGrp="1"/>
          </p:cNvSpPr>
          <p:nvPr>
            <p:ph idx="1"/>
          </p:nvPr>
        </p:nvSpPr>
        <p:spPr>
          <a:xfrm>
            <a:off x="457200" y="1447800"/>
            <a:ext cx="8229600" cy="4525963"/>
          </a:xfrm>
        </p:spPr>
        <p:txBody>
          <a:bodyPr/>
          <a:lstStyle/>
          <a:p>
            <a:pPr algn="ctr" eaLnBrk="1" hangingPunct="1">
              <a:buFont typeface="Wingdings 3" pitchFamily="18" charset="2"/>
              <a:buNone/>
            </a:pPr>
            <a:endParaRPr lang="en-US" sz="2000" smtClean="0"/>
          </a:p>
          <a:p>
            <a:pPr algn="ctr" eaLnBrk="1" hangingPunct="1">
              <a:buFont typeface="Wingdings 3" pitchFamily="18" charset="2"/>
              <a:buNone/>
            </a:pPr>
            <a:endParaRPr lang="en-US" sz="2000" smtClean="0"/>
          </a:p>
          <a:p>
            <a:pPr algn="ctr" eaLnBrk="1" hangingPunct="1">
              <a:buFont typeface="Wingdings 3" pitchFamily="18" charset="2"/>
              <a:buNone/>
            </a:pPr>
            <a:r>
              <a:rPr lang="en-US" sz="2000" smtClean="0"/>
              <a:t>Intentional misstatements or omissions of  information to financial transactions that are detrimental to the interests of the institution or OUS. These may include violations  of relevant Federal, State, OUS or institutional laws, rules, and procedures. </a:t>
            </a:r>
          </a:p>
          <a:p>
            <a:pPr algn="ctr" eaLnBrk="1" hangingPunct="1">
              <a:buFont typeface="Wingdings 3" pitchFamily="18" charset="2"/>
              <a:buNone/>
            </a:pPr>
            <a:endParaRPr lang="en-US" sz="2000" smtClean="0"/>
          </a:p>
          <a:p>
            <a:pPr algn="ctr" eaLnBrk="1" hangingPunct="1">
              <a:buFont typeface="Wingdings 3" pitchFamily="18" charset="2"/>
              <a:buNone/>
            </a:pPr>
            <a:r>
              <a:rPr lang="en-US" sz="2000" smtClean="0"/>
              <a:t>These acts include, but are not limited to embezzlement, fraud, and forgery or falsification of reports, documents, or computer files to misappropriate assets. </a:t>
            </a:r>
          </a:p>
          <a:p>
            <a:pPr algn="ctr" eaLnBrk="1" hangingPunct="1">
              <a:buFont typeface="Wingdings 3" pitchFamily="18" charset="2"/>
              <a:buNone/>
            </a:pPr>
            <a:endParaRPr lang="en-US" sz="2000" smtClean="0"/>
          </a:p>
        </p:txBody>
      </p:sp>
      <p:sp>
        <p:nvSpPr>
          <p:cNvPr id="3" name="Title 2"/>
          <p:cNvSpPr>
            <a:spLocks noGrp="1"/>
          </p:cNvSpPr>
          <p:nvPr>
            <p:ph type="title"/>
          </p:nvPr>
        </p:nvSpPr>
        <p:spPr/>
        <p:txBody>
          <a:bodyPr>
            <a:normAutofit fontScale="90000"/>
          </a:bodyPr>
          <a:lstStyle/>
          <a:p>
            <a:pPr eaLnBrk="1" fontAlgn="auto" hangingPunct="1">
              <a:spcAft>
                <a:spcPts val="0"/>
              </a:spcAft>
              <a:defRPr/>
            </a:pPr>
            <a:r>
              <a:rPr lang="en-US" dirty="0" smtClean="0"/>
              <a:t>What is a Financial </a:t>
            </a:r>
            <a:br>
              <a:rPr lang="en-US" dirty="0" smtClean="0"/>
            </a:br>
            <a:r>
              <a:rPr lang="en-US" dirty="0" smtClean="0"/>
              <a:t>Irregularity?</a:t>
            </a:r>
            <a:endParaRPr lang="en-US" dirty="0"/>
          </a:p>
        </p:txBody>
      </p:sp>
      <p:sp>
        <p:nvSpPr>
          <p:cNvPr id="10245" name="Rectangle 3"/>
          <p:cNvSpPr>
            <a:spLocks noChangeArrowheads="1"/>
          </p:cNvSpPr>
          <p:nvPr/>
        </p:nvSpPr>
        <p:spPr bwMode="auto">
          <a:xfrm>
            <a:off x="2743200" y="5497513"/>
            <a:ext cx="3084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latin typeface="Lucida Sans Unicode" pitchFamily="34" charset="0"/>
                <a:hlinkClick r:id="rId3"/>
              </a:rPr>
              <a:t>SOU Financial Irregularities Policy</a:t>
            </a:r>
            <a:endParaRPr lang="en-US" sz="1400">
              <a:latin typeface="Lucida Sans Unicode" pitchFamily="34" charset="0"/>
            </a:endParaRPr>
          </a:p>
        </p:txBody>
      </p:sp>
      <p:pic>
        <p:nvPicPr>
          <p:cNvPr id="10246" name="Picture 3" descr="SOU LOGO HZ CMY PO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800" y="457200"/>
            <a:ext cx="9144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eaLnBrk="1" fontAlgn="auto" hangingPunct="1">
              <a:spcAft>
                <a:spcPts val="0"/>
              </a:spcAft>
              <a:defRPr/>
            </a:pPr>
            <a:r>
              <a:rPr lang="en-US" dirty="0" smtClean="0"/>
              <a:t>SOU Financial Irregularities</a:t>
            </a:r>
            <a:br>
              <a:rPr lang="en-US" dirty="0" smtClean="0"/>
            </a:br>
            <a:r>
              <a:rPr lang="en-US" dirty="0" smtClean="0"/>
              <a:t> Policy</a:t>
            </a:r>
            <a:endParaRPr lang="en-US" dirty="0"/>
          </a:p>
        </p:txBody>
      </p:sp>
      <p:sp>
        <p:nvSpPr>
          <p:cNvPr id="11267" name="Content Placeholder 1"/>
          <p:cNvSpPr>
            <a:spLocks noGrp="1"/>
          </p:cNvSpPr>
          <p:nvPr>
            <p:ph idx="1"/>
          </p:nvPr>
        </p:nvSpPr>
        <p:spPr/>
        <p:txBody>
          <a:bodyPr/>
          <a:lstStyle/>
          <a:p>
            <a:endParaRPr lang="en-US" sz="1000" b="1" smtClean="0"/>
          </a:p>
        </p:txBody>
      </p:sp>
      <p:pic>
        <p:nvPicPr>
          <p:cNvPr id="11268"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81125"/>
            <a:ext cx="6992938"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1096963"/>
            <a:ext cx="4267200" cy="529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Rectangle 5"/>
          <p:cNvSpPr>
            <a:spLocks noChangeArrowheads="1"/>
          </p:cNvSpPr>
          <p:nvPr/>
        </p:nvSpPr>
        <p:spPr bwMode="auto">
          <a:xfrm>
            <a:off x="762000" y="5770563"/>
            <a:ext cx="3581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000" b="1">
                <a:solidFill>
                  <a:srgbClr val="FF0000"/>
                </a:solidFill>
                <a:hlinkClick r:id="rId4"/>
              </a:rPr>
              <a:t>http://www.sou.edu/policies/Financial-irregularities.pdf</a:t>
            </a:r>
            <a:endParaRPr lang="en-US" sz="1000" b="1">
              <a:solidFill>
                <a:srgbClr val="FF0000"/>
              </a:solidFill>
            </a:endParaRPr>
          </a:p>
          <a:p>
            <a:endParaRPr lang="en-US" sz="1000" b="1">
              <a:solidFill>
                <a:srgbClr val="FF0000"/>
              </a:solidFill>
            </a:endParaRPr>
          </a:p>
        </p:txBody>
      </p:sp>
      <p:cxnSp>
        <p:nvCxnSpPr>
          <p:cNvPr id="8" name="Curved Connector 7"/>
          <p:cNvCxnSpPr/>
          <p:nvPr/>
        </p:nvCxnSpPr>
        <p:spPr>
          <a:xfrm rot="10800000" flipV="1">
            <a:off x="4187825" y="4267200"/>
            <a:ext cx="1752600" cy="1579563"/>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pic>
        <p:nvPicPr>
          <p:cNvPr id="11272" name="Picture 3" descr="SOU LOGO HZ CMY PO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457200"/>
            <a:ext cx="9144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eaLnBrk="1" fontAlgn="auto" hangingPunct="1">
              <a:spcAft>
                <a:spcPts val="0"/>
              </a:spcAft>
              <a:defRPr/>
            </a:pPr>
            <a:r>
              <a:rPr lang="en-US" dirty="0" smtClean="0"/>
              <a:t>Location on Business Services</a:t>
            </a:r>
            <a:br>
              <a:rPr lang="en-US" dirty="0" smtClean="0"/>
            </a:br>
            <a:r>
              <a:rPr lang="en-US" dirty="0" smtClean="0"/>
              <a:t>for Link to OUS Website</a:t>
            </a:r>
            <a:endParaRPr lang="en-US" dirty="0"/>
          </a:p>
        </p:txBody>
      </p:sp>
      <p:sp>
        <p:nvSpPr>
          <p:cNvPr id="12291" name="Content Placeholder 1"/>
          <p:cNvSpPr>
            <a:spLocks noGrp="1"/>
          </p:cNvSpPr>
          <p:nvPr>
            <p:ph idx="1"/>
          </p:nvPr>
        </p:nvSpPr>
        <p:spPr/>
        <p:txBody>
          <a:bodyPr/>
          <a:lstStyle/>
          <a:p>
            <a:endParaRPr lang="en-US" smtClean="0"/>
          </a:p>
        </p:txBody>
      </p:sp>
      <p:pic>
        <p:nvPicPr>
          <p:cNvPr id="12292"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250" y="1535113"/>
            <a:ext cx="8210550" cy="448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urved Down Arrow 3"/>
          <p:cNvSpPr/>
          <p:nvPr/>
        </p:nvSpPr>
        <p:spPr>
          <a:xfrm rot="5754921">
            <a:off x="7207308" y="5663143"/>
            <a:ext cx="881898" cy="731520"/>
          </a:xfrm>
          <a:prstGeom prst="curvedDownArrow">
            <a:avLst/>
          </a:prstGeom>
          <a:ln w="0"/>
          <a:scene3d>
            <a:camera prst="isometricRightUp"/>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2294" name="Rectangle 4"/>
          <p:cNvSpPr>
            <a:spLocks noChangeArrowheads="1"/>
          </p:cNvSpPr>
          <p:nvPr/>
        </p:nvSpPr>
        <p:spPr bwMode="auto">
          <a:xfrm>
            <a:off x="3429000" y="6064250"/>
            <a:ext cx="2911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hlinkClick r:id="rId3"/>
              </a:rPr>
              <a:t>http://www.ous.edu/dept/intaudit/fc</a:t>
            </a:r>
            <a:endParaRPr lang="en-US" sz="1400"/>
          </a:p>
          <a:p>
            <a:endParaRPr lang="en-US"/>
          </a:p>
        </p:txBody>
      </p:sp>
      <p:pic>
        <p:nvPicPr>
          <p:cNvPr id="12295" name="Picture 3" descr="SOU LOGO HZ CMY PO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800" y="457200"/>
            <a:ext cx="9144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eaLnBrk="1" fontAlgn="auto" hangingPunct="1">
              <a:spcAft>
                <a:spcPts val="0"/>
              </a:spcAft>
              <a:defRPr/>
            </a:pPr>
            <a:r>
              <a:rPr lang="en-US" dirty="0" smtClean="0"/>
              <a:t>OUS Financial Concerns </a:t>
            </a:r>
            <a:br>
              <a:rPr lang="en-US" dirty="0" smtClean="0"/>
            </a:br>
            <a:r>
              <a:rPr lang="en-US" dirty="0" smtClean="0"/>
              <a:t>Website</a:t>
            </a:r>
            <a:endParaRPr lang="en-US" dirty="0"/>
          </a:p>
        </p:txBody>
      </p:sp>
      <p:sp>
        <p:nvSpPr>
          <p:cNvPr id="13315" name="Content Placeholder 1"/>
          <p:cNvSpPr>
            <a:spLocks noGrp="1"/>
          </p:cNvSpPr>
          <p:nvPr>
            <p:ph idx="1"/>
          </p:nvPr>
        </p:nvSpPr>
        <p:spPr/>
        <p:txBody>
          <a:bodyPr/>
          <a:lstStyle/>
          <a:p>
            <a:endParaRPr lang="en-US" smtClean="0"/>
          </a:p>
        </p:txBody>
      </p:sp>
      <p:pic>
        <p:nvPicPr>
          <p:cNvPr id="13316"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485900"/>
            <a:ext cx="8229600"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3" descr="SOU LOGO HZ CMY PO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457200"/>
            <a:ext cx="9144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p:cNvSpPr>
            <a:spLocks noGrp="1"/>
          </p:cNvSpPr>
          <p:nvPr>
            <p:ph idx="1"/>
          </p:nvPr>
        </p:nvSpPr>
        <p:spPr/>
        <p:txBody>
          <a:bodyPr/>
          <a:lstStyle/>
          <a:p>
            <a:pPr eaLnBrk="1" hangingPunct="1">
              <a:buFont typeface="Wingdings" pitchFamily="2" charset="2"/>
              <a:buChar char="q"/>
            </a:pPr>
            <a:endParaRPr lang="en-US" smtClean="0"/>
          </a:p>
          <a:p>
            <a:pPr eaLnBrk="1" hangingPunct="1">
              <a:buFont typeface="Wingdings" pitchFamily="2" charset="2"/>
              <a:buChar char="q"/>
            </a:pPr>
            <a:r>
              <a:rPr lang="en-US" sz="2000" smtClean="0"/>
              <a:t>Craig Morris, V.P. for Finance &amp; Administration,</a:t>
            </a:r>
          </a:p>
          <a:p>
            <a:pPr eaLnBrk="1" hangingPunct="1">
              <a:buFont typeface="Wingdings 3" pitchFamily="18" charset="2"/>
              <a:buNone/>
            </a:pPr>
            <a:r>
              <a:rPr lang="en-US" sz="2000" smtClean="0"/>
              <a:t>	and SOU Designated Administrator</a:t>
            </a:r>
          </a:p>
          <a:p>
            <a:pPr eaLnBrk="1" hangingPunct="1">
              <a:buFont typeface="Wingdings 3" pitchFamily="18" charset="2"/>
              <a:buNone/>
            </a:pPr>
            <a:r>
              <a:rPr lang="en-US" sz="2400" smtClean="0"/>
              <a:t>	</a:t>
            </a:r>
            <a:r>
              <a:rPr lang="en-US" sz="1600" smtClean="0">
                <a:hlinkClick r:id="rId2"/>
              </a:rPr>
              <a:t>morrisc@sou.edu</a:t>
            </a:r>
            <a:r>
              <a:rPr lang="en-US" sz="1600" smtClean="0"/>
              <a:t> 552-6319</a:t>
            </a:r>
          </a:p>
          <a:p>
            <a:pPr eaLnBrk="1" hangingPunct="1">
              <a:buFont typeface="Wingdings" pitchFamily="2" charset="2"/>
              <a:buChar char="q"/>
            </a:pPr>
            <a:endParaRPr lang="en-US" sz="2400" smtClean="0"/>
          </a:p>
          <a:p>
            <a:pPr eaLnBrk="1" hangingPunct="1">
              <a:buFont typeface="Wingdings" pitchFamily="2" charset="2"/>
              <a:buChar char="q"/>
            </a:pPr>
            <a:r>
              <a:rPr lang="en-US" sz="2000" smtClean="0"/>
              <a:t>Steve Larvick, Director of Business Services</a:t>
            </a:r>
          </a:p>
          <a:p>
            <a:pPr eaLnBrk="1" hangingPunct="1">
              <a:buFont typeface="Wingdings 3" pitchFamily="18" charset="2"/>
              <a:buNone/>
            </a:pPr>
            <a:r>
              <a:rPr lang="en-US" smtClean="0"/>
              <a:t>	</a:t>
            </a:r>
            <a:r>
              <a:rPr lang="en-US" sz="1600" smtClean="0">
                <a:hlinkClick r:id="rId3"/>
              </a:rPr>
              <a:t>larvick@sou.edu</a:t>
            </a:r>
            <a:r>
              <a:rPr lang="en-US" sz="1600" smtClean="0"/>
              <a:t> 552-6594</a:t>
            </a:r>
          </a:p>
          <a:p>
            <a:pPr eaLnBrk="1" hangingPunct="1">
              <a:buFont typeface="Wingdings" pitchFamily="2" charset="2"/>
              <a:buChar char="q"/>
            </a:pPr>
            <a:endParaRPr lang="en-US" smtClean="0"/>
          </a:p>
        </p:txBody>
      </p:sp>
      <p:sp>
        <p:nvSpPr>
          <p:cNvPr id="3" name="Title 2"/>
          <p:cNvSpPr>
            <a:spLocks noGrp="1"/>
          </p:cNvSpPr>
          <p:nvPr>
            <p:ph type="title"/>
          </p:nvPr>
        </p:nvSpPr>
        <p:spPr/>
        <p:txBody>
          <a:bodyPr/>
          <a:lstStyle/>
          <a:p>
            <a:pPr eaLnBrk="1" fontAlgn="auto" hangingPunct="1">
              <a:spcAft>
                <a:spcPts val="0"/>
              </a:spcAft>
              <a:defRPr/>
            </a:pPr>
            <a:r>
              <a:rPr lang="en-US" dirty="0" smtClean="0"/>
              <a:t>Contacts</a:t>
            </a:r>
            <a:endParaRPr lang="en-US" dirty="0"/>
          </a:p>
        </p:txBody>
      </p:sp>
      <p:pic>
        <p:nvPicPr>
          <p:cNvPr id="14340" name="Picture 3" descr="SOU LOGO HZ CMY PO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800" y="457200"/>
            <a:ext cx="9144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fontAlgn="auto" hangingPunct="1">
              <a:spcAft>
                <a:spcPts val="0"/>
              </a:spcAft>
              <a:defRPr/>
            </a:pPr>
            <a:r>
              <a:rPr lang="en-US" dirty="0" smtClean="0"/>
              <a:t>Next Up</a:t>
            </a:r>
            <a:endParaRPr lang="en-US" dirty="0"/>
          </a:p>
        </p:txBody>
      </p:sp>
      <p:sp>
        <p:nvSpPr>
          <p:cNvPr id="15363" name="Subtitle 2"/>
          <p:cNvSpPr>
            <a:spLocks noGrp="1"/>
          </p:cNvSpPr>
          <p:nvPr>
            <p:ph type="subTitle" idx="1"/>
          </p:nvPr>
        </p:nvSpPr>
        <p:spPr>
          <a:xfrm>
            <a:off x="685800" y="3611563"/>
            <a:ext cx="7772400" cy="2179637"/>
          </a:xfrm>
        </p:spPr>
        <p:txBody>
          <a:bodyPr/>
          <a:lstStyle/>
          <a:p>
            <a:pPr marR="0" eaLnBrk="1" hangingPunct="1">
              <a:lnSpc>
                <a:spcPct val="80000"/>
              </a:lnSpc>
            </a:pPr>
            <a:r>
              <a:rPr lang="en-US" sz="1900" b="1" dirty="0" smtClean="0">
                <a:solidFill>
                  <a:schemeClr val="tx1"/>
                </a:solidFill>
              </a:rPr>
              <a:t>Steve </a:t>
            </a:r>
            <a:r>
              <a:rPr lang="en-US" sz="1900" b="1" dirty="0" err="1" smtClean="0">
                <a:solidFill>
                  <a:schemeClr val="tx1"/>
                </a:solidFill>
              </a:rPr>
              <a:t>Larvick</a:t>
            </a:r>
            <a:r>
              <a:rPr lang="en-US" sz="1900" b="1" dirty="0" smtClean="0">
                <a:solidFill>
                  <a:schemeClr val="tx1"/>
                </a:solidFill>
              </a:rPr>
              <a:t>,  </a:t>
            </a:r>
            <a:r>
              <a:rPr lang="en-US" sz="1900" b="1" dirty="0" smtClean="0">
                <a:solidFill>
                  <a:schemeClr val="tx1"/>
                </a:solidFill>
              </a:rPr>
              <a:t>Business Services </a:t>
            </a:r>
          </a:p>
          <a:p>
            <a:pPr marR="0" eaLnBrk="1" hangingPunct="1">
              <a:lnSpc>
                <a:spcPct val="80000"/>
              </a:lnSpc>
            </a:pPr>
            <a:r>
              <a:rPr lang="en-US" sz="1900" b="1" dirty="0" smtClean="0">
                <a:solidFill>
                  <a:schemeClr val="tx1"/>
                </a:solidFill>
              </a:rPr>
              <a:t>Procurement – Bid, RFP or Sole Source</a:t>
            </a:r>
            <a:endParaRPr lang="en-US" sz="1900" b="1" dirty="0" smtClean="0">
              <a:solidFill>
                <a:schemeClr val="tx1"/>
              </a:solidFill>
            </a:endParaRPr>
          </a:p>
          <a:p>
            <a:pPr marR="0" eaLnBrk="1" hangingPunct="1">
              <a:lnSpc>
                <a:spcPct val="80000"/>
              </a:lnSpc>
            </a:pPr>
            <a:endParaRPr lang="en-US" sz="1900" dirty="0" smtClean="0"/>
          </a:p>
          <a:p>
            <a:pPr marR="0" eaLnBrk="1" hangingPunct="1">
              <a:lnSpc>
                <a:spcPct val="80000"/>
              </a:lnSpc>
            </a:pPr>
            <a:endParaRPr lang="en-US" sz="1900" dirty="0" smtClean="0"/>
          </a:p>
          <a:p>
            <a:pPr marR="0" eaLnBrk="1" hangingPunct="1">
              <a:lnSpc>
                <a:spcPct val="80000"/>
              </a:lnSpc>
            </a:pPr>
            <a:endParaRPr lang="en-US" sz="1900" dirty="0" smtClean="0"/>
          </a:p>
          <a:p>
            <a:pPr marR="0" eaLnBrk="1" hangingPunct="1">
              <a:lnSpc>
                <a:spcPct val="80000"/>
              </a:lnSpc>
            </a:pPr>
            <a:endParaRPr lang="en-US" sz="1900" dirty="0" smtClean="0"/>
          </a:p>
          <a:p>
            <a:pPr marR="0" eaLnBrk="1" hangingPunct="1">
              <a:lnSpc>
                <a:spcPct val="80000"/>
              </a:lnSpc>
            </a:pPr>
            <a:r>
              <a:rPr lang="en-US" sz="1900" smtClean="0">
                <a:solidFill>
                  <a:schemeClr val="bg1"/>
                </a:solidFill>
              </a:rPr>
              <a:t>1:00 PM </a:t>
            </a:r>
            <a:endParaRPr lang="en-US" sz="1900" dirty="0" smtClean="0">
              <a:solidFill>
                <a:schemeClr val="bg1"/>
              </a:solidFill>
            </a:endParaRPr>
          </a:p>
          <a:p>
            <a:pPr marR="0" eaLnBrk="1" hangingPunct="1">
              <a:lnSpc>
                <a:spcPct val="80000"/>
              </a:lnSpc>
            </a:pPr>
            <a:endParaRPr lang="en-US" sz="1900" dirty="0" smtClean="0"/>
          </a:p>
        </p:txBody>
      </p:sp>
      <p:pic>
        <p:nvPicPr>
          <p:cNvPr id="15364" name="Picture 3" descr="SOU LOGO HZ CMY PO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533400"/>
            <a:ext cx="127635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225</TotalTime>
  <Words>132</Words>
  <Application>Microsoft Office PowerPoint</Application>
  <PresentationFormat>On-screen Show (4:3)</PresentationFormat>
  <Paragraphs>41</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Concourse</vt:lpstr>
      <vt:lpstr>Financial Irregularities</vt:lpstr>
      <vt:lpstr>What is a Financial  Irregularity?</vt:lpstr>
      <vt:lpstr>SOU Financial Irregularities  Policy</vt:lpstr>
      <vt:lpstr>Location on Business Services for Link to OUS Website</vt:lpstr>
      <vt:lpstr>OUS Financial Concerns  Website</vt:lpstr>
      <vt:lpstr>Contacts</vt:lpstr>
      <vt:lpstr>Next Up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Irregularities</dc:title>
  <dc:creator>Steve Larvick</dc:creator>
  <cp:lastModifiedBy>Southern Oregon University</cp:lastModifiedBy>
  <cp:revision>20</cp:revision>
  <dcterms:created xsi:type="dcterms:W3CDTF">2010-10-25T02:59:22Z</dcterms:created>
  <dcterms:modified xsi:type="dcterms:W3CDTF">2012-11-27T19:44:53Z</dcterms:modified>
</cp:coreProperties>
</file>