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3" r:id="rId3"/>
    <p:sldId id="264" r:id="rId4"/>
    <p:sldId id="261" r:id="rId5"/>
    <p:sldId id="267" r:id="rId6"/>
    <p:sldId id="277" r:id="rId7"/>
    <p:sldId id="266" r:id="rId8"/>
    <p:sldId id="265" r:id="rId9"/>
    <p:sldId id="276" r:id="rId10"/>
    <p:sldId id="268" r:id="rId11"/>
    <p:sldId id="269" r:id="rId12"/>
    <p:sldId id="282" r:id="rId13"/>
    <p:sldId id="270" r:id="rId14"/>
    <p:sldId id="271" r:id="rId15"/>
    <p:sldId id="285" r:id="rId16"/>
    <p:sldId id="28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09BC5B8-95A5-42E2-A231-FE33160A2DF1}">
          <p14:sldIdLst>
            <p14:sldId id="256"/>
            <p14:sldId id="263"/>
            <p14:sldId id="264"/>
            <p14:sldId id="261"/>
            <p14:sldId id="267"/>
            <p14:sldId id="277"/>
            <p14:sldId id="266"/>
            <p14:sldId id="265"/>
            <p14:sldId id="276"/>
            <p14:sldId id="268"/>
            <p14:sldId id="269"/>
            <p14:sldId id="282"/>
            <p14:sldId id="270"/>
            <p14:sldId id="271"/>
            <p14:sldId id="285"/>
            <p14:sldId id="2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89A098-9C4A-4149-8267-663737AE193A}" type="datetimeFigureOut">
              <a:rPr lang="en-US" smtClean="0"/>
              <a:t>3/18/2015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EA8747-22C5-4B65-90CE-7881D26BF57D}" type="slidenum">
              <a:rPr lang="en-US" smtClean="0"/>
              <a:t>‹#›</a:t>
            </a:fld>
            <a:endParaRPr lang="en-US"/>
          </a:p>
        </p:txBody>
      </p:sp>
    </p:spTree>
    <p:extLst>
      <p:ext uri="{BB962C8B-B14F-4D97-AF65-F5344CB8AC3E}">
        <p14:creationId xmlns:p14="http://schemas.microsoft.com/office/powerpoint/2010/main" val="2788621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1</a:t>
            </a:fld>
            <a:endParaRPr lang="en-US"/>
          </a:p>
        </p:txBody>
      </p:sp>
    </p:spTree>
    <p:extLst>
      <p:ext uri="{BB962C8B-B14F-4D97-AF65-F5344CB8AC3E}">
        <p14:creationId xmlns:p14="http://schemas.microsoft.com/office/powerpoint/2010/main" val="3201634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10</a:t>
            </a:fld>
            <a:endParaRPr lang="en-US"/>
          </a:p>
        </p:txBody>
      </p:sp>
    </p:spTree>
    <p:extLst>
      <p:ext uri="{BB962C8B-B14F-4D97-AF65-F5344CB8AC3E}">
        <p14:creationId xmlns:p14="http://schemas.microsoft.com/office/powerpoint/2010/main" val="3007071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11</a:t>
            </a:fld>
            <a:endParaRPr lang="en-US"/>
          </a:p>
        </p:txBody>
      </p:sp>
    </p:spTree>
    <p:extLst>
      <p:ext uri="{BB962C8B-B14F-4D97-AF65-F5344CB8AC3E}">
        <p14:creationId xmlns:p14="http://schemas.microsoft.com/office/powerpoint/2010/main" val="4168101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12</a:t>
            </a:fld>
            <a:endParaRPr lang="en-US"/>
          </a:p>
        </p:txBody>
      </p:sp>
    </p:spTree>
    <p:extLst>
      <p:ext uri="{BB962C8B-B14F-4D97-AF65-F5344CB8AC3E}">
        <p14:creationId xmlns:p14="http://schemas.microsoft.com/office/powerpoint/2010/main" val="2200916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13</a:t>
            </a:fld>
            <a:endParaRPr lang="en-US"/>
          </a:p>
        </p:txBody>
      </p:sp>
    </p:spTree>
    <p:extLst>
      <p:ext uri="{BB962C8B-B14F-4D97-AF65-F5344CB8AC3E}">
        <p14:creationId xmlns:p14="http://schemas.microsoft.com/office/powerpoint/2010/main" val="1702078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14</a:t>
            </a:fld>
            <a:endParaRPr lang="en-US"/>
          </a:p>
        </p:txBody>
      </p:sp>
    </p:spTree>
    <p:extLst>
      <p:ext uri="{BB962C8B-B14F-4D97-AF65-F5344CB8AC3E}">
        <p14:creationId xmlns:p14="http://schemas.microsoft.com/office/powerpoint/2010/main" val="1055215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15</a:t>
            </a:fld>
            <a:endParaRPr lang="en-US"/>
          </a:p>
        </p:txBody>
      </p:sp>
    </p:spTree>
    <p:extLst>
      <p:ext uri="{BB962C8B-B14F-4D97-AF65-F5344CB8AC3E}">
        <p14:creationId xmlns:p14="http://schemas.microsoft.com/office/powerpoint/2010/main" val="964560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16</a:t>
            </a:fld>
            <a:endParaRPr lang="en-US"/>
          </a:p>
        </p:txBody>
      </p:sp>
    </p:spTree>
    <p:extLst>
      <p:ext uri="{BB962C8B-B14F-4D97-AF65-F5344CB8AC3E}">
        <p14:creationId xmlns:p14="http://schemas.microsoft.com/office/powerpoint/2010/main" val="25434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2</a:t>
            </a:fld>
            <a:endParaRPr lang="en-US"/>
          </a:p>
        </p:txBody>
      </p:sp>
    </p:spTree>
    <p:extLst>
      <p:ext uri="{BB962C8B-B14F-4D97-AF65-F5344CB8AC3E}">
        <p14:creationId xmlns:p14="http://schemas.microsoft.com/office/powerpoint/2010/main" val="4289336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3</a:t>
            </a:fld>
            <a:endParaRPr lang="en-US"/>
          </a:p>
        </p:txBody>
      </p:sp>
    </p:spTree>
    <p:extLst>
      <p:ext uri="{BB962C8B-B14F-4D97-AF65-F5344CB8AC3E}">
        <p14:creationId xmlns:p14="http://schemas.microsoft.com/office/powerpoint/2010/main" val="3098315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4</a:t>
            </a:fld>
            <a:endParaRPr lang="en-US"/>
          </a:p>
        </p:txBody>
      </p:sp>
    </p:spTree>
    <p:extLst>
      <p:ext uri="{BB962C8B-B14F-4D97-AF65-F5344CB8AC3E}">
        <p14:creationId xmlns:p14="http://schemas.microsoft.com/office/powerpoint/2010/main" val="1571825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5</a:t>
            </a:fld>
            <a:endParaRPr lang="en-US"/>
          </a:p>
        </p:txBody>
      </p:sp>
    </p:spTree>
    <p:extLst>
      <p:ext uri="{BB962C8B-B14F-4D97-AF65-F5344CB8AC3E}">
        <p14:creationId xmlns:p14="http://schemas.microsoft.com/office/powerpoint/2010/main" val="126460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6</a:t>
            </a:fld>
            <a:endParaRPr lang="en-US"/>
          </a:p>
        </p:txBody>
      </p:sp>
    </p:spTree>
    <p:extLst>
      <p:ext uri="{BB962C8B-B14F-4D97-AF65-F5344CB8AC3E}">
        <p14:creationId xmlns:p14="http://schemas.microsoft.com/office/powerpoint/2010/main" val="2073805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7</a:t>
            </a:fld>
            <a:endParaRPr lang="en-US"/>
          </a:p>
        </p:txBody>
      </p:sp>
    </p:spTree>
    <p:extLst>
      <p:ext uri="{BB962C8B-B14F-4D97-AF65-F5344CB8AC3E}">
        <p14:creationId xmlns:p14="http://schemas.microsoft.com/office/powerpoint/2010/main" val="69302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8</a:t>
            </a:fld>
            <a:endParaRPr lang="en-US"/>
          </a:p>
        </p:txBody>
      </p:sp>
    </p:spTree>
    <p:extLst>
      <p:ext uri="{BB962C8B-B14F-4D97-AF65-F5344CB8AC3E}">
        <p14:creationId xmlns:p14="http://schemas.microsoft.com/office/powerpoint/2010/main" val="1024375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A8747-22C5-4B65-90CE-7881D26BF57D}" type="slidenum">
              <a:rPr lang="en-US" smtClean="0"/>
              <a:t>9</a:t>
            </a:fld>
            <a:endParaRPr lang="en-US"/>
          </a:p>
        </p:txBody>
      </p:sp>
    </p:spTree>
    <p:extLst>
      <p:ext uri="{BB962C8B-B14F-4D97-AF65-F5344CB8AC3E}">
        <p14:creationId xmlns:p14="http://schemas.microsoft.com/office/powerpoint/2010/main" val="3818189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2614ACC-A16F-41EB-B1E9-98D850E8F59E}" type="datetimeFigureOut">
              <a:rPr lang="en-US" smtClean="0"/>
              <a:pPr/>
              <a:t>3/18/2015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CD6D79-5836-469D-9C98-77E222285F6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614ACC-A16F-41EB-B1E9-98D850E8F59E}" type="datetimeFigureOut">
              <a:rPr lang="en-US" smtClean="0"/>
              <a:pPr/>
              <a:t>3/18/2015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9CD6D79-5836-469D-9C98-77E222285F6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614ACC-A16F-41EB-B1E9-98D850E8F59E}" type="datetimeFigureOut">
              <a:rPr lang="en-US" smtClean="0"/>
              <a:pPr/>
              <a:t>3/18/2015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9CD6D79-5836-469D-9C98-77E222285F6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614ACC-A16F-41EB-B1E9-98D850E8F59E}" type="datetimeFigureOut">
              <a:rPr lang="en-US" smtClean="0"/>
              <a:pPr/>
              <a:t>3/18/2015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9CD6D79-5836-469D-9C98-77E222285F68}"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2614ACC-A16F-41EB-B1E9-98D850E8F59E}" type="datetimeFigureOut">
              <a:rPr lang="en-US" smtClean="0"/>
              <a:pPr/>
              <a:t>3/18/2015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9CD6D79-5836-469D-9C98-77E222285F68}"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614ACC-A16F-41EB-B1E9-98D850E8F59E}" type="datetimeFigureOut">
              <a:rPr lang="en-US" smtClean="0"/>
              <a:pPr/>
              <a:t>3/18/2015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9CD6D79-5836-469D-9C98-77E222285F68}"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614ACC-A16F-41EB-B1E9-98D850E8F59E}" type="datetimeFigureOut">
              <a:rPr lang="en-US" smtClean="0"/>
              <a:pPr/>
              <a:t>3/18/2015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9CD6D79-5836-469D-9C98-77E222285F6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614ACC-A16F-41EB-B1E9-98D850E8F59E}" type="datetimeFigureOut">
              <a:rPr lang="en-US" smtClean="0"/>
              <a:pPr/>
              <a:t>3/18/2015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9CD6D79-5836-469D-9C98-77E222285F68}"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2614ACC-A16F-41EB-B1E9-98D850E8F59E}" type="datetimeFigureOut">
              <a:rPr lang="en-US" smtClean="0"/>
              <a:pPr/>
              <a:t>3/18/2015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9CD6D79-5836-469D-9C98-77E222285F6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2614ACC-A16F-41EB-B1E9-98D850E8F59E}" type="datetimeFigureOut">
              <a:rPr lang="en-US" smtClean="0"/>
              <a:pPr/>
              <a:t>3/18/2015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9CD6D79-5836-469D-9C98-77E222285F6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2614ACC-A16F-41EB-B1E9-98D850E8F59E}" type="datetimeFigureOut">
              <a:rPr lang="en-US" smtClean="0"/>
              <a:pPr/>
              <a:t>3/18/2015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CD6D79-5836-469D-9C98-77E222285F68}"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2614ACC-A16F-41EB-B1E9-98D850E8F59E}" type="datetimeFigureOut">
              <a:rPr lang="en-US" smtClean="0"/>
              <a:pPr/>
              <a:t>3/18/2015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CD6D79-5836-469D-9C98-77E222285F6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hyperlink" Target="http://www.sou.edu/bus-serv/staff.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52601"/>
            <a:ext cx="8610600" cy="1829761"/>
          </a:xfrm>
        </p:spPr>
        <p:txBody>
          <a:bodyPr>
            <a:normAutofit/>
          </a:bodyPr>
          <a:lstStyle/>
          <a:p>
            <a:r>
              <a:rPr lang="en-US" sz="4200" dirty="0" smtClean="0"/>
              <a:t>Fund and Cash Balances:</a:t>
            </a:r>
            <a:br>
              <a:rPr lang="en-US" sz="4200" dirty="0" smtClean="0"/>
            </a:br>
            <a:r>
              <a:rPr lang="en-US" sz="2800" dirty="0" smtClean="0"/>
              <a:t>Definitions and How to Reconcile Them</a:t>
            </a:r>
            <a:endParaRPr lang="en-US" sz="2800" dirty="0"/>
          </a:p>
        </p:txBody>
      </p:sp>
      <p:pic>
        <p:nvPicPr>
          <p:cNvPr id="4" name="Picture 3" descr="SOU LOGO HZ CMY POS.jpg"/>
          <p:cNvPicPr/>
          <p:nvPr/>
        </p:nvPicPr>
        <p:blipFill>
          <a:blip r:embed="rId3" cstate="print"/>
          <a:stretch>
            <a:fillRect/>
          </a:stretch>
        </p:blipFill>
        <p:spPr>
          <a:xfrm>
            <a:off x="457200" y="381000"/>
            <a:ext cx="1524000" cy="685800"/>
          </a:xfrm>
          <a:prstGeom prst="rect">
            <a:avLst/>
          </a:prstGeom>
        </p:spPr>
      </p:pic>
      <p:sp>
        <p:nvSpPr>
          <p:cNvPr id="5" name="TextBox 4"/>
          <p:cNvSpPr txBox="1"/>
          <p:nvPr/>
        </p:nvSpPr>
        <p:spPr>
          <a:xfrm>
            <a:off x="7428657" y="5357680"/>
            <a:ext cx="1598515" cy="369332"/>
          </a:xfrm>
          <a:prstGeom prst="rect">
            <a:avLst/>
          </a:prstGeom>
          <a:noFill/>
        </p:spPr>
        <p:txBody>
          <a:bodyPr wrap="none" rtlCol="0">
            <a:spAutoFit/>
          </a:bodyPr>
          <a:lstStyle/>
          <a:p>
            <a:r>
              <a:rPr lang="en-US" dirty="0" smtClean="0">
                <a:solidFill>
                  <a:schemeClr val="bg1"/>
                </a:solidFill>
              </a:rPr>
              <a:t>March, 2015</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buFont typeface="Wingdings" panose="05000000000000000000" pitchFamily="2" charset="2"/>
              <a:buChar char="Ø"/>
            </a:pPr>
            <a:r>
              <a:rPr lang="en-US" sz="2400" dirty="0" smtClean="0"/>
              <a:t>The Cash Balance is often a less useful planning tool for Fund Managers.</a:t>
            </a:r>
          </a:p>
          <a:p>
            <a:pPr marL="109728" indent="0" algn="just">
              <a:buNone/>
            </a:pPr>
            <a:endParaRPr lang="en-US" sz="2400" dirty="0" smtClean="0"/>
          </a:p>
          <a:p>
            <a:pPr algn="just">
              <a:buFont typeface="Wingdings" panose="05000000000000000000" pitchFamily="2" charset="2"/>
              <a:buChar char="Ø"/>
            </a:pPr>
            <a:r>
              <a:rPr lang="en-US" sz="2400" dirty="0" smtClean="0"/>
              <a:t>The Cash </a:t>
            </a:r>
            <a:r>
              <a:rPr lang="en-US" sz="2400" dirty="0"/>
              <a:t>B</a:t>
            </a:r>
            <a:r>
              <a:rPr lang="en-US" sz="2400" dirty="0" smtClean="0"/>
              <a:t>alance includes funds that may be earmarked for salaries or debt sinking funds, so while the cash may be physically there, fund managers should not spend it.</a:t>
            </a:r>
          </a:p>
          <a:p>
            <a:pPr marL="109728" indent="0" algn="just">
              <a:buNone/>
            </a:pPr>
            <a:endParaRPr lang="en-US" sz="2400" dirty="0" smtClean="0"/>
          </a:p>
          <a:p>
            <a:pPr algn="just">
              <a:buFont typeface="Wingdings" panose="05000000000000000000" pitchFamily="2" charset="2"/>
              <a:buChar char="Ø"/>
            </a:pPr>
            <a:r>
              <a:rPr lang="en-US" sz="2400" dirty="0" smtClean="0"/>
              <a:t>The cash balance doesn’t include revenues that were earned but not collected, so the cash balance may be understating the economic position of the fund at the same time. </a:t>
            </a:r>
            <a:endParaRPr lang="en-US" sz="2400" dirty="0"/>
          </a:p>
        </p:txBody>
      </p:sp>
      <p:sp>
        <p:nvSpPr>
          <p:cNvPr id="3" name="Title 2"/>
          <p:cNvSpPr>
            <a:spLocks noGrp="1"/>
          </p:cNvSpPr>
          <p:nvPr>
            <p:ph type="title"/>
          </p:nvPr>
        </p:nvSpPr>
        <p:spPr>
          <a:xfrm>
            <a:off x="228600" y="274638"/>
            <a:ext cx="8686800" cy="1143000"/>
          </a:xfrm>
        </p:spPr>
        <p:txBody>
          <a:bodyPr>
            <a:normAutofit/>
          </a:bodyPr>
          <a:lstStyle/>
          <a:p>
            <a:r>
              <a:rPr lang="en-US" sz="3200" dirty="0" smtClean="0"/>
              <a:t>Why Not Just Look Up the Cash Balance?</a:t>
            </a:r>
            <a:endParaRPr lang="en-US" sz="3200" dirty="0"/>
          </a:p>
        </p:txBody>
      </p:sp>
    </p:spTree>
    <p:extLst>
      <p:ext uri="{BB962C8B-B14F-4D97-AF65-F5344CB8AC3E}">
        <p14:creationId xmlns:p14="http://schemas.microsoft.com/office/powerpoint/2010/main" val="4198260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t>How Does the Fund Balance Relate to the Cash Balance?</a:t>
            </a:r>
            <a:endParaRPr lang="en-US" sz="3600" dirty="0"/>
          </a:p>
        </p:txBody>
      </p:sp>
      <p:pic>
        <p:nvPicPr>
          <p:cNvPr id="819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1447800"/>
            <a:ext cx="63246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629400" y="1264065"/>
            <a:ext cx="2362200" cy="4185761"/>
          </a:xfrm>
          <a:prstGeom prst="rect">
            <a:avLst/>
          </a:prstGeom>
          <a:noFill/>
        </p:spPr>
        <p:txBody>
          <a:bodyPr wrap="square" rtlCol="0">
            <a:spAutoFit/>
          </a:bodyPr>
          <a:lstStyle/>
          <a:p>
            <a:r>
              <a:rPr lang="en-US" sz="1400" dirty="0" smtClean="0"/>
              <a:t>Basically, </a:t>
            </a:r>
          </a:p>
          <a:p>
            <a:endParaRPr lang="en-US" sz="1400" dirty="0" smtClean="0"/>
          </a:p>
          <a:p>
            <a:pPr algn="r"/>
            <a:r>
              <a:rPr lang="en-US" sz="1400" dirty="0" smtClean="0"/>
              <a:t>Cash</a:t>
            </a:r>
          </a:p>
          <a:p>
            <a:pPr algn="r"/>
            <a:r>
              <a:rPr lang="en-US" sz="1400" dirty="0" smtClean="0"/>
              <a:t>+            Current Assets </a:t>
            </a:r>
          </a:p>
          <a:p>
            <a:pPr algn="r"/>
            <a:r>
              <a:rPr lang="en-US" sz="1400" dirty="0" smtClean="0">
                <a:solidFill>
                  <a:schemeClr val="accent2"/>
                </a:solidFill>
              </a:rPr>
              <a:t>–        Current Liabilities</a:t>
            </a:r>
          </a:p>
          <a:p>
            <a:pPr algn="r"/>
            <a:r>
              <a:rPr lang="en-US" sz="1400" dirty="0" smtClean="0"/>
              <a:t>=  Current Fund Balance</a:t>
            </a:r>
          </a:p>
          <a:p>
            <a:pPr algn="r"/>
            <a:endParaRPr lang="en-US" sz="1400" dirty="0"/>
          </a:p>
          <a:p>
            <a:pPr algn="r"/>
            <a:endParaRPr lang="en-US" sz="1400" dirty="0" smtClean="0"/>
          </a:p>
          <a:p>
            <a:pPr algn="r"/>
            <a:endParaRPr lang="en-US" sz="1400" dirty="0"/>
          </a:p>
          <a:p>
            <a:pPr algn="r"/>
            <a:r>
              <a:rPr lang="en-US" sz="1400" dirty="0" smtClean="0"/>
              <a:t>Cash on-hand Current Balance</a:t>
            </a:r>
          </a:p>
          <a:p>
            <a:pPr algn="r"/>
            <a:r>
              <a:rPr lang="en-US" sz="1400" dirty="0" smtClean="0"/>
              <a:t>+         SIS Receivables</a:t>
            </a:r>
          </a:p>
          <a:p>
            <a:pPr algn="r"/>
            <a:r>
              <a:rPr lang="en-US" sz="1400" dirty="0" smtClean="0"/>
              <a:t>+            Misc. Prepaid Expenses</a:t>
            </a:r>
          </a:p>
          <a:p>
            <a:pPr algn="r"/>
            <a:r>
              <a:rPr lang="en-US" sz="1400" dirty="0" smtClean="0">
                <a:solidFill>
                  <a:schemeClr val="accent2"/>
                </a:solidFill>
              </a:rPr>
              <a:t>-        Invoices Payable</a:t>
            </a:r>
          </a:p>
          <a:p>
            <a:pPr marL="285750" indent="-285750" algn="r">
              <a:buFontTx/>
              <a:buChar char="-"/>
            </a:pPr>
            <a:r>
              <a:rPr lang="en-US" sz="1400" dirty="0" smtClean="0">
                <a:solidFill>
                  <a:schemeClr val="accent2"/>
                </a:solidFill>
              </a:rPr>
              <a:t>Prepaid Tuition and Fees</a:t>
            </a:r>
          </a:p>
          <a:p>
            <a:pPr algn="r"/>
            <a:endParaRPr lang="en-US" sz="1400" dirty="0" smtClean="0">
              <a:solidFill>
                <a:schemeClr val="accent2"/>
              </a:solidFill>
            </a:endParaRPr>
          </a:p>
          <a:p>
            <a:pPr algn="r"/>
            <a:r>
              <a:rPr lang="en-US" sz="1400" dirty="0" smtClean="0"/>
              <a:t>Current Fund Balance</a:t>
            </a:r>
            <a:endParaRPr lang="en-US" sz="1400" dirty="0"/>
          </a:p>
        </p:txBody>
      </p:sp>
      <p:cxnSp>
        <p:nvCxnSpPr>
          <p:cNvPr id="6" name="Straight Connector 5"/>
          <p:cNvCxnSpPr/>
          <p:nvPr/>
        </p:nvCxnSpPr>
        <p:spPr>
          <a:xfrm>
            <a:off x="6819900" y="4953000"/>
            <a:ext cx="21717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00314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t>How Does the Fund Balance Relate to the Cash Balance?</a:t>
            </a:r>
            <a:endParaRPr lang="en-US" sz="3600" dirty="0"/>
          </a:p>
        </p:txBody>
      </p:sp>
      <p:pic>
        <p:nvPicPr>
          <p:cNvPr id="819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1447800"/>
            <a:ext cx="63246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629400" y="1264065"/>
            <a:ext cx="2362200" cy="3970318"/>
          </a:xfrm>
          <a:prstGeom prst="rect">
            <a:avLst/>
          </a:prstGeom>
          <a:noFill/>
        </p:spPr>
        <p:txBody>
          <a:bodyPr wrap="square" rtlCol="0">
            <a:spAutoFit/>
          </a:bodyPr>
          <a:lstStyle/>
          <a:p>
            <a:pPr algn="r"/>
            <a:r>
              <a:rPr lang="en-US" sz="1400" dirty="0" smtClean="0"/>
              <a:t>Cash on-hand Current Balance</a:t>
            </a:r>
          </a:p>
          <a:p>
            <a:pPr algn="r"/>
            <a:r>
              <a:rPr lang="en-US" sz="1400" dirty="0" smtClean="0"/>
              <a:t>+         SIS Receivables</a:t>
            </a:r>
          </a:p>
          <a:p>
            <a:pPr algn="r"/>
            <a:r>
              <a:rPr lang="en-US" sz="1400" dirty="0" smtClean="0"/>
              <a:t>+            Misc. Prepaid Expenses</a:t>
            </a:r>
          </a:p>
          <a:p>
            <a:pPr algn="r"/>
            <a:r>
              <a:rPr lang="en-US" sz="1400" dirty="0" smtClean="0">
                <a:solidFill>
                  <a:schemeClr val="accent2"/>
                </a:solidFill>
              </a:rPr>
              <a:t>-        Invoices Payable</a:t>
            </a:r>
          </a:p>
          <a:p>
            <a:pPr marL="285750" indent="-285750" algn="r">
              <a:buFontTx/>
              <a:buChar char="-"/>
            </a:pPr>
            <a:r>
              <a:rPr lang="en-US" sz="1400" dirty="0" smtClean="0">
                <a:solidFill>
                  <a:schemeClr val="accent2"/>
                </a:solidFill>
              </a:rPr>
              <a:t>Prepaid Tuition and Fees</a:t>
            </a:r>
          </a:p>
          <a:p>
            <a:pPr algn="r"/>
            <a:endParaRPr lang="en-US" sz="1400" dirty="0" smtClean="0">
              <a:solidFill>
                <a:schemeClr val="accent2"/>
              </a:solidFill>
            </a:endParaRPr>
          </a:p>
          <a:p>
            <a:pPr algn="r"/>
            <a:r>
              <a:rPr lang="en-US" sz="1400" dirty="0" smtClean="0"/>
              <a:t>Current Fund Balance</a:t>
            </a:r>
          </a:p>
          <a:p>
            <a:pPr algn="r"/>
            <a:endParaRPr lang="en-US" sz="1400" dirty="0"/>
          </a:p>
          <a:p>
            <a:pPr algn="r"/>
            <a:endParaRPr lang="en-US" sz="1400" dirty="0" smtClean="0"/>
          </a:p>
          <a:p>
            <a:pPr algn="r"/>
            <a:r>
              <a:rPr lang="en-US" sz="1400" dirty="0" smtClean="0"/>
              <a:t>$22,116.70</a:t>
            </a:r>
          </a:p>
          <a:p>
            <a:pPr algn="r"/>
            <a:r>
              <a:rPr lang="en-US" sz="1400" dirty="0" smtClean="0"/>
              <a:t>1,428.70</a:t>
            </a:r>
          </a:p>
          <a:p>
            <a:pPr algn="r"/>
            <a:r>
              <a:rPr lang="en-US" sz="1400" dirty="0" smtClean="0"/>
              <a:t>-1,000.00</a:t>
            </a:r>
          </a:p>
          <a:p>
            <a:pPr algn="r"/>
            <a:r>
              <a:rPr lang="en-US" sz="1400" dirty="0" smtClean="0">
                <a:solidFill>
                  <a:schemeClr val="accent2"/>
                </a:solidFill>
              </a:rPr>
              <a:t>-0.00</a:t>
            </a:r>
          </a:p>
          <a:p>
            <a:pPr algn="r"/>
            <a:r>
              <a:rPr lang="en-US" sz="1400" dirty="0" smtClean="0">
                <a:solidFill>
                  <a:schemeClr val="accent2"/>
                </a:solidFill>
              </a:rPr>
              <a:t>-0.00</a:t>
            </a:r>
          </a:p>
          <a:p>
            <a:pPr algn="r"/>
            <a:r>
              <a:rPr lang="en-US" sz="1400" dirty="0" smtClean="0"/>
              <a:t>$22,545.40</a:t>
            </a:r>
            <a:endParaRPr lang="en-US" sz="1400" dirty="0"/>
          </a:p>
        </p:txBody>
      </p:sp>
      <p:cxnSp>
        <p:nvCxnSpPr>
          <p:cNvPr id="6" name="Straight Connector 5"/>
          <p:cNvCxnSpPr/>
          <p:nvPr/>
        </p:nvCxnSpPr>
        <p:spPr>
          <a:xfrm>
            <a:off x="6724650" y="3048000"/>
            <a:ext cx="2171700"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7848600" y="4876800"/>
            <a:ext cx="1143000" cy="0"/>
          </a:xfrm>
          <a:prstGeom prst="line">
            <a:avLst/>
          </a:prstGeom>
        </p:spPr>
        <p:style>
          <a:lnRef idx="1">
            <a:schemeClr val="dk1"/>
          </a:lnRef>
          <a:fillRef idx="0">
            <a:schemeClr val="dk1"/>
          </a:fillRef>
          <a:effectRef idx="0">
            <a:schemeClr val="dk1"/>
          </a:effectRef>
          <a:fontRef idx="minor">
            <a:schemeClr val="tx1"/>
          </a:fontRef>
        </p:style>
      </p:cxnSp>
      <p:sp>
        <p:nvSpPr>
          <p:cNvPr id="2" name="Rectangle 1"/>
          <p:cNvSpPr/>
          <p:nvPr/>
        </p:nvSpPr>
        <p:spPr>
          <a:xfrm>
            <a:off x="3581400" y="5334000"/>
            <a:ext cx="2057400" cy="2286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5562600" y="5029200"/>
            <a:ext cx="2286000" cy="381000"/>
          </a:xfrm>
          <a:prstGeom prst="straightConnector1">
            <a:avLst/>
          </a:prstGeom>
          <a:ln w="38100">
            <a:solidFill>
              <a:srgbClr val="FFFF00"/>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90160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anose="05000000000000000000" pitchFamily="2" charset="2"/>
              <a:buChar char="Ø"/>
            </a:pPr>
            <a:r>
              <a:rPr lang="en-US" sz="2400" dirty="0" smtClean="0"/>
              <a:t>When looking up the Fund </a:t>
            </a:r>
            <a:r>
              <a:rPr lang="en-US" sz="2400" dirty="0"/>
              <a:t>B</a:t>
            </a:r>
            <a:r>
              <a:rPr lang="en-US" sz="2400" dirty="0" smtClean="0"/>
              <a:t>alance in Banner, there is one additional concern:</a:t>
            </a:r>
          </a:p>
          <a:p>
            <a:pPr marL="109728" indent="0">
              <a:buNone/>
            </a:pPr>
            <a:endParaRPr lang="en-US" sz="2400" dirty="0"/>
          </a:p>
          <a:p>
            <a:pPr>
              <a:buFont typeface="Wingdings" panose="05000000000000000000" pitchFamily="2" charset="2"/>
              <a:buChar char="Ø"/>
            </a:pPr>
            <a:r>
              <a:rPr lang="en-US" sz="2400" dirty="0" smtClean="0"/>
              <a:t>In some of the Auxiliaries and Service Centers, the total Fund </a:t>
            </a:r>
            <a:r>
              <a:rPr lang="en-US" sz="2400" dirty="0"/>
              <a:t>B</a:t>
            </a:r>
            <a:r>
              <a:rPr lang="en-US" sz="2400" dirty="0" smtClean="0"/>
              <a:t>alance includes Funds Associated with Undepreciated Fixed Assets and Funds Associated with Debt Obligations. To find out the Fund </a:t>
            </a:r>
            <a:r>
              <a:rPr lang="en-US" sz="2400" dirty="0"/>
              <a:t>B</a:t>
            </a:r>
            <a:r>
              <a:rPr lang="en-US" sz="2400" dirty="0" smtClean="0"/>
              <a:t>alance available to support daily operations, the balance must be netted together.</a:t>
            </a:r>
          </a:p>
          <a:p>
            <a:pPr marL="109728" indent="0">
              <a:buNone/>
            </a:pPr>
            <a:endParaRPr lang="en-US" sz="2400" dirty="0" smtClean="0"/>
          </a:p>
          <a:p>
            <a:pPr>
              <a:buFont typeface="Wingdings" panose="05000000000000000000" pitchFamily="2" charset="2"/>
              <a:buChar char="Ø"/>
            </a:pPr>
            <a:r>
              <a:rPr lang="en-US" sz="2400" i="1" dirty="0" smtClean="0"/>
              <a:t>This does not affect the </a:t>
            </a:r>
            <a:r>
              <a:rPr lang="en-US" sz="2400" i="1" dirty="0" err="1" smtClean="0"/>
              <a:t>Cognos</a:t>
            </a:r>
            <a:r>
              <a:rPr lang="en-US" sz="2400" i="1" dirty="0" smtClean="0"/>
              <a:t> Report because that report only includes Operating Activity Funds.</a:t>
            </a:r>
            <a:endParaRPr lang="en-US" sz="2400" i="1" dirty="0"/>
          </a:p>
        </p:txBody>
      </p:sp>
      <p:sp>
        <p:nvSpPr>
          <p:cNvPr id="3" name="Title 2"/>
          <p:cNvSpPr>
            <a:spLocks noGrp="1"/>
          </p:cNvSpPr>
          <p:nvPr>
            <p:ph type="title"/>
          </p:nvPr>
        </p:nvSpPr>
        <p:spPr/>
        <p:txBody>
          <a:bodyPr/>
          <a:lstStyle/>
          <a:p>
            <a:r>
              <a:rPr lang="en-US" dirty="0" smtClean="0"/>
              <a:t>Other Items to Watch Out For!</a:t>
            </a:r>
            <a:endParaRPr lang="en-US" dirty="0"/>
          </a:p>
        </p:txBody>
      </p:sp>
    </p:spTree>
    <p:extLst>
      <p:ext uri="{BB962C8B-B14F-4D97-AF65-F5344CB8AC3E}">
        <p14:creationId xmlns:p14="http://schemas.microsoft.com/office/powerpoint/2010/main" val="332618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Watch Out!</a:t>
            </a:r>
            <a:endParaRPr lang="en-US" dirty="0"/>
          </a:p>
        </p:txBody>
      </p:sp>
      <p:sp>
        <p:nvSpPr>
          <p:cNvPr id="7" name="Text Placeholder 6"/>
          <p:cNvSpPr>
            <a:spLocks noGrp="1"/>
          </p:cNvSpPr>
          <p:nvPr>
            <p:ph type="body" sz="half" idx="3"/>
          </p:nvPr>
        </p:nvSpPr>
        <p:spPr>
          <a:xfrm>
            <a:off x="533400" y="5410200"/>
            <a:ext cx="8153401" cy="762000"/>
          </a:xfrm>
        </p:spPr>
        <p:txBody>
          <a:bodyPr/>
          <a:lstStyle/>
          <a:p>
            <a:pPr algn="ctr"/>
            <a:r>
              <a:rPr lang="en-US" dirty="0" smtClean="0"/>
              <a:t>Housing Fund Balance End of Year, 2014</a:t>
            </a:r>
            <a:endParaRPr lang="en-US" dirty="0"/>
          </a:p>
        </p:txBody>
      </p:sp>
      <p:sp>
        <p:nvSpPr>
          <p:cNvPr id="6" name="Content Placeholder 5"/>
          <p:cNvSpPr>
            <a:spLocks noGrp="1"/>
          </p:cNvSpPr>
          <p:nvPr>
            <p:ph sz="quarter" idx="2"/>
          </p:nvPr>
        </p:nvSpPr>
        <p:spPr>
          <a:xfrm>
            <a:off x="457200" y="1444294"/>
            <a:ext cx="4038600" cy="3941763"/>
          </a:xfrm>
        </p:spPr>
        <p:txBody>
          <a:bodyPr>
            <a:normAutofit/>
          </a:bodyPr>
          <a:lstStyle/>
          <a:p>
            <a:pPr marL="109728" indent="0" algn="r">
              <a:buNone/>
            </a:pPr>
            <a:r>
              <a:rPr lang="en-US" sz="2200" dirty="0" smtClean="0"/>
              <a:t>Fund Balance</a:t>
            </a:r>
          </a:p>
          <a:p>
            <a:pPr marL="109728" indent="0" algn="r">
              <a:buNone/>
            </a:pPr>
            <a:endParaRPr lang="en-US" sz="2200" dirty="0" smtClean="0"/>
          </a:p>
          <a:p>
            <a:pPr marL="109728" indent="0" algn="r">
              <a:buNone/>
            </a:pPr>
            <a:r>
              <a:rPr lang="en-US" sz="2200" dirty="0" smtClean="0"/>
              <a:t>+    Undepreciated Fixed Assets</a:t>
            </a:r>
          </a:p>
          <a:p>
            <a:pPr algn="r">
              <a:buFontTx/>
              <a:buChar char="-"/>
            </a:pPr>
            <a:endParaRPr lang="en-US" sz="2200" dirty="0" smtClean="0">
              <a:solidFill>
                <a:schemeClr val="accent2"/>
              </a:solidFill>
            </a:endParaRPr>
          </a:p>
          <a:p>
            <a:pPr marL="109728" indent="0" algn="r">
              <a:buNone/>
            </a:pPr>
            <a:r>
              <a:rPr lang="en-US" sz="2200" dirty="0" smtClean="0">
                <a:solidFill>
                  <a:schemeClr val="accent2"/>
                </a:solidFill>
              </a:rPr>
              <a:t>-           Debt Obligations</a:t>
            </a:r>
          </a:p>
          <a:p>
            <a:pPr marL="109728" indent="0" algn="r">
              <a:buNone/>
            </a:pPr>
            <a:endParaRPr lang="en-US" sz="2200" dirty="0" smtClean="0"/>
          </a:p>
          <a:p>
            <a:pPr marL="109728" indent="0" algn="r">
              <a:buNone/>
            </a:pPr>
            <a:r>
              <a:rPr lang="en-US" sz="2200" dirty="0" smtClean="0"/>
              <a:t>Net Fund Balance Available to Support Daily Operations</a:t>
            </a:r>
          </a:p>
          <a:p>
            <a:pPr marL="109728" indent="0">
              <a:buNone/>
            </a:pPr>
            <a:endParaRPr lang="en-US" dirty="0" smtClean="0"/>
          </a:p>
        </p:txBody>
      </p:sp>
      <p:sp>
        <p:nvSpPr>
          <p:cNvPr id="8" name="Content Placeholder 7"/>
          <p:cNvSpPr>
            <a:spLocks noGrp="1"/>
          </p:cNvSpPr>
          <p:nvPr>
            <p:ph sz="quarter" idx="4"/>
          </p:nvPr>
        </p:nvSpPr>
        <p:spPr>
          <a:xfrm>
            <a:off x="4648200" y="1444294"/>
            <a:ext cx="4038600" cy="3941763"/>
          </a:xfrm>
        </p:spPr>
        <p:txBody>
          <a:bodyPr/>
          <a:lstStyle/>
          <a:p>
            <a:pPr marL="109728" indent="0" algn="r">
              <a:buNone/>
            </a:pPr>
            <a:r>
              <a:rPr lang="en-US" sz="1400" i="1" dirty="0" smtClean="0"/>
              <a:t>Housing Fund Balance, FY 2014</a:t>
            </a:r>
          </a:p>
          <a:p>
            <a:pPr marL="109728" indent="0" algn="r">
              <a:buNone/>
            </a:pPr>
            <a:r>
              <a:rPr lang="en-US" dirty="0" smtClean="0"/>
              <a:t>$1,500,358.80</a:t>
            </a:r>
            <a:endParaRPr lang="en-US" sz="800" dirty="0"/>
          </a:p>
          <a:p>
            <a:pPr marL="109728" indent="0" algn="r">
              <a:buNone/>
            </a:pPr>
            <a:endParaRPr lang="en-US" sz="800" dirty="0" smtClean="0"/>
          </a:p>
          <a:p>
            <a:pPr marL="109728" indent="0" algn="r">
              <a:buNone/>
            </a:pPr>
            <a:r>
              <a:rPr lang="en-US" sz="1400" i="1" dirty="0" smtClean="0">
                <a:solidFill>
                  <a:prstClr val="black"/>
                </a:solidFill>
              </a:rPr>
              <a:t>Undepreciated Fixed Assets, FY 2014</a:t>
            </a:r>
          </a:p>
          <a:p>
            <a:pPr marL="109728" lvl="0" indent="0" algn="r">
              <a:buClr>
                <a:srgbClr val="2DA2BF"/>
              </a:buClr>
              <a:buNone/>
            </a:pPr>
            <a:r>
              <a:rPr lang="en-US" dirty="0">
                <a:solidFill>
                  <a:prstClr val="black"/>
                </a:solidFill>
              </a:rPr>
              <a:t>$</a:t>
            </a:r>
            <a:r>
              <a:rPr lang="en-US" dirty="0" smtClean="0">
                <a:solidFill>
                  <a:prstClr val="black"/>
                </a:solidFill>
              </a:rPr>
              <a:t>17,458,694.91</a:t>
            </a:r>
          </a:p>
          <a:p>
            <a:pPr marL="109728" lvl="0" indent="0" algn="r">
              <a:buClr>
                <a:srgbClr val="2DA2BF"/>
              </a:buClr>
              <a:buNone/>
            </a:pPr>
            <a:endParaRPr lang="en-US" sz="800" dirty="0" smtClean="0">
              <a:solidFill>
                <a:prstClr val="black"/>
              </a:solidFill>
            </a:endParaRPr>
          </a:p>
          <a:p>
            <a:pPr marL="109728" lvl="0" indent="0" algn="r">
              <a:buClr>
                <a:srgbClr val="2DA2BF"/>
              </a:buClr>
              <a:buNone/>
            </a:pPr>
            <a:endParaRPr lang="en-US" sz="800" dirty="0">
              <a:solidFill>
                <a:prstClr val="black"/>
              </a:solidFill>
            </a:endParaRPr>
          </a:p>
          <a:p>
            <a:pPr marL="109728" lvl="0" indent="0" algn="r">
              <a:buClr>
                <a:srgbClr val="2DA2BF"/>
              </a:buClr>
              <a:buNone/>
            </a:pPr>
            <a:endParaRPr lang="en-US" sz="800" dirty="0" smtClean="0">
              <a:solidFill>
                <a:prstClr val="black"/>
              </a:solidFill>
            </a:endParaRPr>
          </a:p>
          <a:p>
            <a:pPr marL="109728" lvl="0" indent="0" algn="r">
              <a:buClr>
                <a:srgbClr val="2DA2BF"/>
              </a:buClr>
              <a:buNone/>
            </a:pPr>
            <a:r>
              <a:rPr lang="en-US" sz="1400" i="1" dirty="0" smtClean="0">
                <a:solidFill>
                  <a:prstClr val="black"/>
                </a:solidFill>
              </a:rPr>
              <a:t>Debt Obligations, </a:t>
            </a:r>
            <a:r>
              <a:rPr lang="en-US" sz="1400" i="1" dirty="0">
                <a:solidFill>
                  <a:prstClr val="black"/>
                </a:solidFill>
              </a:rPr>
              <a:t>End of FY 2014</a:t>
            </a:r>
          </a:p>
          <a:p>
            <a:pPr marL="109728" indent="0" algn="r">
              <a:buClr>
                <a:srgbClr val="2DA2BF"/>
              </a:buClr>
              <a:buNone/>
            </a:pPr>
            <a:r>
              <a:rPr lang="en-US" dirty="0" smtClean="0">
                <a:solidFill>
                  <a:prstClr val="black"/>
                </a:solidFill>
              </a:rPr>
              <a:t>+         </a:t>
            </a:r>
            <a:r>
              <a:rPr lang="en-US" dirty="0" smtClean="0">
                <a:solidFill>
                  <a:schemeClr val="accent2"/>
                </a:solidFill>
              </a:rPr>
              <a:t>($16,952,177.47)</a:t>
            </a:r>
            <a:endParaRPr lang="en-US" dirty="0">
              <a:solidFill>
                <a:schemeClr val="accent2"/>
              </a:solidFill>
            </a:endParaRPr>
          </a:p>
          <a:p>
            <a:pPr marL="109728" lvl="0" indent="0">
              <a:buClr>
                <a:srgbClr val="2DA2BF"/>
              </a:buClr>
              <a:buNone/>
            </a:pPr>
            <a:endParaRPr lang="en-US" sz="800" dirty="0" smtClean="0">
              <a:solidFill>
                <a:prstClr val="black"/>
              </a:solidFill>
            </a:endParaRPr>
          </a:p>
          <a:p>
            <a:pPr marL="109728" lvl="0" indent="0">
              <a:buClr>
                <a:srgbClr val="2DA2BF"/>
              </a:buClr>
              <a:buNone/>
            </a:pPr>
            <a:endParaRPr lang="en-US" sz="800" dirty="0">
              <a:solidFill>
                <a:prstClr val="black"/>
              </a:solidFill>
            </a:endParaRPr>
          </a:p>
          <a:p>
            <a:pPr marL="109728" indent="0" algn="r">
              <a:buNone/>
            </a:pPr>
            <a:r>
              <a:rPr lang="en-US" dirty="0" smtClean="0"/>
              <a:t>$993,841.36</a:t>
            </a:r>
          </a:p>
          <a:p>
            <a:pPr marL="109728" indent="0">
              <a:buNone/>
            </a:pPr>
            <a:endParaRPr lang="en-US" dirty="0"/>
          </a:p>
        </p:txBody>
      </p:sp>
      <p:cxnSp>
        <p:nvCxnSpPr>
          <p:cNvPr id="10" name="Straight Connector 9"/>
          <p:cNvCxnSpPr/>
          <p:nvPr/>
        </p:nvCxnSpPr>
        <p:spPr>
          <a:xfrm>
            <a:off x="533400" y="3810000"/>
            <a:ext cx="38862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876800" y="3810000"/>
            <a:ext cx="3733800"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41225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76200" y="1154017"/>
            <a:ext cx="8915400" cy="4800600"/>
          </a:xfrm>
        </p:spPr>
        <p:txBody>
          <a:bodyPr/>
          <a:lstStyle/>
          <a:p>
            <a:pPr eaLnBrk="1" hangingPunct="1"/>
            <a:endParaRPr lang="en-US" dirty="0" smtClean="0"/>
          </a:p>
          <a:p>
            <a:pPr lvl="1" eaLnBrk="1" hangingPunct="1">
              <a:buFont typeface="Wingdings" panose="05000000000000000000" pitchFamily="2" charset="2"/>
              <a:buChar char="§"/>
            </a:pPr>
            <a:r>
              <a:rPr lang="en-US" sz="2400" dirty="0" smtClean="0"/>
              <a:t>We are here to support you and your clients with any fund or cash balance questions. </a:t>
            </a:r>
          </a:p>
          <a:p>
            <a:pPr lvl="1" eaLnBrk="1" hangingPunct="1">
              <a:buFont typeface="Wingdings" panose="05000000000000000000" pitchFamily="2" charset="2"/>
              <a:buChar char="§"/>
            </a:pPr>
            <a:endParaRPr lang="en-US" sz="2400" dirty="0" smtClean="0"/>
          </a:p>
          <a:p>
            <a:pPr lvl="1" eaLnBrk="1" hangingPunct="1">
              <a:buFont typeface="Wingdings" panose="05000000000000000000" pitchFamily="2" charset="2"/>
              <a:buChar char="§"/>
            </a:pPr>
            <a:r>
              <a:rPr lang="en-US" sz="2400" dirty="0" smtClean="0"/>
              <a:t>Please contact Business Services if you have any questions or need assistance!</a:t>
            </a:r>
          </a:p>
          <a:p>
            <a:pPr lvl="1" eaLnBrk="1" hangingPunct="1">
              <a:buFont typeface="Verdana" pitchFamily="34" charset="0"/>
              <a:buNone/>
            </a:pPr>
            <a:endParaRPr lang="en-US" dirty="0" smtClean="0"/>
          </a:p>
          <a:p>
            <a:pPr lvl="1" eaLnBrk="1" hangingPunct="1">
              <a:buFont typeface="Verdana" pitchFamily="34" charset="0"/>
              <a:buNone/>
            </a:pPr>
            <a:r>
              <a:rPr lang="en-US" dirty="0" smtClean="0"/>
              <a:t>	</a:t>
            </a:r>
          </a:p>
        </p:txBody>
      </p:sp>
      <p:sp>
        <p:nvSpPr>
          <p:cNvPr id="2" name="Title 1"/>
          <p:cNvSpPr>
            <a:spLocks noGrp="1"/>
          </p:cNvSpPr>
          <p:nvPr>
            <p:ph type="title"/>
          </p:nvPr>
        </p:nvSpPr>
        <p:spPr>
          <a:xfrm>
            <a:off x="0" y="0"/>
            <a:ext cx="9144000" cy="1447800"/>
          </a:xfrm>
        </p:spPr>
        <p:txBody>
          <a:bodyPr>
            <a:normAutofit fontScale="90000"/>
          </a:bodyPr>
          <a:lstStyle/>
          <a:p>
            <a:pPr algn="ctr" eaLnBrk="1" fontAlgn="auto" hangingPunct="1">
              <a:spcAft>
                <a:spcPts val="0"/>
              </a:spcAft>
              <a:defRPr/>
            </a:pPr>
            <a:r>
              <a:rPr lang="en-US" sz="2800" dirty="0" smtClean="0"/>
              <a:t/>
            </a:r>
            <a:br>
              <a:rPr lang="en-US" sz="2800" dirty="0" smtClean="0"/>
            </a:br>
            <a:r>
              <a:rPr lang="en-US" sz="4400" dirty="0" smtClean="0"/>
              <a:t>Fund or Cash Balance</a:t>
            </a:r>
            <a:r>
              <a:rPr lang="en-US" sz="2200" dirty="0"/>
              <a:t/>
            </a:r>
            <a:br>
              <a:rPr lang="en-US" sz="2200" dirty="0"/>
            </a:br>
            <a:endParaRPr lang="en-US" sz="2200" dirty="0"/>
          </a:p>
        </p:txBody>
      </p:sp>
      <p:pic>
        <p:nvPicPr>
          <p:cNvPr id="20484" name="Picture 3" descr="SOU LOGO HZ CMY PO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59436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http://fromthebungalow.files.wordpress.com/2011/05/thumbs-u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3408" y="4140370"/>
            <a:ext cx="2816225" cy="2112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4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86918" y="2062162"/>
            <a:ext cx="8229600" cy="4191000"/>
          </a:xfrm>
        </p:spPr>
        <p:txBody>
          <a:bodyPr/>
          <a:lstStyle/>
          <a:p>
            <a:pPr algn="ctr" eaLnBrk="1" hangingPunct="1">
              <a:buFont typeface="Wingdings 3" pitchFamily="18" charset="2"/>
              <a:buNone/>
            </a:pPr>
            <a:r>
              <a:rPr lang="en-US" b="1" dirty="0" smtClean="0"/>
              <a:t>For assistance</a:t>
            </a:r>
          </a:p>
          <a:p>
            <a:pPr algn="ctr" eaLnBrk="1" hangingPunct="1">
              <a:buFont typeface="Wingdings 3" pitchFamily="18" charset="2"/>
              <a:buNone/>
            </a:pPr>
            <a:r>
              <a:rPr lang="en-US" b="1" dirty="0" smtClean="0"/>
              <a:t>Contact: Accounting </a:t>
            </a:r>
            <a:r>
              <a:rPr lang="en-US" b="1" dirty="0" smtClean="0"/>
              <a:t>Manager</a:t>
            </a:r>
          </a:p>
          <a:p>
            <a:pPr algn="ctr" eaLnBrk="1" hangingPunct="1">
              <a:buFont typeface="Wingdings 3" pitchFamily="18" charset="2"/>
              <a:buNone/>
            </a:pPr>
            <a:r>
              <a:rPr lang="en-US" b="1" dirty="0" smtClean="0"/>
              <a:t> 541.552.6065</a:t>
            </a:r>
          </a:p>
          <a:p>
            <a:pPr algn="ctr" eaLnBrk="1" hangingPunct="1">
              <a:buFont typeface="Wingdings 3" pitchFamily="18" charset="2"/>
              <a:buNone/>
            </a:pPr>
            <a:endParaRPr lang="en-US" b="1" dirty="0" smtClean="0"/>
          </a:p>
          <a:p>
            <a:pPr algn="ctr" eaLnBrk="1" hangingPunct="1">
              <a:buFont typeface="Wingdings 3" pitchFamily="18" charset="2"/>
              <a:buNone/>
            </a:pPr>
            <a:r>
              <a:rPr lang="en-US" b="1" dirty="0" smtClean="0"/>
              <a:t>Contact: Business Services Director</a:t>
            </a:r>
          </a:p>
          <a:p>
            <a:pPr algn="ctr" eaLnBrk="1" hangingPunct="1">
              <a:buFont typeface="Wingdings 3" pitchFamily="18" charset="2"/>
              <a:buNone/>
            </a:pPr>
            <a:r>
              <a:rPr lang="en-US" b="1" dirty="0" smtClean="0"/>
              <a:t>541.552.6594</a:t>
            </a:r>
            <a:endParaRPr lang="en-US" b="1" dirty="0"/>
          </a:p>
          <a:p>
            <a:pPr algn="ctr" eaLnBrk="1" hangingPunct="1">
              <a:buFont typeface="Wingdings 3" pitchFamily="18" charset="2"/>
              <a:buNone/>
            </a:pPr>
            <a:endParaRPr lang="en-US" b="1" dirty="0" smtClean="0"/>
          </a:p>
          <a:p>
            <a:pPr algn="ctr">
              <a:buNone/>
            </a:pPr>
            <a:r>
              <a:rPr lang="en-US" b="1" dirty="0">
                <a:hlinkClick r:id="rId3"/>
              </a:rPr>
              <a:t>http://www.sou.edu/bus-serv/staff.html</a:t>
            </a:r>
            <a:endParaRPr lang="en-US" b="1" dirty="0" smtClean="0"/>
          </a:p>
          <a:p>
            <a:pPr algn="ctr" eaLnBrk="1" hangingPunct="1">
              <a:buFont typeface="Wingdings 3" pitchFamily="18" charset="2"/>
              <a:buNone/>
            </a:pPr>
            <a:endParaRPr lang="en-US" b="1" dirty="0" smtClean="0"/>
          </a:p>
          <a:p>
            <a:pPr algn="ctr" eaLnBrk="1" hangingPunct="1">
              <a:buFont typeface="Wingdings 3" pitchFamily="18" charset="2"/>
              <a:buNone/>
            </a:pPr>
            <a:endParaRPr lang="en-US" dirty="0" smtClean="0"/>
          </a:p>
          <a:p>
            <a:pPr eaLnBrk="1" hangingPunct="1">
              <a:buFont typeface="Wingdings 3" pitchFamily="18" charset="2"/>
              <a:buNone/>
            </a:pPr>
            <a:endParaRPr lang="en-US" b="1" dirty="0" smtClean="0"/>
          </a:p>
          <a:p>
            <a:pPr eaLnBrk="1" hangingPunct="1">
              <a:buFont typeface="Wingdings 3" pitchFamily="18" charset="2"/>
              <a:buNone/>
            </a:pPr>
            <a:endParaRPr lang="en-US" dirty="0" smtClean="0"/>
          </a:p>
          <a:p>
            <a:pPr eaLnBrk="1" hangingPunct="1"/>
            <a:endParaRPr lang="en-US" dirty="0" smtClean="0"/>
          </a:p>
        </p:txBody>
      </p:sp>
      <p:sp>
        <p:nvSpPr>
          <p:cNvPr id="2" name="Title 1"/>
          <p:cNvSpPr>
            <a:spLocks noGrp="1"/>
          </p:cNvSpPr>
          <p:nvPr>
            <p:ph type="title"/>
          </p:nvPr>
        </p:nvSpPr>
        <p:spPr>
          <a:xfrm>
            <a:off x="457200" y="274638"/>
            <a:ext cx="8229600" cy="2011362"/>
          </a:xfrm>
        </p:spPr>
        <p:txBody>
          <a:bodyPr>
            <a:normAutofit/>
          </a:bodyPr>
          <a:lstStyle/>
          <a:p>
            <a:pPr algn="ctr" eaLnBrk="1" fontAlgn="auto" hangingPunct="1">
              <a:spcAft>
                <a:spcPts val="0"/>
              </a:spcAft>
              <a:defRPr/>
            </a:pPr>
            <a:r>
              <a:rPr lang="en-US" sz="4000" dirty="0" smtClean="0"/>
              <a:t>Contacts</a:t>
            </a:r>
            <a:r>
              <a:rPr lang="en-US" dirty="0">
                <a:solidFill>
                  <a:srgbClr val="0070C0"/>
                </a:solidFill>
              </a:rPr>
              <a:t/>
            </a:r>
            <a:br>
              <a:rPr lang="en-US" dirty="0">
                <a:solidFill>
                  <a:srgbClr val="0070C0"/>
                </a:solidFill>
              </a:rPr>
            </a:br>
            <a:endParaRPr lang="en-US" dirty="0">
              <a:solidFill>
                <a:srgbClr val="0070C0"/>
              </a:solidFill>
            </a:endParaRPr>
          </a:p>
        </p:txBody>
      </p:sp>
      <p:pic>
        <p:nvPicPr>
          <p:cNvPr id="21508" name="Picture 3" descr="SOU LOGO HZ CMY PO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67600" y="5943600"/>
            <a:ext cx="1276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7225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69634" y="381000"/>
            <a:ext cx="7864766" cy="646331"/>
          </a:xfrm>
          <a:prstGeom prst="rect">
            <a:avLst/>
          </a:prstGeom>
          <a:noFill/>
        </p:spPr>
        <p:txBody>
          <a:bodyPr wrap="square" rtlCol="0">
            <a:spAutoFit/>
          </a:bodyPr>
          <a:lstStyle/>
          <a:p>
            <a:pPr algn="ctr"/>
            <a:r>
              <a:rPr lang="en-US" sz="3600" b="1" dirty="0" smtClean="0">
                <a:solidFill>
                  <a:srgbClr val="464646"/>
                </a:solidFill>
                <a:effectLst>
                  <a:outerShdw blurRad="31750" dist="25400" dir="5400000" algn="tl" rotWithShape="0">
                    <a:srgbClr val="000000">
                      <a:alpha val="25000"/>
                    </a:srgbClr>
                  </a:outerShdw>
                </a:effectLst>
                <a:ea typeface="+mj-ea"/>
                <a:cs typeface="+mj-cs"/>
              </a:rPr>
              <a:t>Fund Codes and Types</a:t>
            </a:r>
            <a:endParaRPr lang="en-US" dirty="0"/>
          </a:p>
        </p:txBody>
      </p:sp>
      <p:sp>
        <p:nvSpPr>
          <p:cNvPr id="9" name="TextBox 8"/>
          <p:cNvSpPr txBox="1"/>
          <p:nvPr/>
        </p:nvSpPr>
        <p:spPr>
          <a:xfrm>
            <a:off x="457200" y="1447800"/>
            <a:ext cx="7848600" cy="5201424"/>
          </a:xfrm>
          <a:prstGeom prst="rect">
            <a:avLst/>
          </a:prstGeom>
          <a:noFill/>
        </p:spPr>
        <p:txBody>
          <a:bodyPr wrap="square" rtlCol="0">
            <a:spAutoFit/>
          </a:bodyPr>
          <a:lstStyle/>
          <a:p>
            <a:r>
              <a:rPr lang="en-US" sz="2000" dirty="0" smtClean="0"/>
              <a:t>A Fund identifies a particular pool of money. Coded within a fund is the source of the fund (institutional, federal, etc.) and whether that pool of money is restricted or unrestricted.</a:t>
            </a:r>
          </a:p>
          <a:p>
            <a:endParaRPr lang="en-US" sz="2000" dirty="0"/>
          </a:p>
          <a:p>
            <a:r>
              <a:rPr lang="en-US" dirty="0" smtClean="0"/>
              <a:t>There are several fund types that have specific pertinence to Southern Oregon University:</a:t>
            </a:r>
          </a:p>
          <a:p>
            <a:endParaRPr lang="en-US" dirty="0" smtClean="0"/>
          </a:p>
          <a:p>
            <a:pPr marL="342900" indent="-342900">
              <a:spcAft>
                <a:spcPts val="2400"/>
              </a:spcAft>
              <a:buFont typeface="Wingdings" panose="05000000000000000000" pitchFamily="2" charset="2"/>
              <a:buChar char="Ø"/>
            </a:pPr>
            <a:r>
              <a:rPr lang="en-US" b="1" dirty="0" smtClean="0"/>
              <a:t>General Funds </a:t>
            </a:r>
            <a:r>
              <a:rPr lang="en-US" dirty="0" smtClean="0"/>
              <a:t>are funds that account for the support of for-credit academic program, operations and income of the university.  </a:t>
            </a:r>
          </a:p>
          <a:p>
            <a:pPr marL="342900" indent="-342900">
              <a:spcAft>
                <a:spcPts val="2400"/>
              </a:spcAft>
              <a:buFont typeface="Wingdings" panose="05000000000000000000" pitchFamily="2" charset="2"/>
              <a:buChar char="Ø"/>
            </a:pPr>
            <a:r>
              <a:rPr lang="en-US" b="1" dirty="0" smtClean="0"/>
              <a:t>Agency Funds </a:t>
            </a:r>
            <a:r>
              <a:rPr lang="en-US" dirty="0" smtClean="0"/>
              <a:t>are funds that the university holds in trust for the benefit of individuals associated with the university. </a:t>
            </a:r>
            <a:r>
              <a:rPr lang="en-US" sz="1600" i="1" dirty="0" smtClean="0"/>
              <a:t>For example, student club funds are agency funds because how the funds are spent is ultimately the responsibility of the club.</a:t>
            </a:r>
          </a:p>
          <a:p>
            <a:endParaRPr lang="en-US" dirty="0" smtClean="0"/>
          </a:p>
          <a:p>
            <a:pPr marL="342900" indent="-342900">
              <a:buFont typeface="+mj-lt"/>
              <a:buAutoNum type="arabicPeriod"/>
            </a:pPr>
            <a:endParaRPr lang="en-US" dirty="0"/>
          </a:p>
        </p:txBody>
      </p:sp>
    </p:spTree>
    <p:extLst>
      <p:ext uri="{BB962C8B-B14F-4D97-AF65-F5344CB8AC3E}">
        <p14:creationId xmlns:p14="http://schemas.microsoft.com/office/powerpoint/2010/main" val="1695559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69634" y="381000"/>
            <a:ext cx="7864766" cy="646331"/>
          </a:xfrm>
          <a:prstGeom prst="rect">
            <a:avLst/>
          </a:prstGeom>
          <a:noFill/>
        </p:spPr>
        <p:txBody>
          <a:bodyPr wrap="square" rtlCol="0">
            <a:spAutoFit/>
          </a:bodyPr>
          <a:lstStyle/>
          <a:p>
            <a:pPr algn="ctr"/>
            <a:r>
              <a:rPr lang="en-US" sz="3600" b="1" dirty="0" smtClean="0">
                <a:solidFill>
                  <a:srgbClr val="464646"/>
                </a:solidFill>
                <a:effectLst>
                  <a:outerShdw blurRad="31750" dist="25400" dir="5400000" algn="tl" rotWithShape="0">
                    <a:srgbClr val="000000">
                      <a:alpha val="25000"/>
                    </a:srgbClr>
                  </a:outerShdw>
                </a:effectLst>
                <a:ea typeface="+mj-ea"/>
                <a:cs typeface="+mj-cs"/>
              </a:rPr>
              <a:t>Fund Codes and Types</a:t>
            </a:r>
            <a:endParaRPr lang="en-US" dirty="0"/>
          </a:p>
        </p:txBody>
      </p:sp>
      <p:sp>
        <p:nvSpPr>
          <p:cNvPr id="9" name="TextBox 8"/>
          <p:cNvSpPr txBox="1"/>
          <p:nvPr/>
        </p:nvSpPr>
        <p:spPr>
          <a:xfrm>
            <a:off x="441960" y="762000"/>
            <a:ext cx="7848600" cy="5401479"/>
          </a:xfrm>
          <a:prstGeom prst="rect">
            <a:avLst/>
          </a:prstGeom>
          <a:noFill/>
        </p:spPr>
        <p:txBody>
          <a:bodyPr wrap="square" rtlCol="0">
            <a:spAutoFit/>
          </a:bodyPr>
          <a:lstStyle/>
          <a:p>
            <a:endParaRPr lang="en-US" dirty="0" smtClean="0"/>
          </a:p>
          <a:p>
            <a:pPr marL="342900" indent="-342900">
              <a:spcAft>
                <a:spcPts val="1800"/>
              </a:spcAft>
              <a:buFont typeface="Wingdings" panose="05000000000000000000" pitchFamily="2" charset="2"/>
              <a:buChar char="Ø"/>
            </a:pPr>
            <a:r>
              <a:rPr lang="en-US" b="1" dirty="0"/>
              <a:t>Internal Service Funds </a:t>
            </a:r>
            <a:r>
              <a:rPr lang="en-US" dirty="0"/>
              <a:t>are used for operations serving other funds and departments. </a:t>
            </a:r>
            <a:r>
              <a:rPr lang="en-US" sz="1600" i="1" dirty="0" smtClean="0"/>
              <a:t>Certain service providers, </a:t>
            </a:r>
            <a:r>
              <a:rPr lang="en-US" sz="1600" i="1" dirty="0"/>
              <a:t>such as the copying and printing </a:t>
            </a:r>
            <a:r>
              <a:rPr lang="en-US" sz="1600" i="1" dirty="0" smtClean="0"/>
              <a:t>departments, </a:t>
            </a:r>
            <a:r>
              <a:rPr lang="en-US" sz="1600" i="1" dirty="0"/>
              <a:t>are internal service funds</a:t>
            </a:r>
            <a:r>
              <a:rPr lang="en-US" sz="1600" i="1" dirty="0" smtClean="0"/>
              <a:t>.</a:t>
            </a:r>
            <a:endParaRPr lang="en-US" sz="1600" b="1" dirty="0" smtClean="0"/>
          </a:p>
          <a:p>
            <a:pPr marL="342900" indent="-342900">
              <a:spcAft>
                <a:spcPts val="1800"/>
              </a:spcAft>
              <a:buFont typeface="Wingdings" panose="05000000000000000000" pitchFamily="2" charset="2"/>
              <a:buChar char="Ø"/>
            </a:pPr>
            <a:r>
              <a:rPr lang="en-US" b="1" dirty="0" smtClean="0"/>
              <a:t>Designated Funds </a:t>
            </a:r>
            <a:r>
              <a:rPr lang="en-US" dirty="0" smtClean="0"/>
              <a:t>are used for operations that are isolated, so that budgetary authorities can monitor these programs more closely.</a:t>
            </a:r>
            <a:r>
              <a:rPr lang="en-US" i="1" dirty="0" smtClean="0"/>
              <a:t> </a:t>
            </a:r>
            <a:r>
              <a:rPr lang="en-US" sz="1600" i="1" dirty="0" smtClean="0"/>
              <a:t>This fund group includes non-credit workshops and some of the service centers such as Jefferson Public Radio.</a:t>
            </a:r>
            <a:endParaRPr lang="en-US" sz="1600" b="1" dirty="0" smtClean="0"/>
          </a:p>
          <a:p>
            <a:pPr marL="342900" indent="-342900">
              <a:spcAft>
                <a:spcPts val="1800"/>
              </a:spcAft>
              <a:buFont typeface="Wingdings" panose="05000000000000000000" pitchFamily="2" charset="2"/>
              <a:buChar char="Ø"/>
            </a:pPr>
            <a:r>
              <a:rPr lang="en-US" b="1" dirty="0" smtClean="0"/>
              <a:t>Unrestricted vs. </a:t>
            </a:r>
            <a:r>
              <a:rPr lang="en-US" b="1" dirty="0"/>
              <a:t>R</a:t>
            </a:r>
            <a:r>
              <a:rPr lang="en-US" b="1" dirty="0" smtClean="0"/>
              <a:t>estricted Funds</a:t>
            </a:r>
            <a:r>
              <a:rPr lang="en-US" sz="1600" dirty="0" smtClean="0"/>
              <a:t>: </a:t>
            </a:r>
            <a:r>
              <a:rPr lang="en-US" dirty="0" smtClean="0"/>
              <a:t>Unrestricted funds use assets that can be used at the discretion of the governing board. Restricted funds use assets subject to restrictions assigned by the donor, such as grants.</a:t>
            </a:r>
            <a:r>
              <a:rPr lang="en-US" i="1" dirty="0" smtClean="0"/>
              <a:t> </a:t>
            </a:r>
            <a:endParaRPr lang="en-US" dirty="0"/>
          </a:p>
          <a:p>
            <a:pPr marL="342900" indent="-342900">
              <a:spcAft>
                <a:spcPts val="1800"/>
              </a:spcAft>
              <a:buFont typeface="Wingdings" panose="05000000000000000000" pitchFamily="2" charset="2"/>
              <a:buChar char="Ø"/>
            </a:pPr>
            <a:r>
              <a:rPr lang="en-US" b="1" dirty="0" smtClean="0"/>
              <a:t>Auxiliary Funds</a:t>
            </a:r>
            <a:r>
              <a:rPr lang="en-US" dirty="0" smtClean="0"/>
              <a:t> are funds that that support our students and faculty in ways other than direct instruction. These funds operate like individual businesses on campus, engaging in revenue generating activities outside of the main operational goals of the campus. </a:t>
            </a:r>
            <a:r>
              <a:rPr lang="en-US" sz="1600" i="1" dirty="0" smtClean="0"/>
              <a:t>Housing and Parking are both examples of auxiliary funds.</a:t>
            </a:r>
            <a:endParaRPr lang="en-US" b="1" dirty="0" smtClean="0"/>
          </a:p>
        </p:txBody>
      </p:sp>
    </p:spTree>
    <p:extLst>
      <p:ext uri="{BB962C8B-B14F-4D97-AF65-F5344CB8AC3E}">
        <p14:creationId xmlns:p14="http://schemas.microsoft.com/office/powerpoint/2010/main" val="1895573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050"/>
            <a:ext cx="8686800" cy="1143000"/>
          </a:xfrm>
        </p:spPr>
        <p:txBody>
          <a:bodyPr>
            <a:noAutofit/>
          </a:bodyPr>
          <a:lstStyle/>
          <a:p>
            <a:pPr algn="ctr"/>
            <a:r>
              <a:rPr lang="en-US" sz="3600" dirty="0" smtClean="0"/>
              <a:t>Current Operating Funds Defined</a:t>
            </a:r>
            <a:endParaRPr lang="en-US" sz="3600" dirty="0"/>
          </a:p>
        </p:txBody>
      </p:sp>
      <p:sp>
        <p:nvSpPr>
          <p:cNvPr id="3" name="Text Placeholder 2"/>
          <p:cNvSpPr>
            <a:spLocks noGrp="1"/>
          </p:cNvSpPr>
          <p:nvPr>
            <p:ph type="body" idx="1"/>
          </p:nvPr>
        </p:nvSpPr>
        <p:spPr/>
        <p:txBody>
          <a:bodyPr>
            <a:normAutofit/>
          </a:bodyPr>
          <a:lstStyle/>
          <a:p>
            <a:pPr algn="ctr"/>
            <a:r>
              <a:rPr lang="en-US" sz="4000" dirty="0" smtClean="0"/>
              <a:t>Includes</a:t>
            </a:r>
            <a:endParaRPr lang="en-US" sz="4000" dirty="0"/>
          </a:p>
        </p:txBody>
      </p:sp>
      <p:sp>
        <p:nvSpPr>
          <p:cNvPr id="4" name="Text Placeholder 3"/>
          <p:cNvSpPr>
            <a:spLocks noGrp="1"/>
          </p:cNvSpPr>
          <p:nvPr>
            <p:ph type="body" sz="half" idx="3"/>
          </p:nvPr>
        </p:nvSpPr>
        <p:spPr>
          <a:solidFill>
            <a:schemeClr val="accent2">
              <a:lumMod val="75000"/>
            </a:schemeClr>
          </a:solidFill>
        </p:spPr>
        <p:txBody>
          <a:bodyPr>
            <a:normAutofit/>
          </a:bodyPr>
          <a:lstStyle/>
          <a:p>
            <a:pPr algn="ctr"/>
            <a:r>
              <a:rPr lang="en-US" sz="4000" dirty="0" smtClean="0"/>
              <a:t>Excludes</a:t>
            </a:r>
            <a:endParaRPr lang="en-US" sz="4000" dirty="0"/>
          </a:p>
        </p:txBody>
      </p:sp>
      <p:sp>
        <p:nvSpPr>
          <p:cNvPr id="5" name="Content Placeholder 4"/>
          <p:cNvSpPr>
            <a:spLocks noGrp="1"/>
          </p:cNvSpPr>
          <p:nvPr>
            <p:ph sz="quarter" idx="2"/>
          </p:nvPr>
        </p:nvSpPr>
        <p:spPr>
          <a:solidFill>
            <a:schemeClr val="accent1">
              <a:lumMod val="20000"/>
              <a:lumOff val="80000"/>
            </a:schemeClr>
          </a:solidFill>
          <a:ln w="19050" cmpd="sng">
            <a:solidFill>
              <a:schemeClr val="accent1"/>
            </a:solidFill>
          </a:ln>
          <a:effectLst/>
        </p:spPr>
        <p:txBody>
          <a:bodyPr>
            <a:normAutofit/>
          </a:bodyPr>
          <a:lstStyle/>
          <a:p>
            <a:pPr algn="ctr">
              <a:buNone/>
            </a:pPr>
            <a:endParaRPr lang="en-US" sz="1800" dirty="0" smtClean="0"/>
          </a:p>
          <a:p>
            <a:pPr algn="ctr">
              <a:buNone/>
            </a:pPr>
            <a:r>
              <a:rPr lang="en-US" sz="1800" b="1" dirty="0" smtClean="0"/>
              <a:t>Budgeted Operations</a:t>
            </a:r>
          </a:p>
          <a:p>
            <a:pPr algn="ctr">
              <a:spcBef>
                <a:spcPts val="0"/>
              </a:spcBef>
              <a:buNone/>
            </a:pPr>
            <a:r>
              <a:rPr lang="en-US" sz="1600" i="1" dirty="0" smtClean="0"/>
              <a:t>(0-016999</a:t>
            </a:r>
          </a:p>
          <a:p>
            <a:pPr algn="ctr">
              <a:spcBef>
                <a:spcPts val="0"/>
              </a:spcBef>
              <a:buNone/>
            </a:pPr>
            <a:r>
              <a:rPr lang="en-US" sz="1600" i="1" dirty="0" smtClean="0"/>
              <a:t>Includes General Funds</a:t>
            </a:r>
            <a:r>
              <a:rPr lang="en-US" sz="1800" i="1" dirty="0" smtClean="0"/>
              <a:t>)</a:t>
            </a:r>
          </a:p>
          <a:p>
            <a:pPr algn="ctr">
              <a:buNone/>
            </a:pPr>
            <a:r>
              <a:rPr lang="en-US" sz="1800" b="1" dirty="0" smtClean="0"/>
              <a:t>Designated Operations</a:t>
            </a:r>
          </a:p>
          <a:p>
            <a:pPr algn="ctr">
              <a:buNone/>
            </a:pPr>
            <a:r>
              <a:rPr lang="en-US" sz="1600" i="1" dirty="0" smtClean="0"/>
              <a:t>(050000-070000)</a:t>
            </a:r>
          </a:p>
          <a:p>
            <a:pPr algn="ctr">
              <a:buNone/>
            </a:pPr>
            <a:r>
              <a:rPr lang="en-US" sz="1800" b="1" dirty="0" smtClean="0"/>
              <a:t>Service Centers</a:t>
            </a:r>
          </a:p>
          <a:p>
            <a:pPr algn="ctr">
              <a:buNone/>
            </a:pPr>
            <a:r>
              <a:rPr lang="en-US" sz="1600" i="1" dirty="0" smtClean="0"/>
              <a:t>(090000-999999)</a:t>
            </a:r>
          </a:p>
          <a:p>
            <a:pPr algn="ctr">
              <a:buNone/>
            </a:pPr>
            <a:r>
              <a:rPr lang="en-US" sz="1800" b="1" dirty="0" smtClean="0"/>
              <a:t>Auxiliaries</a:t>
            </a:r>
          </a:p>
          <a:p>
            <a:pPr algn="ctr">
              <a:buNone/>
            </a:pPr>
            <a:r>
              <a:rPr lang="en-US" sz="1600" i="1" dirty="0" smtClean="0"/>
              <a:t>(100000-199999)</a:t>
            </a:r>
          </a:p>
          <a:p>
            <a:pPr algn="ctr">
              <a:buNone/>
            </a:pPr>
            <a:r>
              <a:rPr lang="en-US" sz="1800" b="1" dirty="0" smtClean="0"/>
              <a:t>Restricted Funds</a:t>
            </a:r>
          </a:p>
          <a:p>
            <a:pPr algn="ctr">
              <a:buNone/>
            </a:pPr>
            <a:r>
              <a:rPr lang="en-US" sz="1600" i="1" dirty="0" smtClean="0"/>
              <a:t>(200000-489999)</a:t>
            </a:r>
            <a:endParaRPr lang="en-US" sz="1600" i="1" dirty="0"/>
          </a:p>
        </p:txBody>
      </p:sp>
      <p:sp>
        <p:nvSpPr>
          <p:cNvPr id="6" name="Content Placeholder 5"/>
          <p:cNvSpPr>
            <a:spLocks noGrp="1"/>
          </p:cNvSpPr>
          <p:nvPr>
            <p:ph sz="quarter" idx="4"/>
          </p:nvPr>
        </p:nvSpPr>
        <p:spPr>
          <a:solidFill>
            <a:schemeClr val="accent2">
              <a:lumMod val="20000"/>
              <a:lumOff val="80000"/>
            </a:schemeClr>
          </a:solidFill>
          <a:ln w="15875">
            <a:solidFill>
              <a:schemeClr val="accent2"/>
            </a:solidFill>
          </a:ln>
        </p:spPr>
        <p:txBody>
          <a:bodyPr>
            <a:normAutofit/>
          </a:bodyPr>
          <a:lstStyle/>
          <a:p>
            <a:pPr algn="ctr">
              <a:buNone/>
            </a:pPr>
            <a:endParaRPr lang="en-US" sz="1800" dirty="0" smtClean="0"/>
          </a:p>
          <a:p>
            <a:pPr algn="ctr">
              <a:buNone/>
            </a:pPr>
            <a:r>
              <a:rPr lang="en-US" sz="1800" b="1" dirty="0" smtClean="0"/>
              <a:t>Student Loan Funds</a:t>
            </a:r>
          </a:p>
          <a:p>
            <a:pPr algn="ctr">
              <a:buNone/>
            </a:pPr>
            <a:r>
              <a:rPr lang="en-US" sz="1600" i="1" dirty="0" smtClean="0"/>
              <a:t>(490000-494001)</a:t>
            </a:r>
          </a:p>
          <a:p>
            <a:pPr algn="ctr">
              <a:buNone/>
            </a:pPr>
            <a:r>
              <a:rPr lang="en-US" sz="1800" b="1" dirty="0" smtClean="0"/>
              <a:t>Endowment Funds</a:t>
            </a:r>
          </a:p>
          <a:p>
            <a:pPr algn="ctr">
              <a:buNone/>
            </a:pPr>
            <a:r>
              <a:rPr lang="en-US" sz="1600" i="1" dirty="0" smtClean="0"/>
              <a:t>(600000-619999)</a:t>
            </a:r>
          </a:p>
          <a:p>
            <a:pPr algn="ctr">
              <a:buNone/>
            </a:pPr>
            <a:r>
              <a:rPr lang="en-US" sz="1800" b="1" dirty="0" smtClean="0"/>
              <a:t>Plant Funds</a:t>
            </a:r>
          </a:p>
          <a:p>
            <a:pPr algn="ctr">
              <a:buNone/>
            </a:pPr>
            <a:r>
              <a:rPr lang="en-US" sz="1600" i="1" dirty="0" smtClean="0"/>
              <a:t>(800000-849999)</a:t>
            </a:r>
          </a:p>
          <a:p>
            <a:pPr algn="ctr">
              <a:buNone/>
            </a:pPr>
            <a:r>
              <a:rPr lang="en-US" sz="1800" b="1" dirty="0" smtClean="0"/>
              <a:t>Agency Funds</a:t>
            </a:r>
          </a:p>
          <a:p>
            <a:pPr algn="ctr">
              <a:buNone/>
            </a:pPr>
            <a:r>
              <a:rPr lang="en-US" sz="1600" i="1" dirty="0" smtClean="0"/>
              <a:t>(900000-929999)</a:t>
            </a:r>
          </a:p>
          <a:p>
            <a:pPr algn="ctr">
              <a:buNone/>
            </a:pPr>
            <a:r>
              <a:rPr lang="en-US" sz="1800" dirty="0" smtClean="0"/>
              <a:t>-----</a:t>
            </a:r>
          </a:p>
          <a:p>
            <a:pPr algn="ctr">
              <a:buNone/>
            </a:pPr>
            <a:r>
              <a:rPr lang="en-US" sz="1600" b="1" dirty="0" smtClean="0"/>
              <a:t>Funds Associated with Fixed Assets</a:t>
            </a:r>
          </a:p>
          <a:p>
            <a:pPr algn="ctr">
              <a:buNone/>
            </a:pPr>
            <a:endParaRPr lang="en-US" sz="1600" dirty="0" smtClean="0"/>
          </a:p>
          <a:p>
            <a:pPr algn="ctr">
              <a:buNone/>
            </a:pPr>
            <a:r>
              <a:rPr lang="en-US" sz="1600" b="1" dirty="0" smtClean="0"/>
              <a:t>Funds Associated with Long-Term Debt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0"/>
            <a:ext cx="8534400" cy="1143000"/>
          </a:xfrm>
        </p:spPr>
        <p:txBody>
          <a:bodyPr>
            <a:normAutofit/>
          </a:bodyPr>
          <a:lstStyle/>
          <a:p>
            <a:pPr algn="r"/>
            <a:r>
              <a:rPr lang="en-US" sz="2800" b="0" i="1" dirty="0" smtClean="0"/>
              <a:t>Operating Fund Types at SOU at End of FY 2014</a:t>
            </a:r>
            <a:endParaRPr lang="en-US" sz="2800" b="0" i="1" dirty="0"/>
          </a:p>
        </p:txBody>
      </p:sp>
      <p:pic>
        <p:nvPicPr>
          <p:cNvPr id="1026" name="Picture 2" descr="C:\Users\Alphonsoe\Desktop\New Ch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1277" y="914400"/>
            <a:ext cx="6858000" cy="5482728"/>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820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spcAft>
                <a:spcPts val="1800"/>
              </a:spcAft>
            </a:pPr>
            <a:r>
              <a:rPr lang="en-US" dirty="0" smtClean="0"/>
              <a:t>Unless the Organization is listed as the only authority of a specific fund, funds that help support a department will not display in the </a:t>
            </a:r>
            <a:r>
              <a:rPr lang="en-US" dirty="0" err="1" smtClean="0"/>
              <a:t>Cognos</a:t>
            </a:r>
            <a:r>
              <a:rPr lang="en-US" dirty="0" smtClean="0"/>
              <a:t> Report.</a:t>
            </a:r>
          </a:p>
          <a:p>
            <a:pPr algn="just">
              <a:spcAft>
                <a:spcPts val="1800"/>
              </a:spcAft>
            </a:pPr>
            <a:r>
              <a:rPr lang="en-US" dirty="0" err="1" smtClean="0"/>
              <a:t>Cognos</a:t>
            </a:r>
            <a:r>
              <a:rPr lang="en-US" dirty="0" smtClean="0"/>
              <a:t> lists funds in terms of budgetary authority and departments do not have budgetary authority over General Funds.</a:t>
            </a:r>
          </a:p>
          <a:p>
            <a:pPr algn="just">
              <a:spcAft>
                <a:spcPts val="1800"/>
              </a:spcAft>
            </a:pPr>
            <a:r>
              <a:rPr lang="en-US" dirty="0" smtClean="0"/>
              <a:t>The spending authority on the General Fund is the budget itself.</a:t>
            </a:r>
            <a:endParaRPr lang="en-US" dirty="0"/>
          </a:p>
        </p:txBody>
      </p:sp>
      <p:sp>
        <p:nvSpPr>
          <p:cNvPr id="3" name="Title 2"/>
          <p:cNvSpPr>
            <a:spLocks noGrp="1"/>
          </p:cNvSpPr>
          <p:nvPr>
            <p:ph type="title"/>
          </p:nvPr>
        </p:nvSpPr>
        <p:spPr/>
        <p:txBody>
          <a:bodyPr>
            <a:normAutofit fontScale="90000"/>
          </a:bodyPr>
          <a:lstStyle/>
          <a:p>
            <a:r>
              <a:rPr lang="en-US" dirty="0" smtClean="0"/>
              <a:t>Watch Out for that General Fund!</a:t>
            </a:r>
            <a:endParaRPr lang="en-US" dirty="0"/>
          </a:p>
        </p:txBody>
      </p:sp>
    </p:spTree>
    <p:extLst>
      <p:ext uri="{BB962C8B-B14F-4D97-AF65-F5344CB8AC3E}">
        <p14:creationId xmlns:p14="http://schemas.microsoft.com/office/powerpoint/2010/main" val="3090873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r>
              <a:rPr lang="en-US" sz="3200" dirty="0" smtClean="0"/>
              <a:t>Fund Balance Report- By Fund Type</a:t>
            </a:r>
            <a:endParaRPr lang="en-US" sz="3200" dirty="0"/>
          </a:p>
        </p:txBody>
      </p:sp>
      <p:pic>
        <p:nvPicPr>
          <p:cNvPr id="102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600" y="990600"/>
            <a:ext cx="86106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7925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599" y="228600"/>
            <a:ext cx="8229600" cy="1143000"/>
          </a:xfrm>
        </p:spPr>
        <p:txBody>
          <a:bodyPr/>
          <a:lstStyle/>
          <a:p>
            <a:r>
              <a:rPr lang="en-US" dirty="0" smtClean="0"/>
              <a:t>Current Fund Balance</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599" y="1295400"/>
            <a:ext cx="6629401"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787662" y="1295400"/>
            <a:ext cx="2287954" cy="2800767"/>
          </a:xfrm>
          <a:prstGeom prst="rect">
            <a:avLst/>
          </a:prstGeom>
          <a:noFill/>
        </p:spPr>
        <p:txBody>
          <a:bodyPr wrap="square" rtlCol="0">
            <a:spAutoFit/>
          </a:bodyPr>
          <a:lstStyle/>
          <a:p>
            <a:pPr algn="r"/>
            <a:r>
              <a:rPr lang="en-US" sz="1600" dirty="0" smtClean="0"/>
              <a:t>Beginning Fund Balance</a:t>
            </a:r>
          </a:p>
          <a:p>
            <a:pPr algn="r"/>
            <a:r>
              <a:rPr lang="en-US" sz="1600" dirty="0" smtClean="0"/>
              <a:t>+  Actual Revenue Control</a:t>
            </a:r>
          </a:p>
          <a:p>
            <a:pPr marL="285750" indent="-285750" algn="r">
              <a:buFontTx/>
              <a:buChar char="-"/>
            </a:pPr>
            <a:r>
              <a:rPr lang="en-US" sz="1600" dirty="0" smtClean="0">
                <a:solidFill>
                  <a:srgbClr val="FF0000"/>
                </a:solidFill>
              </a:rPr>
              <a:t>Actual Expense Control</a:t>
            </a:r>
          </a:p>
          <a:p>
            <a:pPr marL="285750" indent="-285750" algn="r">
              <a:buFontTx/>
              <a:buChar char="-"/>
            </a:pPr>
            <a:r>
              <a:rPr lang="en-US" sz="1600" dirty="0" smtClean="0">
                <a:solidFill>
                  <a:srgbClr val="FF0000"/>
                </a:solidFill>
              </a:rPr>
              <a:t> Labor Expense Control</a:t>
            </a:r>
          </a:p>
          <a:p>
            <a:pPr algn="r"/>
            <a:endParaRPr lang="en-US" sz="1600" dirty="0" smtClean="0">
              <a:solidFill>
                <a:srgbClr val="FF0000"/>
              </a:solidFill>
            </a:endParaRPr>
          </a:p>
          <a:p>
            <a:pPr algn="r"/>
            <a:r>
              <a:rPr lang="en-US" sz="1600" dirty="0" smtClean="0"/>
              <a:t>=     Current Fund Balance</a:t>
            </a:r>
            <a:endParaRPr lang="en-US" sz="1600" dirty="0"/>
          </a:p>
        </p:txBody>
      </p:sp>
      <p:cxnSp>
        <p:nvCxnSpPr>
          <p:cNvPr id="8" name="Straight Connector 7"/>
          <p:cNvCxnSpPr/>
          <p:nvPr/>
        </p:nvCxnSpPr>
        <p:spPr>
          <a:xfrm>
            <a:off x="7086600" y="3352800"/>
            <a:ext cx="190695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14877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599" y="228600"/>
            <a:ext cx="8229600" cy="1143000"/>
          </a:xfrm>
        </p:spPr>
        <p:txBody>
          <a:bodyPr/>
          <a:lstStyle/>
          <a:p>
            <a:r>
              <a:rPr lang="en-US" dirty="0" smtClean="0"/>
              <a:t>Banner Screen-FWITBSR</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599" y="1304467"/>
            <a:ext cx="6629401"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834554" y="1301262"/>
            <a:ext cx="2287954" cy="2369880"/>
          </a:xfrm>
          <a:prstGeom prst="rect">
            <a:avLst/>
          </a:prstGeom>
          <a:noFill/>
        </p:spPr>
        <p:txBody>
          <a:bodyPr wrap="square" rtlCol="0">
            <a:spAutoFit/>
          </a:bodyPr>
          <a:lstStyle/>
          <a:p>
            <a:pPr algn="r"/>
            <a:r>
              <a:rPr lang="en-US" sz="1400" i="1" dirty="0" smtClean="0"/>
              <a:t>Beginning Fund Balance</a:t>
            </a:r>
          </a:p>
          <a:p>
            <a:pPr algn="r"/>
            <a:r>
              <a:rPr lang="en-US" sz="1600" dirty="0" smtClean="0"/>
              <a:t>$4,090.85</a:t>
            </a:r>
          </a:p>
          <a:p>
            <a:pPr algn="r"/>
            <a:r>
              <a:rPr lang="en-US" sz="1400" i="1" dirty="0" smtClean="0"/>
              <a:t>Actual Revenue Control</a:t>
            </a:r>
          </a:p>
          <a:p>
            <a:pPr algn="r"/>
            <a:r>
              <a:rPr lang="en-US" sz="1600" dirty="0" smtClean="0"/>
              <a:t>   +       $3,121.00</a:t>
            </a:r>
          </a:p>
          <a:p>
            <a:pPr algn="r"/>
            <a:r>
              <a:rPr lang="en-US" sz="1400" i="1" dirty="0" smtClean="0">
                <a:solidFill>
                  <a:schemeClr val="accent2"/>
                </a:solidFill>
              </a:rPr>
              <a:t>Actual Expense Control</a:t>
            </a:r>
          </a:p>
          <a:p>
            <a:pPr marL="285750" indent="-285750" algn="r">
              <a:buFontTx/>
              <a:buChar char="-"/>
            </a:pPr>
            <a:r>
              <a:rPr lang="en-US" sz="1600" dirty="0" smtClean="0">
                <a:solidFill>
                  <a:schemeClr val="accent2"/>
                </a:solidFill>
              </a:rPr>
              <a:t>     $2,298.45</a:t>
            </a:r>
          </a:p>
          <a:p>
            <a:pPr algn="r"/>
            <a:r>
              <a:rPr lang="en-US" sz="1400" i="1" dirty="0" smtClean="0">
                <a:solidFill>
                  <a:schemeClr val="accent2"/>
                </a:solidFill>
              </a:rPr>
              <a:t>Labor Expense Control</a:t>
            </a:r>
          </a:p>
          <a:p>
            <a:pPr marL="285750" indent="-285750" algn="r">
              <a:buFontTx/>
              <a:buChar char="-"/>
            </a:pPr>
            <a:r>
              <a:rPr lang="en-US" sz="1600" dirty="0" smtClean="0">
                <a:solidFill>
                  <a:schemeClr val="accent2"/>
                </a:solidFill>
              </a:rPr>
              <a:t>     $1,303.85</a:t>
            </a:r>
          </a:p>
          <a:p>
            <a:pPr algn="r"/>
            <a:r>
              <a:rPr lang="en-US" sz="1400" i="1" dirty="0" smtClean="0"/>
              <a:t>Current Fund Balance</a:t>
            </a:r>
          </a:p>
          <a:p>
            <a:pPr algn="r"/>
            <a:r>
              <a:rPr lang="en-US" sz="1400" b="1" dirty="0" smtClean="0"/>
              <a:t>$3,609.55</a:t>
            </a:r>
          </a:p>
        </p:txBody>
      </p:sp>
      <p:sp>
        <p:nvSpPr>
          <p:cNvPr id="5" name="Rectangle 4"/>
          <p:cNvSpPr/>
          <p:nvPr/>
        </p:nvSpPr>
        <p:spPr>
          <a:xfrm>
            <a:off x="3581399" y="5638800"/>
            <a:ext cx="2743199" cy="1524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0808" y="3657600"/>
            <a:ext cx="2171700" cy="308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Connector 6"/>
          <p:cNvCxnSpPr/>
          <p:nvPr/>
        </p:nvCxnSpPr>
        <p:spPr>
          <a:xfrm>
            <a:off x="7086600" y="3124200"/>
            <a:ext cx="1981200" cy="0"/>
          </a:xfrm>
          <a:prstGeom prst="line">
            <a:avLst/>
          </a:prstGeom>
        </p:spPr>
        <p:style>
          <a:lnRef idx="1">
            <a:schemeClr val="dk1"/>
          </a:lnRef>
          <a:fillRef idx="0">
            <a:schemeClr val="dk1"/>
          </a:fillRef>
          <a:effectRef idx="0">
            <a:schemeClr val="dk1"/>
          </a:effectRef>
          <a:fontRef idx="minor">
            <a:schemeClr val="tx1"/>
          </a:fontRef>
        </p:style>
      </p:cxnSp>
      <p:pic>
        <p:nvPicPr>
          <p:cNvPr id="71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6782" y="3671142"/>
            <a:ext cx="2143125" cy="3038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Straight Arrow Connector 13"/>
          <p:cNvCxnSpPr/>
          <p:nvPr/>
        </p:nvCxnSpPr>
        <p:spPr>
          <a:xfrm flipH="1">
            <a:off x="5791200" y="3505200"/>
            <a:ext cx="2187332" cy="22098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43995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835</TotalTime>
  <Words>870</Words>
  <Application>Microsoft Office PowerPoint</Application>
  <PresentationFormat>On-screen Show (4:3)</PresentationFormat>
  <Paragraphs>169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Fund and Cash Balances: Definitions and How to Reconcile Them</vt:lpstr>
      <vt:lpstr>PowerPoint Presentation</vt:lpstr>
      <vt:lpstr>PowerPoint Presentation</vt:lpstr>
      <vt:lpstr>Current Operating Funds Defined</vt:lpstr>
      <vt:lpstr>Operating Fund Types at SOU at End of FY 2014</vt:lpstr>
      <vt:lpstr>Watch Out for that General Fund!</vt:lpstr>
      <vt:lpstr>Fund Balance Report- By Fund Type</vt:lpstr>
      <vt:lpstr>Current Fund Balance</vt:lpstr>
      <vt:lpstr>Banner Screen-FWITBSR</vt:lpstr>
      <vt:lpstr>Why Not Just Look Up the Cash Balance?</vt:lpstr>
      <vt:lpstr>How Does the Fund Balance Relate to the Cash Balance?</vt:lpstr>
      <vt:lpstr>How Does the Fund Balance Relate to the Cash Balance?</vt:lpstr>
      <vt:lpstr>Other Items to Watch Out For!</vt:lpstr>
      <vt:lpstr>Watch Out!</vt:lpstr>
      <vt:lpstr> Fund or Cash Balance </vt:lpstr>
      <vt:lpstr>Contacts </vt:lpstr>
    </vt:vector>
  </TitlesOfParts>
  <Company>Southern Oregon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Larvick</dc:creator>
  <cp:lastModifiedBy>Southern Oregon University</cp:lastModifiedBy>
  <cp:revision>75</cp:revision>
  <dcterms:created xsi:type="dcterms:W3CDTF">2010-09-08T20:18:25Z</dcterms:created>
  <dcterms:modified xsi:type="dcterms:W3CDTF">2015-03-18T18:28:51Z</dcterms:modified>
</cp:coreProperties>
</file>