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79" r:id="rId2"/>
    <p:sldId id="257" r:id="rId3"/>
    <p:sldId id="263" r:id="rId4"/>
    <p:sldId id="264" r:id="rId5"/>
    <p:sldId id="283" r:id="rId6"/>
    <p:sldId id="266" r:id="rId7"/>
    <p:sldId id="273" r:id="rId8"/>
    <p:sldId id="280" r:id="rId9"/>
    <p:sldId id="287" r:id="rId10"/>
    <p:sldId id="282" r:id="rId11"/>
    <p:sldId id="281" r:id="rId12"/>
    <p:sldId id="284" r:id="rId13"/>
    <p:sldId id="285" r:id="rId14"/>
    <p:sldId id="278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1CCA104-8073-42B7-ACD8-9E719F59C9B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1AE4A79-2222-4FE3-9138-B4A37E36A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4A79-2222-4FE3-9138-B4A37E36A4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8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3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7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24D4-AF29-4A13-86D0-711DEA548D3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3E7597-A806-4AA3-B265-67E00B4DE5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sitn.hms.harvard.edu/flash/2018/arctic-apples-fresh-new-take-genetic-engineer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Y21%20Proposed%20Training%20Schedule.pdf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inside.sou.edu/bus-serv/index.html#business-services-accounting-controller-s-off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sc/index.html" TargetMode="External"/><Relationship Id="rId2" Type="http://schemas.openxmlformats.org/officeDocument/2006/relationships/hyperlink" Target="https://inside.sou.edu/bus-serv/training/index.html#online-traini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Haralson_(apple)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FY21%20Trac%20DAT%20Goals%20Outline%20-%20To%20Review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Gala_(apple)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bus-serv/staff.html" TargetMode="External"/><Relationship Id="rId2" Type="http://schemas.openxmlformats.org/officeDocument/2006/relationships/hyperlink" Target="https://inside.sou.edu/bus-serv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Gala_(appl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ncynwilson.com/get-the-help-you-need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lora-plants/fruits/apple-pictures/beautiful-red-appl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usiness%20Services%20Security%20Request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Sample_GWRSECR%20FIS%20Banner%20Security%20Class%20Assigments.pdf" TargetMode="External"/><Relationship Id="rId4" Type="http://schemas.openxmlformats.org/officeDocument/2006/relationships/hyperlink" Target="https://sou.monday.com/boards/6317653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pngall.com/apple-fruit-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bus-serv/training/index.html#online-trainin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apple-fruits-green-red-453447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E873F0-743F-47D8-A100-F9A03FA74E31}"/>
              </a:ext>
            </a:extLst>
          </p:cNvPr>
          <p:cNvSpPr txBox="1"/>
          <p:nvPr/>
        </p:nvSpPr>
        <p:spPr>
          <a:xfrm>
            <a:off x="0" y="551815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sitn.hms.harvard.edu/flash/2018/arctic-apples-fresh-new-take-genetic-engineering/"/>
              </a:rPr>
              <a:t>This Photo</a:t>
            </a:r>
            <a:r>
              <a:rPr lang="en-US" sz="900" dirty="0"/>
              <a:t> by Unknown </a:t>
            </a:r>
            <a:r>
              <a:rPr lang="en-US" sz="900" dirty="0" err="1"/>
              <a:t>Ahor</a:t>
            </a:r>
            <a:r>
              <a:rPr lang="en-US" sz="900" dirty="0"/>
              <a:t>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DBA69-693F-4C53-A71F-8FF0179E8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-1413515" y="-1"/>
            <a:ext cx="13605515" cy="6157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77BAE-DB97-4136-B5B8-8A5239E9C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Train  the  trainer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8E3C4-1B48-4AD0-B65D-67F766E73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Business Services </a:t>
            </a:r>
          </a:p>
          <a:p>
            <a:r>
              <a:rPr lang="en-US" sz="2400" dirty="0"/>
              <a:t>Workshop: Cognos &amp; FIS Banner focus                               11/18/2020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1D6C9-1B88-4297-B2D4-0F898E93E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0" y="3713979"/>
            <a:ext cx="659023" cy="14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7204-F983-4CB3-A3E2-34E60E9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“Basic”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6998-CDEA-4BF7-B357-D37F9E16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en-US" b="1" dirty="0"/>
              <a:t>Accounting Cycle</a:t>
            </a:r>
          </a:p>
          <a:p>
            <a:pPr lvl="1"/>
            <a:r>
              <a:rPr lang="en-US" dirty="0"/>
              <a:t>Month End Close for period</a:t>
            </a:r>
          </a:p>
          <a:p>
            <a:pPr lvl="1"/>
            <a:r>
              <a:rPr lang="en-US" dirty="0"/>
              <a:t>Financial Reports available  - Cognos Dashboard Navigation</a:t>
            </a:r>
          </a:p>
          <a:p>
            <a:pPr lvl="1"/>
            <a:r>
              <a:rPr lang="en-US" dirty="0"/>
              <a:t>YE Closing of Books</a:t>
            </a:r>
          </a:p>
          <a:p>
            <a:r>
              <a:rPr lang="en-US" b="1" dirty="0">
                <a:solidFill>
                  <a:srgbClr val="0070C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Campus Training Dates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hlinkClick r:id="rId4"/>
              </a:rPr>
              <a:t>Web Tour</a:t>
            </a:r>
            <a:r>
              <a:rPr lang="en-US" sz="1600" b="1" dirty="0"/>
              <a:t>: </a:t>
            </a:r>
            <a:br>
              <a:rPr lang="en-US" sz="1600" dirty="0"/>
            </a:br>
            <a:r>
              <a:rPr lang="en-US" sz="1600" dirty="0"/>
              <a:t> https://inside.sou.edu/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8D7EC-681F-4E07-B33D-4F327E647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3429000"/>
            <a:ext cx="5982791" cy="2457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F589F-0E20-4814-8DBB-37B1D34A5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030" y="4957762"/>
            <a:ext cx="2234629" cy="8286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0ADEB-1568-4FD6-ACCC-D2C040D8EEE4}"/>
              </a:ext>
            </a:extLst>
          </p:cNvPr>
          <p:cNvCxnSpPr>
            <a:cxnSpLocks/>
          </p:cNvCxnSpPr>
          <p:nvPr/>
        </p:nvCxnSpPr>
        <p:spPr>
          <a:xfrm>
            <a:off x="3200400" y="4457700"/>
            <a:ext cx="1871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E1E1A9-0E0D-4DCF-9763-17E35FD38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315" y="533057"/>
            <a:ext cx="132294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DBFF-F2FB-4F7C-AE4A-9B429233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FIS ORIENTATION TRAINING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D7209-E0B4-48F2-A141-D3685B275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Business Services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link </a:t>
            </a:r>
            <a:r>
              <a:rPr lang="en-US" i="1" dirty="0"/>
              <a:t> </a:t>
            </a:r>
            <a:r>
              <a:rPr lang="en-US" dirty="0"/>
              <a:t>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9BFC3-829C-4262-B30A-3F3413A16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4486" y="2824269"/>
            <a:ext cx="5123439" cy="2644457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Hierarchical Structure 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FOAPAL elements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&amp; Index Code w/Account Coding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Disposal of Fixed Assets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Reserves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Gifts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Budget to Actual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D1FDC-22F1-42FB-B029-67227C097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Service center </a:t>
            </a:r>
            <a:r>
              <a:rPr lang="en-US" i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756EB-9B4B-4AE1-BD46-54620796B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b="1" dirty="0"/>
              <a:t>Contracting</a:t>
            </a:r>
          </a:p>
          <a:p>
            <a:r>
              <a:rPr lang="en-US" sz="6400" b="1" dirty="0"/>
              <a:t>Lease Agreements</a:t>
            </a:r>
          </a:p>
          <a:p>
            <a:r>
              <a:rPr lang="en-US" sz="6400" b="1" dirty="0"/>
              <a:t>Payables</a:t>
            </a:r>
          </a:p>
          <a:p>
            <a:r>
              <a:rPr lang="en-US" sz="6400" b="1" dirty="0"/>
              <a:t>Receivables</a:t>
            </a:r>
          </a:p>
          <a:p>
            <a:r>
              <a:rPr lang="en-US" sz="6400" b="1" dirty="0"/>
              <a:t>Daily Deposits</a:t>
            </a:r>
          </a:p>
          <a:p>
            <a:r>
              <a:rPr lang="en-US" sz="6400" b="1" dirty="0"/>
              <a:t>Procurement Card</a:t>
            </a:r>
          </a:p>
          <a:p>
            <a:r>
              <a:rPr lang="en-US" sz="6400" b="1" dirty="0"/>
              <a:t>Off-campus items</a:t>
            </a:r>
          </a:p>
          <a:p>
            <a:r>
              <a:rPr lang="en-US" sz="6400" b="1" dirty="0"/>
              <a:t>Record Retention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1D80D-3609-4F09-8947-C5E6DB1BE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19746" y="511724"/>
            <a:ext cx="1325063" cy="19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F2F1-513F-455C-B7C2-49274BAA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3-Business services – BENCHMARKS</a:t>
            </a:r>
            <a:br>
              <a:rPr lang="en-US" dirty="0"/>
            </a:br>
            <a:r>
              <a:rPr lang="en-US" dirty="0">
                <a:hlinkClick r:id="rId2" action="ppaction://hlinkfile"/>
              </a:rPr>
              <a:t>finance services</a:t>
            </a:r>
            <a:r>
              <a:rPr lang="en-US" dirty="0"/>
              <a:t> </a:t>
            </a:r>
            <a:r>
              <a:rPr lang="en-US" i="1" dirty="0"/>
              <a:t>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F171-E58D-48F1-9D3D-1F2169761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Maintain accelerated organizational </a:t>
            </a:r>
          </a:p>
          <a:p>
            <a:r>
              <a:rPr lang="en-US" dirty="0"/>
              <a:t>learning &amp; improving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EC5E-380F-4F69-A652-C1682262C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Improve Customer-Competencies</a:t>
            </a:r>
          </a:p>
          <a:p>
            <a:r>
              <a:rPr lang="en-US" b="1" dirty="0"/>
              <a:t>Stay Relevant across campus </a:t>
            </a:r>
          </a:p>
          <a:p>
            <a:r>
              <a:rPr lang="en-US" b="1" dirty="0">
                <a:solidFill>
                  <a:srgbClr val="0070C0"/>
                </a:solidFill>
              </a:rPr>
              <a:t>Mission 1: Provide customer-driven services to students, campus depts., and SOU community in </a:t>
            </a:r>
            <a:r>
              <a:rPr lang="en-US" b="1" u="sng" dirty="0">
                <a:solidFill>
                  <a:srgbClr val="0070C0"/>
                </a:solidFill>
              </a:rPr>
              <a:t>support of all other departmental missions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EFBEF-CF12-4D24-8224-5609022CA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Maintain quality accounting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4D0F2-53A2-4843-B6E7-592AF1011A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Improve Knowledge Competencies</a:t>
            </a:r>
          </a:p>
          <a:p>
            <a:r>
              <a:rPr lang="en-US" b="1" dirty="0"/>
              <a:t>Transactions monitored/Process control</a:t>
            </a:r>
          </a:p>
          <a:p>
            <a:r>
              <a:rPr lang="en-US" b="1" dirty="0">
                <a:solidFill>
                  <a:srgbClr val="0070C0"/>
                </a:solidFill>
              </a:rPr>
              <a:t>Mission 2:  Insure the </a:t>
            </a:r>
            <a:r>
              <a:rPr lang="en-US" b="1" u="sng" dirty="0">
                <a:solidFill>
                  <a:srgbClr val="0070C0"/>
                </a:solidFill>
              </a:rPr>
              <a:t>accuracy and integrity</a:t>
            </a:r>
            <a:r>
              <a:rPr lang="en-US" b="1" dirty="0">
                <a:solidFill>
                  <a:srgbClr val="0070C0"/>
                </a:solidFill>
              </a:rPr>
              <a:t> of financial and business policies, processes, records, and the reporting or publication of financial information.</a:t>
            </a:r>
            <a:endParaRPr lang="en-US" dirty="0">
              <a:solidFill>
                <a:srgbClr val="0070C0"/>
              </a:solidFill>
            </a:endParaRP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C87322-7EF6-466C-9B68-42EFF56E55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4938" y="296478"/>
            <a:ext cx="2000250" cy="2071687"/>
          </a:xfrm>
          <a:prstGeom prst="rect">
            <a:avLst/>
          </a:prstGeom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B6AF0850-7045-471F-923D-F2D4F983D966}"/>
              </a:ext>
            </a:extLst>
          </p:cNvPr>
          <p:cNvSpPr/>
          <p:nvPr/>
        </p:nvSpPr>
        <p:spPr>
          <a:xfrm>
            <a:off x="5598546" y="2577563"/>
            <a:ext cx="813816" cy="11994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8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52326-DE5D-4FF9-8EB4-6BD1DCEB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253" y="-714374"/>
            <a:ext cx="13270699" cy="74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7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8567-B19A-4563-8DE8-1AB5293D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trainer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D16A1-B44B-4D8B-9C68-F87FCDE96759}"/>
              </a:ext>
            </a:extLst>
          </p:cNvPr>
          <p:cNvSpPr/>
          <p:nvPr/>
        </p:nvSpPr>
        <p:spPr>
          <a:xfrm>
            <a:off x="1257300" y="2016124"/>
            <a:ext cx="3643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Contacts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Business Services </a:t>
            </a:r>
            <a:br>
              <a:rPr lang="en-US" dirty="0"/>
            </a:br>
            <a:r>
              <a:rPr lang="en-US" dirty="0"/>
              <a:t>     &amp; Helpful links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Mission and Staff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/>
              <a:t>&amp; Training Helpful staff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  Deputy Controller</a:t>
            </a:r>
          </a:p>
          <a:p>
            <a:pPr lvl="1"/>
            <a:r>
              <a:rPr lang="en-US" dirty="0"/>
              <a:t>   Accounting Manager</a:t>
            </a:r>
          </a:p>
          <a:p>
            <a:pPr lvl="1"/>
            <a:r>
              <a:rPr lang="en-US" dirty="0"/>
              <a:t>   Fiscal Coordinator 2</a:t>
            </a:r>
          </a:p>
          <a:p>
            <a:pPr lvl="1"/>
            <a:r>
              <a:rPr lang="en-US" dirty="0"/>
              <a:t>   Accountant Group</a:t>
            </a:r>
          </a:p>
          <a:p>
            <a:pPr lvl="1"/>
            <a:endParaRPr lang="en-US" dirty="0"/>
          </a:p>
          <a:p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C15F9-3CFB-4DC1-AC9D-9E84D1C59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31" y="338528"/>
            <a:ext cx="659023" cy="14339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0964FF-731C-484D-BBF9-3D8C52DB9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7054" y="2238439"/>
            <a:ext cx="5547646" cy="31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5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88FB49-54A4-40F3-B0A2-672FFF07C609}"/>
              </a:ext>
            </a:extLst>
          </p:cNvPr>
          <p:cNvSpPr txBox="1"/>
          <p:nvPr/>
        </p:nvSpPr>
        <p:spPr>
          <a:xfrm>
            <a:off x="5876925" y="606044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n.wikipedia.org/wiki/Gala_(apple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C357D-AF59-4EA6-8210-58670BF0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trainer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1217-F58A-45A0-9DD5-5AEEF12A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66" y="1853753"/>
            <a:ext cx="9603275" cy="3789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Table of Contents</a:t>
            </a:r>
          </a:p>
          <a:p>
            <a:pPr marL="0" indent="0">
              <a:buNone/>
            </a:pPr>
            <a:r>
              <a:rPr lang="en-US" sz="1600" b="1" dirty="0"/>
              <a:t>1-Business Services Goals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Overview of Role(s)</a:t>
            </a:r>
          </a:p>
          <a:p>
            <a:pPr marL="0" indent="0">
              <a:buNone/>
            </a:pPr>
            <a:r>
              <a:rPr lang="en-US" sz="1600" b="1" dirty="0"/>
              <a:t>2-Determining Banner Training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Training Understanding of Financial Reports</a:t>
            </a:r>
          </a:p>
          <a:p>
            <a:pPr lvl="2"/>
            <a:r>
              <a:rPr lang="en-US" dirty="0"/>
              <a:t>Cognos FIS Reports</a:t>
            </a:r>
          </a:p>
          <a:p>
            <a:pPr lvl="2"/>
            <a:r>
              <a:rPr lang="en-US" dirty="0"/>
              <a:t>Cognos Fund Balance Report </a:t>
            </a:r>
          </a:p>
          <a:p>
            <a:pPr lvl="2"/>
            <a:r>
              <a:rPr lang="en-US" dirty="0"/>
              <a:t>FIS Banner Navigation &amp; Functionality </a:t>
            </a:r>
          </a:p>
          <a:p>
            <a:pPr marL="0" indent="0">
              <a:buNone/>
            </a:pPr>
            <a:r>
              <a:rPr lang="en-US" sz="1800" b="1" dirty="0"/>
              <a:t>3</a:t>
            </a:r>
            <a:r>
              <a:rPr lang="en-US" sz="1600" b="1" dirty="0"/>
              <a:t>-Benchmark</a:t>
            </a:r>
          </a:p>
          <a:p>
            <a:pPr lvl="2"/>
            <a:r>
              <a:rPr lang="en-US" sz="1600" dirty="0"/>
              <a:t>Accelerated Campus Learning &amp; Improving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286A6-2F03-42D2-8B56-F5888A150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16" y="293519"/>
            <a:ext cx="659023" cy="143392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400C465-B2D5-49BE-ADE3-7C01CC41E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72315" y="2144317"/>
            <a:ext cx="3982539" cy="34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5EA9-948F-4650-AA4D-63725AA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1-Business services overview of Goals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60779-C591-45C2-94D0-A881F8FDD441}"/>
              </a:ext>
            </a:extLst>
          </p:cNvPr>
          <p:cNvSpPr/>
          <p:nvPr/>
        </p:nvSpPr>
        <p:spPr>
          <a:xfrm>
            <a:off x="1238689" y="2461812"/>
            <a:ext cx="7905311" cy="282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Accelerated Organizational Learning &amp; Improving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Quality Accounting Data (accurate)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Reports meet campus needs (timely)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Accounting practices assure compliance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Demonstrate Policy Leadership &amp; Advocacy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DFAEB-7DA4-4A66-8790-9728A440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8932" y="2299833"/>
            <a:ext cx="3291840" cy="2947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6FD2-133A-492B-985A-AD2FFDF5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11" y="2015732"/>
            <a:ext cx="9896143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MISSION BUSINESS SERVICES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2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5EA9-948F-4650-AA4D-63725AA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Business services – Overview of roles</a:t>
            </a:r>
            <a:br>
              <a:rPr lang="en-US" dirty="0"/>
            </a:br>
            <a:r>
              <a:rPr lang="en-US" sz="2200" dirty="0"/>
              <a:t>goal:  </a:t>
            </a:r>
            <a:r>
              <a:rPr lang="en-US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Accelerated Organizational Learning &amp; Improving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r>
              <a:rPr lang="en-US" dirty="0"/>
              <a:t>1- accelerated learning &gt; staff roles</a:t>
            </a:r>
          </a:p>
        </p:txBody>
      </p:sp>
      <p:graphicFrame>
        <p:nvGraphicFramePr>
          <p:cNvPr id="4" name="Content Placeholder 3" descr="Chart of Roles in Business Services working toward accellerated learning">
            <a:extLst>
              <a:ext uri="{FF2B5EF4-FFF2-40B4-BE49-F238E27FC236}">
                <a16:creationId xmlns:a16="http://schemas.microsoft.com/office/drawing/2014/main" id="{C7FC2FF7-6A5E-4E79-8254-44EA5F931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88225"/>
              </p:ext>
            </p:extLst>
          </p:nvPr>
        </p:nvGraphicFramePr>
        <p:xfrm>
          <a:off x="1451578" y="2016124"/>
          <a:ext cx="9603275" cy="412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35">
                  <a:extLst>
                    <a:ext uri="{9D8B030D-6E8A-4147-A177-3AD203B41FA5}">
                      <a16:colId xmlns:a16="http://schemas.microsoft.com/office/drawing/2014/main" val="1795319817"/>
                    </a:ext>
                  </a:extLst>
                </a:gridCol>
                <a:gridCol w="2526035">
                  <a:extLst>
                    <a:ext uri="{9D8B030D-6E8A-4147-A177-3AD203B41FA5}">
                      <a16:colId xmlns:a16="http://schemas.microsoft.com/office/drawing/2014/main" val="1923248764"/>
                    </a:ext>
                  </a:extLst>
                </a:gridCol>
                <a:gridCol w="2130686">
                  <a:extLst>
                    <a:ext uri="{9D8B030D-6E8A-4147-A177-3AD203B41FA5}">
                      <a16:colId xmlns:a16="http://schemas.microsoft.com/office/drawing/2014/main" val="545137567"/>
                    </a:ext>
                  </a:extLst>
                </a:gridCol>
                <a:gridCol w="2400819">
                  <a:extLst>
                    <a:ext uri="{9D8B030D-6E8A-4147-A177-3AD203B41FA5}">
                      <a16:colId xmlns:a16="http://schemas.microsoft.com/office/drawing/2014/main" val="707081431"/>
                    </a:ext>
                  </a:extLst>
                </a:gridCol>
              </a:tblGrid>
              <a:tr h="744936">
                <a:tc>
                  <a:txBody>
                    <a:bodyPr/>
                    <a:lstStyle/>
                    <a:p>
                      <a:r>
                        <a:rPr lang="en-US" dirty="0"/>
                        <a:t>Director/Controller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Deputy Director</a:t>
                      </a:r>
                    </a:p>
                    <a:p>
                      <a:r>
                        <a:rPr lang="en-US" dirty="0"/>
                        <a:t> &amp;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Fiscal Coordinator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 Campus</a:t>
                      </a:r>
                    </a:p>
                    <a:p>
                      <a:r>
                        <a:rPr lang="en-US" i="1" dirty="0"/>
                        <a:t>7/1/2015+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3728"/>
                  </a:ext>
                </a:extLst>
              </a:tr>
              <a:tr h="3220269">
                <a:tc>
                  <a:txBody>
                    <a:bodyPr/>
                    <a:lstStyle/>
                    <a:p>
                      <a:r>
                        <a:rPr lang="en-US" dirty="0"/>
                        <a:t>Lead: Set Expectations</a:t>
                      </a:r>
                    </a:p>
                    <a:p>
                      <a:br>
                        <a:rPr lang="en-US" dirty="0"/>
                      </a:br>
                      <a:endParaRPr lang="en-US" dirty="0"/>
                    </a:p>
                    <a:p>
                      <a:r>
                        <a:rPr lang="en-US" dirty="0"/>
                        <a:t>Purpose Set</a:t>
                      </a:r>
                    </a:p>
                    <a:p>
                      <a:r>
                        <a:rPr lang="en-US" dirty="0"/>
                        <a:t>&amp; Processes Explained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Shape the direction</a:t>
                      </a:r>
                    </a:p>
                    <a:p>
                      <a:r>
                        <a:rPr lang="en-US" dirty="0"/>
                        <a:t>&amp; supporting procedures/guidelines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Accountability:</a:t>
                      </a:r>
                      <a:br>
                        <a:rPr lang="en-US" dirty="0"/>
                      </a:br>
                      <a:r>
                        <a:rPr lang="en-US" dirty="0"/>
                        <a:t>of Individuals</a:t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r>
                        <a:rPr lang="en-US" dirty="0"/>
                        <a:t>Purpose Implemented- </a:t>
                      </a:r>
                    </a:p>
                    <a:p>
                      <a:r>
                        <a:rPr lang="en-US" dirty="0"/>
                        <a:t>Work together</a:t>
                      </a:r>
                    </a:p>
                    <a:p>
                      <a:r>
                        <a:rPr lang="en-US" dirty="0"/>
                        <a:t>&amp; Cross-Train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What is to be Learned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Information in-out: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Track:  Training Topics</a:t>
                      </a:r>
                    </a:p>
                    <a:p>
                      <a:r>
                        <a:rPr lang="en-US" dirty="0"/>
                        <a:t>Web: Advance work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Facilitate the Training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Presenter goals</a:t>
                      </a:r>
                      <a:br>
                        <a:rPr lang="en-US" dirty="0"/>
                      </a:br>
                      <a:r>
                        <a:rPr lang="en-US" dirty="0"/>
                        <a:t>Coordinate PPTX handouts/invites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Track Process of Improvement &amp; Provide fiscal support to mgt.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0C0C0"/>
                          </a:highlight>
                        </a:rPr>
                        <a:t>BSVC Accounting: </a:t>
                      </a:r>
                      <a:br>
                        <a:rPr lang="en-US" dirty="0">
                          <a:highlight>
                            <a:srgbClr val="C0C0C0"/>
                          </a:highlight>
                        </a:rPr>
                      </a:b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1) FIS Banner navigate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2)</a:t>
                      </a:r>
                      <a:r>
                        <a:rPr lang="en-US" sz="1600" dirty="0">
                          <a:highlight>
                            <a:srgbClr val="C0C0C0"/>
                          </a:highlight>
                        </a:rPr>
                        <a:t> Cognos Dashboard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3) Train campus- Understanding Financial Reports / Budget piece</a:t>
                      </a:r>
                      <a:br>
                        <a:rPr lang="en-US" dirty="0">
                          <a:highlight>
                            <a:srgbClr val="C0C0C0"/>
                          </a:highlight>
                        </a:rPr>
                      </a:br>
                      <a:br>
                        <a:rPr lang="en-US" dirty="0">
                          <a:highlight>
                            <a:srgbClr val="C0C0C0"/>
                          </a:highlight>
                        </a:rPr>
                      </a:br>
                      <a:r>
                        <a:rPr lang="en-US" b="1" dirty="0">
                          <a:highlight>
                            <a:srgbClr val="C0C0C0"/>
                          </a:highlight>
                        </a:rPr>
                        <a:t>SVC Daily Ops: </a:t>
                      </a:r>
                      <a:br>
                        <a:rPr lang="en-US" dirty="0">
                          <a:highlight>
                            <a:srgbClr val="C0C0C0"/>
                          </a:highlight>
                        </a:rPr>
                      </a:b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4) Mutual support &amp; related tasks</a:t>
                      </a:r>
                    </a:p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BSV Accounting </a:t>
                      </a:r>
                      <a:r>
                        <a:rPr lang="en-US" dirty="0" err="1">
                          <a:highlight>
                            <a:srgbClr val="C0C0C0"/>
                          </a:highlight>
                        </a:rPr>
                        <a:t>Mgr</a:t>
                      </a: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:</a:t>
                      </a:r>
                    </a:p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5) </a:t>
                      </a:r>
                      <a:r>
                        <a:rPr lang="en-US" dirty="0" err="1">
                          <a:highlight>
                            <a:srgbClr val="C0C0C0"/>
                          </a:highlight>
                        </a:rPr>
                        <a:t>Pcard</a:t>
                      </a: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 Adm &amp; Recon</a:t>
                      </a:r>
                      <a:endParaRPr lang="en-US" i="1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3115"/>
                  </a:ext>
                </a:extLst>
              </a:tr>
            </a:tbl>
          </a:graphicData>
        </a:graphic>
      </p:graphicFrame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8221E990-204D-45B5-9A24-12A8948955F0}"/>
              </a:ext>
            </a:extLst>
          </p:cNvPr>
          <p:cNvSpPr/>
          <p:nvPr/>
        </p:nvSpPr>
        <p:spPr>
          <a:xfrm>
            <a:off x="11054853" y="132686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D690-085C-4174-ADA6-136D778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2-Business services – determine  training  </a:t>
            </a:r>
            <a:br>
              <a:rPr lang="en-US" dirty="0"/>
            </a:br>
            <a:r>
              <a:rPr lang="en-US" dirty="0"/>
              <a:t>“understanding financial reports”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D73FD-BA92-49CC-B881-7287C837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87" y="2181108"/>
            <a:ext cx="3320868" cy="3248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89F6A-9528-43B5-B818-107CE99CB01C}"/>
              </a:ext>
            </a:extLst>
          </p:cNvPr>
          <p:cNvSpPr txBox="1"/>
          <p:nvPr/>
        </p:nvSpPr>
        <p:spPr>
          <a:xfrm>
            <a:off x="1137146" y="1853755"/>
            <a:ext cx="62637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Prepare to 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Profile Request </a:t>
            </a:r>
            <a:r>
              <a:rPr lang="en-US" sz="2000" i="1" dirty="0"/>
              <a:t>(pdf)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 Training – Monday.com tracking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/>
              <a:t>(link)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Review &amp; Decide on Training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Class Assignments </a:t>
            </a:r>
            <a:r>
              <a:rPr lang="en-US" sz="2000" dirty="0"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Review </a:t>
            </a:r>
            <a:r>
              <a:rPr lang="en-US" sz="2000" i="1" dirty="0"/>
              <a:t>(pdf)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Schedule (Zoom) Training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Plan Training Steps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Cognos Reports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FIS Banner Admin - </a:t>
            </a:r>
            <a:r>
              <a:rPr lang="en-US" sz="2000" i="1" dirty="0"/>
              <a:t>Navigation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FIS Banner Functionality - </a:t>
            </a:r>
            <a:r>
              <a:rPr lang="en-US" sz="2000" i="1" dirty="0"/>
              <a:t>Banner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E94102-1A86-4023-B260-3339A92D36C1}"/>
              </a:ext>
            </a:extLst>
          </p:cNvPr>
          <p:cNvSpPr txBox="1"/>
          <p:nvPr/>
        </p:nvSpPr>
        <p:spPr>
          <a:xfrm>
            <a:off x="8460360" y="5156463"/>
            <a:ext cx="3114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ngall.com/apple-fruit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95EA9-948F-4650-AA4D-63725AA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</a:t>
            </a:r>
            <a:r>
              <a:rPr lang="en-US" dirty="0" err="1"/>
              <a:t>cognos</a:t>
            </a:r>
            <a:r>
              <a:rPr lang="en-US" dirty="0"/>
              <a:t> only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CBE3-2E49-45D9-B785-8EAC2D5C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726" y="1960775"/>
            <a:ext cx="9782235" cy="36605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Verify that person can access Cognos Reports</a:t>
            </a:r>
          </a:p>
          <a:p>
            <a:pPr marL="0" indent="0">
              <a:buNone/>
            </a:pPr>
            <a:r>
              <a:rPr lang="en-US" dirty="0"/>
              <a:t>    Go to: Cognos Dashboard –My Portal - FIS Reports 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dirty="0"/>
              <a:t>Set up Zoom training session 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Zoom Meet:  Open inside.edu:  Demo navigation</a:t>
            </a:r>
          </a:p>
          <a:p>
            <a:pPr marL="0" indent="0">
              <a:buNone/>
            </a:pPr>
            <a:r>
              <a:rPr lang="en-US" dirty="0"/>
              <a:t>    Follow Cognos Training Steps (</a:t>
            </a:r>
            <a:r>
              <a:rPr lang="en-US" i="1" dirty="0"/>
              <a:t>next slide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Decide who runs Reports they need/Cognos/Banner?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Mark Monday.com as done (note date of training)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6D108-B847-45AA-9895-20310851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360" y="363522"/>
            <a:ext cx="3114675" cy="5257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80B481-CC7E-43B4-AF0C-D5775BBA6642}"/>
              </a:ext>
            </a:extLst>
          </p:cNvPr>
          <p:cNvCxnSpPr>
            <a:cxnSpLocks/>
          </p:cNvCxnSpPr>
          <p:nvPr/>
        </p:nvCxnSpPr>
        <p:spPr>
          <a:xfrm>
            <a:off x="7343775" y="3843338"/>
            <a:ext cx="1470287" cy="131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0E6529-37BD-45DC-81BC-CEF14CD3E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6510024" y="570492"/>
            <a:ext cx="1950336" cy="11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F345-56C3-43A5-B4C8-B203529D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Cognos report training new user….</a:t>
            </a:r>
            <a:r>
              <a:rPr lang="en-US" dirty="0">
                <a:solidFill>
                  <a:srgbClr val="C00000"/>
                </a:solidFill>
              </a:rPr>
              <a:t>steps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8B90C-CC04-4051-BDA4-7AA40428B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1300899"/>
            <a:ext cx="10376123" cy="48374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29393-57BD-4B29-AE1A-077CF8EBBAC9}"/>
              </a:ext>
            </a:extLst>
          </p:cNvPr>
          <p:cNvSpPr txBox="1"/>
          <p:nvPr/>
        </p:nvSpPr>
        <p:spPr>
          <a:xfrm>
            <a:off x="2865748" y="2733773"/>
            <a:ext cx="1319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appropriate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Fund Type: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Bud Ops </a:t>
            </a:r>
          </a:p>
          <a:p>
            <a:r>
              <a:rPr lang="en-US" dirty="0">
                <a:solidFill>
                  <a:srgbClr val="00B050"/>
                </a:solidFill>
              </a:rPr>
              <a:t>or </a:t>
            </a:r>
          </a:p>
          <a:p>
            <a:r>
              <a:rPr lang="en-US" dirty="0">
                <a:solidFill>
                  <a:srgbClr val="00B050"/>
                </a:solidFill>
              </a:rPr>
              <a:t>All Except Bud Ops 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2A065B-6047-4270-B622-6B96DD151BD4}"/>
              </a:ext>
            </a:extLst>
          </p:cNvPr>
          <p:cNvCxnSpPr>
            <a:cxnSpLocks/>
          </p:cNvCxnSpPr>
          <p:nvPr/>
        </p:nvCxnSpPr>
        <p:spPr>
          <a:xfrm flipH="1" flipV="1">
            <a:off x="2059759" y="2543595"/>
            <a:ext cx="1277329" cy="190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F0B5AD-F069-47D8-83B8-BD06AE7D2665}"/>
              </a:ext>
            </a:extLst>
          </p:cNvPr>
          <p:cNvCxnSpPr>
            <a:cxnSpLocks/>
          </p:cNvCxnSpPr>
          <p:nvPr/>
        </p:nvCxnSpPr>
        <p:spPr>
          <a:xfrm flipV="1">
            <a:off x="3337088" y="1881380"/>
            <a:ext cx="4062953" cy="85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1E1407-A118-4D39-B09E-4FBF4DA99AE6}"/>
              </a:ext>
            </a:extLst>
          </p:cNvPr>
          <p:cNvCxnSpPr>
            <a:cxnSpLocks/>
          </p:cNvCxnSpPr>
          <p:nvPr/>
        </p:nvCxnSpPr>
        <p:spPr>
          <a:xfrm flipV="1">
            <a:off x="3817856" y="2733773"/>
            <a:ext cx="1291472" cy="14894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3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1D623B-1628-46A8-881C-997BCDA6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334241" y="3553979"/>
            <a:ext cx="1895733" cy="52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95EA9-948F-4650-AA4D-63725AA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FIS </a:t>
            </a:r>
            <a:r>
              <a:rPr lang="en-US" dirty="0" err="1"/>
              <a:t>BAnner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CBE3-2E49-45D9-B785-8EAC2D5C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960775"/>
            <a:ext cx="10123456" cy="36605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Security FIS Banner Profile – </a:t>
            </a:r>
            <a:r>
              <a:rPr lang="en-US" dirty="0">
                <a:hlinkClick r:id="rId3"/>
              </a:rPr>
              <a:t>What is user position</a:t>
            </a:r>
            <a:r>
              <a:rPr lang="en-US" dirty="0"/>
              <a:t>? </a:t>
            </a:r>
            <a:r>
              <a:rPr lang="en-US" i="1" dirty="0"/>
              <a:t>(links)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Set up Zoom training session 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Zoom:  Open inside.edu:  Banner Admin train </a:t>
            </a:r>
            <a:r>
              <a:rPr lang="en-US" i="1" dirty="0"/>
              <a:t>side-panel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Demo Banner 9x Navigation </a:t>
            </a:r>
            <a:r>
              <a:rPr lang="en-US" i="1" dirty="0"/>
              <a:t>search bar functionality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Demo:  </a:t>
            </a:r>
            <a:r>
              <a:rPr lang="en-US" dirty="0">
                <a:solidFill>
                  <a:srgbClr val="FF0000"/>
                </a:solidFill>
              </a:rPr>
              <a:t>FIS Banner Screens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Monday.com – Mark as DONE (note date of training)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6D108-B847-45AA-9895-20310851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360" y="363522"/>
            <a:ext cx="3114675" cy="5257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80B481-CC7E-43B4-AF0C-D5775BBA6642}"/>
              </a:ext>
            </a:extLst>
          </p:cNvPr>
          <p:cNvCxnSpPr>
            <a:cxnSpLocks/>
          </p:cNvCxnSpPr>
          <p:nvPr/>
        </p:nvCxnSpPr>
        <p:spPr>
          <a:xfrm flipV="1">
            <a:off x="7203345" y="1931050"/>
            <a:ext cx="1440593" cy="98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7CEB02-D910-43A1-9534-1DC7AC0A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64599" y="0"/>
            <a:ext cx="1573225" cy="1824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DA4CE-1FE7-4CE3-A246-BB6A09338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663" y="3716576"/>
            <a:ext cx="5876904" cy="7175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21DF4200-697E-446A-99AF-F78627589BB3}"/>
              </a:ext>
            </a:extLst>
          </p:cNvPr>
          <p:cNvSpPr/>
          <p:nvPr/>
        </p:nvSpPr>
        <p:spPr>
          <a:xfrm flipV="1">
            <a:off x="4679734" y="4434158"/>
            <a:ext cx="335179" cy="43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23F2-96C1-470D-B572-CFB31D13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Common FIS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7860-0F4E-44DF-A47D-2983328ED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FIS Common Banner Classes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661E-0B01-41F5-8637-9BC68C70A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FIS Banner Screens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F5128-F876-4F9C-855F-4FF85A80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490787"/>
            <a:ext cx="2821450" cy="32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C5ACF-112E-4B4E-A998-B977E827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2485296"/>
            <a:ext cx="5030255" cy="3206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DF7FB-97BC-46FB-803F-A76A0E43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91" y="337758"/>
            <a:ext cx="132294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327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1084</TotalTime>
  <Words>532</Words>
  <Application>Microsoft Office PowerPoint</Application>
  <PresentationFormat>Widescreen</PresentationFormat>
  <Paragraphs>147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Gill Sans MT</vt:lpstr>
      <vt:lpstr>Times New Roman</vt:lpstr>
      <vt:lpstr>Wingdings</vt:lpstr>
      <vt:lpstr>Gallery</vt:lpstr>
      <vt:lpstr>Train  the  trainer </vt:lpstr>
      <vt:lpstr>Train the trainer</vt:lpstr>
      <vt:lpstr>1-Business services overview of Goals</vt:lpstr>
      <vt:lpstr>Business services – Overview of roles goal:  Maintain Accelerated Organizational Learning &amp; Improving   1- accelerated learning &gt; staff roles</vt:lpstr>
      <vt:lpstr>2-Business services – determine  training   “understanding financial reports”</vt:lpstr>
      <vt:lpstr>TRAINING – cognos only </vt:lpstr>
      <vt:lpstr>Cognos report training new user….steps</vt:lpstr>
      <vt:lpstr>TRAINING – FIS BAnner</vt:lpstr>
      <vt:lpstr>RECAP:  Common FIS training</vt:lpstr>
      <vt:lpstr>Common “Basic” training</vt:lpstr>
      <vt:lpstr>COMMON FIS ORIENTATION TRAINING  </vt:lpstr>
      <vt:lpstr>3-Business services – BENCHMARKS finance services link</vt:lpstr>
      <vt:lpstr>PowerPoint Presentation</vt:lpstr>
      <vt:lpstr>Train the trainer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Trainers</dc:title>
  <dc:creator>Deborah Jones</dc:creator>
  <cp:lastModifiedBy>Deborah Jones</cp:lastModifiedBy>
  <cp:revision>95</cp:revision>
  <cp:lastPrinted>2020-11-18T00:23:12Z</cp:lastPrinted>
  <dcterms:created xsi:type="dcterms:W3CDTF">2020-11-10T01:47:09Z</dcterms:created>
  <dcterms:modified xsi:type="dcterms:W3CDTF">2020-11-18T15:42:03Z</dcterms:modified>
</cp:coreProperties>
</file>