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73" r:id="rId4"/>
    <p:sldId id="282" r:id="rId5"/>
    <p:sldId id="288" r:id="rId6"/>
    <p:sldId id="278" r:id="rId7"/>
    <p:sldId id="283" r:id="rId8"/>
    <p:sldId id="263" r:id="rId9"/>
    <p:sldId id="286" r:id="rId10"/>
    <p:sldId id="290" r:id="rId11"/>
    <p:sldId id="291" r:id="rId12"/>
    <p:sldId id="294" r:id="rId13"/>
    <p:sldId id="295" r:id="rId14"/>
    <p:sldId id="287" r:id="rId15"/>
    <p:sldId id="276" r:id="rId16"/>
    <p:sldId id="260" r:id="rId17"/>
    <p:sldId id="267" r:id="rId18"/>
    <p:sldId id="274" r:id="rId19"/>
    <p:sldId id="279" r:id="rId20"/>
    <p:sldId id="266" r:id="rId21"/>
    <p:sldId id="296"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3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28" autoAdjust="0"/>
    <p:restoredTop sz="94660"/>
  </p:normalViewPr>
  <p:slideViewPr>
    <p:cSldViewPr>
      <p:cViewPr varScale="1">
        <p:scale>
          <a:sx n="72" d="100"/>
          <a:sy n="72" d="100"/>
        </p:scale>
        <p:origin x="84" y="86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AA1B687-721B-412D-A923-4D59B3172DF7}" type="datetimeFigureOut">
              <a:rPr lang="en-US" smtClean="0"/>
              <a:pPr/>
              <a:t>2/11/2016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8916A9B-D948-4CC9-8B8A-AD3BB908ED0D}" type="slidenum">
              <a:rPr lang="en-US" smtClean="0"/>
              <a:pPr/>
              <a:t>‹#›</a:t>
            </a:fld>
            <a:endParaRPr lang="en-US"/>
          </a:p>
        </p:txBody>
      </p:sp>
    </p:spTree>
    <p:extLst>
      <p:ext uri="{BB962C8B-B14F-4D97-AF65-F5344CB8AC3E}">
        <p14:creationId xmlns:p14="http://schemas.microsoft.com/office/powerpoint/2010/main" val="1157400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B27AA1FD-3DDD-4F2E-912F-8C59481A7901}" type="datetimeFigureOut">
              <a:rPr lang="en-US"/>
              <a:pPr>
                <a:defRPr/>
              </a:pPr>
              <a:t>2/11/2016</a:t>
            </a:fld>
            <a:endParaRPr lang="en-US" dirty="0"/>
          </a:p>
        </p:txBody>
      </p:sp>
      <p:sp>
        <p:nvSpPr>
          <p:cNvPr id="12" name="Footer Placeholder 18"/>
          <p:cNvSpPr>
            <a:spLocks noGrp="1"/>
          </p:cNvSpPr>
          <p:nvPr>
            <p:ph type="ftr" sz="quarter" idx="11"/>
          </p:nvPr>
        </p:nvSpPr>
        <p:spPr/>
        <p:txBody>
          <a:bodyPr/>
          <a:lstStyle>
            <a:lvl1pPr>
              <a:defRPr dirty="0">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C45B6195-BA4B-4BAB-A24E-D429541D84B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74D542D-F54D-4C1C-A5CB-5A94CCB9EB12}" type="datetimeFigureOut">
              <a:rPr lang="en-US"/>
              <a:pPr>
                <a:defRPr/>
              </a:pPr>
              <a:t>2/11/2016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80F0C0F-C2CB-4A14-8E9E-F420B3DE746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47ABC6E-A274-495C-AD02-8DD48D9F946F}" type="datetimeFigureOut">
              <a:rPr lang="en-US"/>
              <a:pPr>
                <a:defRPr/>
              </a:pPr>
              <a:t>2/11/2016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4DEAC6-6F7A-4705-9C3B-5C4918F6145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B2CCDAA0-8C02-4EA8-914B-76112425802A}" type="datetimeFigureOut">
              <a:rPr lang="en-US"/>
              <a:pPr>
                <a:defRPr/>
              </a:pPr>
              <a:t>2/11/2016</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2CBF132-610D-48EE-B213-7F74E7E87CF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6479716B-C08B-4817-9798-5E64C864932F}" type="datetimeFigureOut">
              <a:rPr lang="en-US"/>
              <a:pPr>
                <a:defRPr/>
              </a:pPr>
              <a:t>2/11/2016</a:t>
            </a:fld>
            <a:endParaRPr lang="en-US" dirty="0"/>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70FE878-C32C-4BE5-B1A5-D67A8B4A033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E3F8B62E-F14D-46C2-BC76-69C7661B2AE7}" type="datetimeFigureOut">
              <a:rPr lang="en-US"/>
              <a:pPr>
                <a:defRPr/>
              </a:pPr>
              <a:t>2/11/2016</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EC51549-A42C-4C42-AD9D-7DE33A10F56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FD49E6B6-025E-432F-A7D4-5B24BD96CD9F}" type="datetimeFigureOut">
              <a:rPr lang="en-US"/>
              <a:pPr>
                <a:defRPr/>
              </a:pPr>
              <a:t>2/11/2016</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C1AF45F-B105-41A9-9C54-24D4E084CC4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49F154A0-FC47-45BE-9234-67B360EDFA63}" type="datetimeFigureOut">
              <a:rPr lang="en-US"/>
              <a:pPr>
                <a:defRPr/>
              </a:pPr>
              <a:t>2/11/2016</a:t>
            </a:fld>
            <a:endParaRPr lang="en-US" dirty="0"/>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12ABEE0-7B6D-4694-82ED-A94142E393E6}"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BFC2B45-9432-428C-A45C-79A2B0599E08}" type="datetimeFigureOut">
              <a:rPr lang="en-US"/>
              <a:pPr>
                <a:defRPr/>
              </a:pPr>
              <a:t>2/11/2016</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FE42F9A-E9DA-4DEC-A0A5-7186478B641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91B8CE0-528C-4AD3-A746-7B7E0F58F967}" type="datetimeFigureOut">
              <a:rPr lang="en-US"/>
              <a:pPr>
                <a:defRPr/>
              </a:pPr>
              <a:t>2/11/2016</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AB0AC01-6714-4772-B0CD-CD12F8D6F4B7}"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smtClean="0">
                <a:solidFill>
                  <a:schemeClr val="tx1"/>
                </a:solidFill>
              </a:defRPr>
            </a:lvl1pPr>
            <a:extLst/>
          </a:lstStyle>
          <a:p>
            <a:pPr>
              <a:defRPr/>
            </a:pPr>
            <a:fld id="{43F2A940-7F70-4728-9724-B8C003CBCA41}" type="datetimeFigureOut">
              <a:rPr lang="en-US"/>
              <a:pPr>
                <a:defRPr/>
              </a:pPr>
              <a:t>2/11/2016</a:t>
            </a:fld>
            <a:endParaRPr lang="en-US" dirty="0"/>
          </a:p>
        </p:txBody>
      </p:sp>
      <p:sp>
        <p:nvSpPr>
          <p:cNvPr id="12" name="Footer Placeholder 5"/>
          <p:cNvSpPr>
            <a:spLocks noGrp="1"/>
          </p:cNvSpPr>
          <p:nvPr>
            <p:ph type="ftr" sz="quarter" idx="11"/>
          </p:nvPr>
        </p:nvSpPr>
        <p:spPr/>
        <p:txBody>
          <a:bodyPr/>
          <a:lstStyle>
            <a:lvl1pPr>
              <a:defRPr dirty="0">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smtClean="0">
                <a:solidFill>
                  <a:schemeClr val="tx1"/>
                </a:solidFill>
              </a:defRPr>
            </a:lvl1pPr>
            <a:extLst/>
          </a:lstStyle>
          <a:p>
            <a:pPr>
              <a:defRPr/>
            </a:pPr>
            <a:fld id="{8C52964D-3F7F-45DD-B0BB-BF5CA75913A2}"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fld id="{0B98C922-3E4F-40BF-A809-AA98C9F528D2}" type="datetimeFigureOut">
              <a:rPr lang="en-US"/>
              <a:pPr>
                <a:defRPr/>
              </a:pPr>
              <a:t>2/11/2016</a:t>
            </a:fld>
            <a:endParaRPr lang="en-US" dirty="0"/>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dirty="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C3B5A728-615A-4F67-A3EE-FE85A8AEDF5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5" r:id="rId1"/>
    <p:sldLayoutId id="2147483691" r:id="rId2"/>
    <p:sldLayoutId id="2147483696" r:id="rId3"/>
    <p:sldLayoutId id="2147483697" r:id="rId4"/>
    <p:sldLayoutId id="2147483698" r:id="rId5"/>
    <p:sldLayoutId id="2147483699" r:id="rId6"/>
    <p:sldLayoutId id="2147483692" r:id="rId7"/>
    <p:sldLayoutId id="2147483700" r:id="rId8"/>
    <p:sldLayoutId id="2147483701" r:id="rId9"/>
    <p:sldLayoutId id="2147483693" r:id="rId10"/>
    <p:sldLayoutId id="2147483694"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travel/travel-rates.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travel/Corporate%20Travel%20Card%20application%20-%20Revised%202011-02-07.doc" TargetMode="Externa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gibbonsm@sou.edu" TargetMode="External"/><Relationship Id="rId2" Type="http://schemas.openxmlformats.org/officeDocument/2006/relationships/hyperlink" Target="mailto:hernandj@sou.edu"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mailto:larvick@sou.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SOU-BS-Forms.html"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serv/travel/travel-rates.html"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u.edu/bus_serv/travel/travel-rate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Travel</a:t>
            </a:r>
            <a:endParaRPr lang="en-US" dirty="0"/>
          </a:p>
        </p:txBody>
      </p:sp>
      <p:sp>
        <p:nvSpPr>
          <p:cNvPr id="3" name="Subtitle 2"/>
          <p:cNvSpPr>
            <a:spLocks noGrp="1"/>
          </p:cNvSpPr>
          <p:nvPr>
            <p:ph type="subTitle" idx="1"/>
          </p:nvPr>
        </p:nvSpPr>
        <p:spPr>
          <a:xfrm>
            <a:off x="685800" y="3505200"/>
            <a:ext cx="8305800" cy="2209800"/>
          </a:xfrm>
        </p:spPr>
        <p:txBody>
          <a:bodyPr>
            <a:normAutofit fontScale="70000" lnSpcReduction="20000"/>
          </a:bodyPr>
          <a:lstStyle/>
          <a:p>
            <a:pPr marR="0">
              <a:lnSpc>
                <a:spcPct val="90000"/>
              </a:lnSpc>
            </a:pPr>
            <a:endParaRPr lang="en-US" sz="3200" dirty="0" smtClean="0"/>
          </a:p>
          <a:p>
            <a:pPr marR="0">
              <a:lnSpc>
                <a:spcPct val="90000"/>
              </a:lnSpc>
            </a:pPr>
            <a:r>
              <a:rPr lang="en-US" sz="4000" b="1" dirty="0" smtClean="0"/>
              <a:t>Business Travel Reimbursement</a:t>
            </a:r>
            <a:r>
              <a:rPr lang="en-US" sz="3200" b="1" dirty="0" smtClean="0"/>
              <a:t> </a:t>
            </a:r>
          </a:p>
          <a:p>
            <a:pPr marR="0">
              <a:lnSpc>
                <a:spcPct val="90000"/>
              </a:lnSpc>
            </a:pPr>
            <a:r>
              <a:rPr lang="en-US" sz="2900" dirty="0" smtClean="0"/>
              <a:t>Summary of Travel and Transportation Rates</a:t>
            </a:r>
          </a:p>
          <a:p>
            <a:pPr marR="0">
              <a:lnSpc>
                <a:spcPct val="90000"/>
              </a:lnSpc>
            </a:pPr>
            <a:r>
              <a:rPr lang="en-US" sz="2400" dirty="0" smtClean="0"/>
              <a:t>One-Day Trips (no overnight stay)</a:t>
            </a:r>
          </a:p>
          <a:p>
            <a:pPr marR="0">
              <a:lnSpc>
                <a:spcPct val="90000"/>
              </a:lnSpc>
            </a:pPr>
            <a:endParaRPr lang="en-US" sz="2500" dirty="0" smtClean="0"/>
          </a:p>
          <a:p>
            <a:pPr marR="0">
              <a:lnSpc>
                <a:spcPct val="90000"/>
              </a:lnSpc>
            </a:pPr>
            <a:endParaRPr lang="en-US" sz="2500" dirty="0" smtClean="0"/>
          </a:p>
          <a:p>
            <a:pPr marR="0">
              <a:lnSpc>
                <a:spcPct val="90000"/>
              </a:lnSpc>
            </a:pPr>
            <a:r>
              <a:rPr lang="en-US" sz="1400" dirty="0" smtClean="0">
                <a:solidFill>
                  <a:schemeClr val="bg1"/>
                </a:solidFill>
              </a:rPr>
              <a:t/>
            </a:r>
            <a:br>
              <a:rPr lang="en-US" sz="1400" dirty="0" smtClean="0">
                <a:solidFill>
                  <a:schemeClr val="bg1"/>
                </a:solidFill>
              </a:rPr>
            </a:br>
            <a:r>
              <a:rPr lang="en-US" sz="1400" dirty="0" smtClean="0">
                <a:solidFill>
                  <a:schemeClr val="bg1"/>
                </a:solidFill>
              </a:rPr>
              <a:t>Business </a:t>
            </a:r>
            <a:r>
              <a:rPr lang="en-US" sz="1400" dirty="0" smtClean="0">
                <a:solidFill>
                  <a:schemeClr val="bg1"/>
                </a:solidFill>
              </a:rPr>
              <a:t>Services</a:t>
            </a:r>
          </a:p>
          <a:p>
            <a:pPr marR="0">
              <a:lnSpc>
                <a:spcPct val="90000"/>
              </a:lnSpc>
            </a:pPr>
            <a:r>
              <a:rPr lang="en-US" sz="1400" dirty="0" smtClean="0">
                <a:solidFill>
                  <a:schemeClr val="bg1"/>
                </a:solidFill>
              </a:rPr>
              <a:t>January 2016</a:t>
            </a:r>
          </a:p>
        </p:txBody>
      </p:sp>
      <p:pic>
        <p:nvPicPr>
          <p:cNvPr id="9220" name="Picture 3" descr="SOU LOGO HZ CMY POS.jpg"/>
          <p:cNvPicPr>
            <a:picLocks noChangeAspect="1" noChangeArrowheads="1"/>
          </p:cNvPicPr>
          <p:nvPr/>
        </p:nvPicPr>
        <p:blipFill>
          <a:blip r:embed="rId2" cstate="print"/>
          <a:srcRect/>
          <a:stretch>
            <a:fillRect/>
          </a:stretch>
        </p:blipFill>
        <p:spPr bwMode="auto">
          <a:xfrm>
            <a:off x="457200" y="533400"/>
            <a:ext cx="1276350" cy="619125"/>
          </a:xfrm>
          <a:prstGeom prst="rect">
            <a:avLst/>
          </a:prstGeom>
          <a:noFill/>
          <a:ln w="9525">
            <a:noFill/>
            <a:miter lim="800000"/>
            <a:headEnd/>
            <a:tailEnd/>
          </a:ln>
        </p:spPr>
      </p:pic>
      <p:sp>
        <p:nvSpPr>
          <p:cNvPr id="4" name="TextBox 3"/>
          <p:cNvSpPr txBox="1"/>
          <p:nvPr/>
        </p:nvSpPr>
        <p:spPr>
          <a:xfrm>
            <a:off x="1981200" y="2362200"/>
            <a:ext cx="184731" cy="369332"/>
          </a:xfrm>
          <a:prstGeom prst="rect">
            <a:avLst/>
          </a:prstGeom>
          <a:noFill/>
        </p:spPr>
        <p:txBody>
          <a:bodyPr wrap="none" rtlCol="0">
            <a:spAutoFit/>
          </a:bodyPr>
          <a:lstStyle/>
          <a:p>
            <a:endParaRPr lang="en-US" dirty="0"/>
          </a:p>
        </p:txBody>
      </p:sp>
      <p:pic>
        <p:nvPicPr>
          <p:cNvPr id="1032" name="Picture 8" descr="C:\Users\Jonesde\AppData\Local\Microsoft\Windows\Temporary Internet Files\Content.IE5\ZN7PJO9N\MP9004014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762" y="1403866"/>
            <a:ext cx="343033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371599"/>
            <a:ext cx="8458200" cy="5114925"/>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r>
              <a:rPr lang="en-US" sz="6400" b="1" dirty="0" smtClean="0"/>
              <a:t>Full day Travel - </a:t>
            </a:r>
            <a:r>
              <a:rPr lang="en-US" sz="6400" dirty="0" smtClean="0"/>
              <a:t>LUNCH ALLOWANCE </a:t>
            </a:r>
          </a:p>
          <a:p>
            <a:pPr marL="109728" indent="0" fontAlgn="auto">
              <a:spcAft>
                <a:spcPts val="0"/>
              </a:spcAft>
              <a:buNone/>
              <a:defRPr/>
            </a:pPr>
            <a:endParaRPr lang="en-US" sz="6400" dirty="0"/>
          </a:p>
          <a:p>
            <a:pPr marL="109728" indent="0" fontAlgn="auto">
              <a:spcAft>
                <a:spcPts val="0"/>
              </a:spcAft>
              <a:buNone/>
              <a:defRPr/>
            </a:pPr>
            <a:r>
              <a:rPr lang="en-US" sz="6400" dirty="0" smtClean="0"/>
              <a:t>OUS Policy FPM </a:t>
            </a:r>
            <a:r>
              <a:rPr lang="en-US" sz="6400" dirty="0"/>
              <a:t>95.100, section .250 states that when a traveler departs and returns the same day, meal expenses are reimbursed "when directed or required to attend mealtime business meetings, including community or public relations meetings." </a:t>
            </a:r>
            <a:endParaRPr lang="en-US" sz="6400" dirty="0" smtClean="0"/>
          </a:p>
          <a:p>
            <a:pPr marL="109728" indent="0" fontAlgn="auto">
              <a:spcAft>
                <a:spcPts val="0"/>
              </a:spcAft>
              <a:buNone/>
              <a:defRPr/>
            </a:pPr>
            <a:endParaRPr lang="en-US" sz="6400" dirty="0" smtClean="0"/>
          </a:p>
          <a:p>
            <a:pPr marL="966978" indent="-857250" fontAlgn="auto">
              <a:spcAft>
                <a:spcPts val="0"/>
              </a:spcAft>
              <a:buFont typeface="Wingdings" pitchFamily="2" charset="2"/>
              <a:buChar char="Ø"/>
              <a:defRPr/>
            </a:pPr>
            <a:r>
              <a:rPr lang="en-US" sz="6400" dirty="0" smtClean="0"/>
              <a:t>The </a:t>
            </a:r>
            <a:r>
              <a:rPr lang="en-US" sz="6400" dirty="0"/>
              <a:t>standard that has been applied is that "mealtime business meetings" are official business meetings that are scheduled to be held at a specific location during or over the regular meal time, such as Board meetings, Administrative Council, Academic Council, Directors of Business Affairs, or community or public relations meetings, attendance at which is a required part of your work</a:t>
            </a:r>
            <a:r>
              <a:rPr lang="en-US" sz="6400" dirty="0" smtClean="0"/>
              <a:t>.</a:t>
            </a:r>
          </a:p>
          <a:p>
            <a:pPr marL="966978" indent="-857250" fontAlgn="auto">
              <a:spcAft>
                <a:spcPts val="0"/>
              </a:spcAft>
              <a:buFont typeface="Wingdings" pitchFamily="2" charset="2"/>
              <a:buChar char="Ø"/>
              <a:defRPr/>
            </a:pPr>
            <a:endParaRPr lang="en-US" sz="6400" dirty="0"/>
          </a:p>
          <a:p>
            <a:pPr marL="966978" indent="-857250" fontAlgn="auto">
              <a:spcAft>
                <a:spcPts val="0"/>
              </a:spcAft>
              <a:buFont typeface="Wingdings" pitchFamily="2" charset="2"/>
              <a:buChar char="Ø"/>
              <a:defRPr/>
            </a:pPr>
            <a:r>
              <a:rPr lang="en-US" sz="6400" dirty="0" smtClean="0">
                <a:solidFill>
                  <a:schemeClr val="accent2">
                    <a:lumMod val="75000"/>
                  </a:schemeClr>
                </a:solidFill>
              </a:rPr>
              <a:t>If there is no mealtime business meeting, then lunch is not reimbursable.</a:t>
            </a:r>
          </a:p>
          <a:p>
            <a:pPr marL="966978" indent="-857250" fontAlgn="auto">
              <a:spcAft>
                <a:spcPts val="0"/>
              </a:spcAft>
              <a:buFont typeface="Wingdings" pitchFamily="2" charset="2"/>
              <a:buChar char="Ø"/>
              <a:defRPr/>
            </a:pPr>
            <a:endParaRPr lang="en-US" sz="6400" dirty="0" smtClean="0">
              <a:solidFill>
                <a:schemeClr val="accent2">
                  <a:lumMod val="75000"/>
                </a:schemeClr>
              </a:solidFill>
            </a:endParaRPr>
          </a:p>
          <a:p>
            <a:pPr marL="966978" indent="-857250" fontAlgn="auto">
              <a:spcAft>
                <a:spcPts val="0"/>
              </a:spcAft>
              <a:buFont typeface="Wingdings" pitchFamily="2" charset="2"/>
              <a:buChar char="Ø"/>
              <a:defRPr/>
            </a:pPr>
            <a:r>
              <a:rPr lang="en-US" sz="6400" dirty="0" smtClean="0">
                <a:solidFill>
                  <a:schemeClr val="accent2">
                    <a:lumMod val="75000"/>
                  </a:schemeClr>
                </a:solidFill>
              </a:rPr>
              <a:t>Be sure to note PURPOSE of trip on the Reimbursement Request Form. </a:t>
            </a:r>
          </a:p>
          <a:p>
            <a:pPr marL="109728" indent="0" fontAlgn="auto">
              <a:spcAft>
                <a:spcPts val="0"/>
              </a:spcAft>
              <a:buNone/>
              <a:defRPr/>
            </a:pPr>
            <a:r>
              <a:rPr lang="en-US" sz="6400" dirty="0" smtClean="0"/>
              <a:t> </a:t>
            </a:r>
          </a:p>
          <a:p>
            <a:pPr marL="109728" indent="0" fontAlgn="auto">
              <a:spcAft>
                <a:spcPts val="0"/>
              </a:spcAft>
              <a:buNone/>
              <a:defRPr/>
            </a:pPr>
            <a:endParaRPr lang="en-US" sz="6400" dirty="0" smtClean="0"/>
          </a:p>
          <a:p>
            <a:pPr marL="109728" indent="0" fontAlgn="auto">
              <a:spcAft>
                <a:spcPts val="0"/>
              </a:spcAft>
              <a:buNone/>
              <a:defRPr/>
            </a:pPr>
            <a:endParaRPr lang="en-US" sz="6400" dirty="0" smtClean="0"/>
          </a:p>
          <a:p>
            <a:pPr marL="966978" indent="-857250" fontAlgn="auto">
              <a:spcAft>
                <a:spcPts val="0"/>
              </a:spcAft>
              <a:buFont typeface="Wingdings" pitchFamily="2" charset="2"/>
              <a:buChar char="Ø"/>
              <a:defRPr/>
            </a:pPr>
            <a:endParaRPr lang="en-US" sz="6400" dirty="0" smtClean="0"/>
          </a:p>
          <a:p>
            <a:pPr marL="966978" indent="-857250" fontAlgn="auto">
              <a:spcAft>
                <a:spcPts val="0"/>
              </a:spcAft>
              <a:buFont typeface="Wingdings" pitchFamily="2" charset="2"/>
              <a:buChar char="Ø"/>
              <a:defRPr/>
            </a:pPr>
            <a:endParaRPr lang="en-US" sz="6400" dirty="0" smtClean="0"/>
          </a:p>
          <a:p>
            <a:pPr marL="109728" indent="0" fontAlgn="auto">
              <a:spcAft>
                <a:spcPts val="0"/>
              </a:spcAft>
              <a:buNone/>
              <a:defRPr/>
            </a:pPr>
            <a:endParaRPr lang="en-US" sz="5500" dirty="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7200" dirty="0" smtClean="0"/>
          </a:p>
          <a:p>
            <a:pPr marL="109728" indent="0" fontAlgn="auto">
              <a:spcAft>
                <a:spcPts val="0"/>
              </a:spcAft>
              <a:buNone/>
              <a:defRPr/>
            </a:pPr>
            <a:r>
              <a:rPr lang="en-US" sz="7200" dirty="0" smtClean="0"/>
              <a:t>If no overnight stay, then see “One-Day Trip” Travel Reimbursement.</a:t>
            </a:r>
          </a:p>
          <a:p>
            <a:pPr marL="365316" lvl="1" indent="0" fontAlgn="auto">
              <a:spcAft>
                <a:spcPts val="0"/>
              </a:spcAft>
              <a:buNone/>
              <a:defRPr/>
            </a:pPr>
            <a:endParaRPr lang="en-US" sz="6400" dirty="0" smtClean="0"/>
          </a:p>
          <a:p>
            <a:pPr marL="365316" lvl="1" indent="0" fontAlgn="auto">
              <a:spcAft>
                <a:spcPts val="0"/>
              </a:spcAft>
              <a:buNone/>
              <a:defRPr/>
            </a:pPr>
            <a:endParaRPr lang="en-US" sz="6400" dirty="0" smtClean="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xfrm>
            <a:off x="457200" y="304800"/>
            <a:ext cx="8229600" cy="1143000"/>
          </a:xfrm>
          <a:solidFill>
            <a:schemeClr val="accent1">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Meal Allowance </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5572125"/>
            <a:ext cx="103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6899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599"/>
            <a:ext cx="8216283" cy="5114925"/>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r>
              <a:rPr lang="en-US" sz="6400" b="1" dirty="0" smtClean="0"/>
              <a:t>Full day Travel – </a:t>
            </a:r>
            <a:r>
              <a:rPr lang="en-US" sz="6400" dirty="0" smtClean="0"/>
              <a:t>BREAKFAST ALLOWANCE &amp; Taxability</a:t>
            </a:r>
          </a:p>
          <a:p>
            <a:pPr marL="966978" indent="-857250" fontAlgn="auto">
              <a:spcAft>
                <a:spcPts val="0"/>
              </a:spcAft>
              <a:buFont typeface="Wingdings" pitchFamily="2" charset="2"/>
              <a:buChar char="Ø"/>
              <a:defRPr/>
            </a:pPr>
            <a:endParaRPr lang="en-US" sz="6400" dirty="0" smtClean="0"/>
          </a:p>
          <a:p>
            <a:pPr marL="109728" indent="0" fontAlgn="auto">
              <a:spcAft>
                <a:spcPts val="0"/>
              </a:spcAft>
              <a:buNone/>
              <a:defRPr/>
            </a:pPr>
            <a:r>
              <a:rPr lang="en-US" sz="6400" dirty="0" smtClean="0"/>
              <a:t>OUS FPM </a:t>
            </a:r>
            <a:r>
              <a:rPr lang="en-US" sz="6400" dirty="0"/>
              <a:t>95.100, section .250 provides for a breakfast allowance when an employee leaves their official station for out of town business two or more hours before the beginning of the normal work schedule. </a:t>
            </a:r>
            <a:endParaRPr lang="en-US" sz="6400" dirty="0" smtClean="0"/>
          </a:p>
          <a:p>
            <a:pPr marL="109728" indent="0" fontAlgn="auto">
              <a:spcAft>
                <a:spcPts val="0"/>
              </a:spcAft>
              <a:buNone/>
              <a:defRPr/>
            </a:pPr>
            <a:endParaRPr lang="en-US" sz="6400" dirty="0"/>
          </a:p>
          <a:p>
            <a:pPr marL="109728" indent="0" fontAlgn="auto">
              <a:spcAft>
                <a:spcPts val="0"/>
              </a:spcAft>
              <a:buNone/>
              <a:defRPr/>
            </a:pPr>
            <a:r>
              <a:rPr lang="en-US" sz="6400" dirty="0" smtClean="0"/>
              <a:t>These </a:t>
            </a:r>
            <a:r>
              <a:rPr lang="en-US" sz="6400" dirty="0"/>
              <a:t>breakfast allowances are taxable to the </a:t>
            </a:r>
            <a:r>
              <a:rPr lang="en-US" sz="6400" dirty="0" smtClean="0"/>
              <a:t>employee:</a:t>
            </a:r>
          </a:p>
          <a:p>
            <a:pPr marL="109728" indent="0" fontAlgn="auto">
              <a:spcAft>
                <a:spcPts val="0"/>
              </a:spcAft>
              <a:buNone/>
              <a:defRPr/>
            </a:pPr>
            <a:r>
              <a:rPr lang="en-US" sz="6400" dirty="0" smtClean="0"/>
              <a:t>	Account </a:t>
            </a:r>
            <a:r>
              <a:rPr lang="en-US" sz="6400" dirty="0"/>
              <a:t>code 28502 (Overtime Meal Allowance) should be used on the </a:t>
            </a:r>
            <a:r>
              <a:rPr lang="en-US" sz="6400" dirty="0" smtClean="0"/>
              <a:t>	travel </a:t>
            </a:r>
            <a:r>
              <a:rPr lang="en-US" sz="6400" dirty="0"/>
              <a:t>reimbursement. The taxable amounts are processed through </a:t>
            </a:r>
            <a:r>
              <a:rPr lang="en-US" sz="6400" dirty="0" smtClean="0"/>
              <a:t>	payroll </a:t>
            </a:r>
            <a:r>
              <a:rPr lang="en-US" sz="6400" dirty="0"/>
              <a:t>and taxed on a monthly basis. They will appear on the earning </a:t>
            </a:r>
            <a:r>
              <a:rPr lang="en-US" sz="6400" dirty="0" smtClean="0"/>
              <a:t>	statement </a:t>
            </a:r>
            <a:r>
              <a:rPr lang="en-US" sz="6400" dirty="0"/>
              <a:t>as a "perquisite-non-cash" item and will be included in </a:t>
            </a:r>
            <a:r>
              <a:rPr lang="en-US" sz="6400" dirty="0" smtClean="0"/>
              <a:t>	taxable </a:t>
            </a:r>
            <a:r>
              <a:rPr lang="en-US" sz="6400" dirty="0"/>
              <a:t>income on the W-2 at the end of the year.</a:t>
            </a:r>
          </a:p>
          <a:p>
            <a:pPr marL="966978" indent="-857250" fontAlgn="auto">
              <a:spcAft>
                <a:spcPts val="0"/>
              </a:spcAft>
              <a:buFont typeface="Wingdings" pitchFamily="2" charset="2"/>
              <a:buChar char="Ø"/>
              <a:defRPr/>
            </a:pPr>
            <a:endParaRPr lang="en-US" sz="6400" dirty="0"/>
          </a:p>
          <a:p>
            <a:pPr marL="109728" indent="0" fontAlgn="auto">
              <a:spcAft>
                <a:spcPts val="0"/>
              </a:spcAft>
              <a:buNone/>
              <a:defRPr/>
            </a:pPr>
            <a:r>
              <a:rPr lang="en-US" sz="6400" i="1" dirty="0"/>
              <a:t>Note: These breakfast allowances are taxable ONLY to employees. These breakfast allowances for non-employees are NOT taxable and should be coded with the appropriate travel account code. </a:t>
            </a:r>
            <a:endParaRPr lang="en-US" sz="6400" i="1" dirty="0" smtClean="0"/>
          </a:p>
          <a:p>
            <a:pPr marL="109728" indent="0" fontAlgn="auto">
              <a:spcAft>
                <a:spcPts val="0"/>
              </a:spcAft>
              <a:buNone/>
              <a:defRPr/>
            </a:pPr>
            <a:endParaRPr lang="en-US" sz="6400" dirty="0" smtClean="0"/>
          </a:p>
          <a:p>
            <a:pPr marL="966978" indent="-857250" fontAlgn="auto">
              <a:spcAft>
                <a:spcPts val="0"/>
              </a:spcAft>
              <a:buFont typeface="Wingdings" pitchFamily="2" charset="2"/>
              <a:buChar char="Ø"/>
              <a:defRPr/>
            </a:pPr>
            <a:endParaRPr lang="en-US" sz="6400" dirty="0" smtClean="0"/>
          </a:p>
          <a:p>
            <a:pPr marL="966978" indent="-857250" fontAlgn="auto">
              <a:spcAft>
                <a:spcPts val="0"/>
              </a:spcAft>
              <a:buFont typeface="Wingdings" pitchFamily="2" charset="2"/>
              <a:buChar char="Ø"/>
              <a:defRPr/>
            </a:pPr>
            <a:endParaRPr lang="en-US" sz="6400" dirty="0" smtClean="0"/>
          </a:p>
          <a:p>
            <a:pPr marL="109728" indent="0" fontAlgn="auto">
              <a:spcAft>
                <a:spcPts val="0"/>
              </a:spcAft>
              <a:buNone/>
              <a:defRPr/>
            </a:pPr>
            <a:endParaRPr lang="en-US" sz="5500" dirty="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7200" dirty="0" smtClean="0"/>
          </a:p>
          <a:p>
            <a:pPr marL="109728" indent="0" fontAlgn="auto">
              <a:spcAft>
                <a:spcPts val="0"/>
              </a:spcAft>
              <a:buNone/>
              <a:defRPr/>
            </a:pPr>
            <a:r>
              <a:rPr lang="en-US" sz="7200" dirty="0" smtClean="0"/>
              <a:t>If no overnight stay, then see “One-Day Trip” Travel Reimbursement.</a:t>
            </a:r>
          </a:p>
          <a:p>
            <a:pPr marL="365316" lvl="1" indent="0" fontAlgn="auto">
              <a:spcAft>
                <a:spcPts val="0"/>
              </a:spcAft>
              <a:buNone/>
              <a:defRPr/>
            </a:pPr>
            <a:endParaRPr lang="en-US" sz="6400" dirty="0" smtClean="0"/>
          </a:p>
          <a:p>
            <a:pPr marL="365316" lvl="1" indent="0" fontAlgn="auto">
              <a:spcAft>
                <a:spcPts val="0"/>
              </a:spcAft>
              <a:buNone/>
              <a:defRPr/>
            </a:pPr>
            <a:endParaRPr lang="en-US" sz="6400" dirty="0" smtClean="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Meal Allowance</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5410200"/>
            <a:ext cx="103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71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599"/>
            <a:ext cx="8216283" cy="5114925"/>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r>
              <a:rPr lang="en-US" sz="6400" b="1" dirty="0" smtClean="0"/>
              <a:t>Full day Travel – </a:t>
            </a:r>
            <a:r>
              <a:rPr lang="en-US" sz="6400" dirty="0" smtClean="0"/>
              <a:t>DINNER ALLOWANCE &amp; Taxability</a:t>
            </a:r>
          </a:p>
          <a:p>
            <a:pPr marL="966978" indent="-857250" fontAlgn="auto">
              <a:spcAft>
                <a:spcPts val="0"/>
              </a:spcAft>
              <a:buFont typeface="Wingdings" pitchFamily="2" charset="2"/>
              <a:buChar char="Ø"/>
              <a:defRPr/>
            </a:pPr>
            <a:endParaRPr lang="en-US" sz="6400" dirty="0" smtClean="0"/>
          </a:p>
          <a:p>
            <a:pPr marL="109728" indent="0" fontAlgn="auto">
              <a:spcAft>
                <a:spcPts val="0"/>
              </a:spcAft>
              <a:buNone/>
              <a:defRPr/>
            </a:pPr>
            <a:r>
              <a:rPr lang="en-US" sz="6400" dirty="0" smtClean="0"/>
              <a:t>OUS FPM </a:t>
            </a:r>
            <a:r>
              <a:rPr lang="en-US" sz="6400" dirty="0"/>
              <a:t>95.100, section .250 provides for a dinner allowance when an employee returns to their official station two or more hours after the end of the normal work schedule. </a:t>
            </a:r>
            <a:endParaRPr lang="en-US" sz="6400" dirty="0" smtClean="0"/>
          </a:p>
          <a:p>
            <a:pPr marL="109728" indent="0" fontAlgn="auto">
              <a:spcAft>
                <a:spcPts val="0"/>
              </a:spcAft>
              <a:buNone/>
              <a:defRPr/>
            </a:pPr>
            <a:endParaRPr lang="en-US" sz="6400" dirty="0"/>
          </a:p>
          <a:p>
            <a:pPr marL="109728" indent="0" fontAlgn="auto">
              <a:spcAft>
                <a:spcPts val="0"/>
              </a:spcAft>
              <a:buNone/>
              <a:defRPr/>
            </a:pPr>
            <a:r>
              <a:rPr lang="en-US" sz="6400" dirty="0" smtClean="0"/>
              <a:t>These </a:t>
            </a:r>
            <a:r>
              <a:rPr lang="en-US" sz="6400" dirty="0"/>
              <a:t>dinner allowances are taxable to the </a:t>
            </a:r>
            <a:r>
              <a:rPr lang="en-US" sz="6400" dirty="0" smtClean="0"/>
              <a:t>employee: </a:t>
            </a:r>
          </a:p>
          <a:p>
            <a:pPr marL="109728" indent="0" fontAlgn="auto">
              <a:spcAft>
                <a:spcPts val="0"/>
              </a:spcAft>
              <a:buNone/>
              <a:defRPr/>
            </a:pPr>
            <a:r>
              <a:rPr lang="en-US" sz="6400" dirty="0"/>
              <a:t>	</a:t>
            </a:r>
            <a:r>
              <a:rPr lang="en-US" sz="6400" dirty="0" smtClean="0"/>
              <a:t>Account </a:t>
            </a:r>
            <a:r>
              <a:rPr lang="en-US" sz="6400" dirty="0"/>
              <a:t>code 28502 (Overtime Meal Allowance) should be used on the </a:t>
            </a:r>
            <a:r>
              <a:rPr lang="en-US" sz="6400" dirty="0" smtClean="0"/>
              <a:t>	travel </a:t>
            </a:r>
            <a:r>
              <a:rPr lang="en-US" sz="6400" dirty="0"/>
              <a:t>reimbursement. The taxable amounts are processed through </a:t>
            </a:r>
            <a:r>
              <a:rPr lang="en-US" sz="6400" dirty="0" smtClean="0"/>
              <a:t>	payroll </a:t>
            </a:r>
            <a:r>
              <a:rPr lang="en-US" sz="6400" dirty="0"/>
              <a:t>and taxed on a monthly basis. They will appear on the earning </a:t>
            </a:r>
            <a:r>
              <a:rPr lang="en-US" sz="6400" dirty="0" smtClean="0"/>
              <a:t>	statement </a:t>
            </a:r>
            <a:r>
              <a:rPr lang="en-US" sz="6400" dirty="0"/>
              <a:t>as a "perquisite-non-cash" item and will be included in </a:t>
            </a:r>
            <a:r>
              <a:rPr lang="en-US" sz="6400" dirty="0" smtClean="0"/>
              <a:t>	taxable </a:t>
            </a:r>
            <a:r>
              <a:rPr lang="en-US" sz="6400" dirty="0"/>
              <a:t>income on the W-2 at the end of the year.</a:t>
            </a:r>
          </a:p>
          <a:p>
            <a:pPr marL="109728" indent="0" fontAlgn="auto">
              <a:spcAft>
                <a:spcPts val="0"/>
              </a:spcAft>
              <a:buNone/>
              <a:defRPr/>
            </a:pPr>
            <a:endParaRPr lang="en-US" sz="6400" dirty="0"/>
          </a:p>
          <a:p>
            <a:pPr marL="109728" indent="0" fontAlgn="auto">
              <a:spcAft>
                <a:spcPts val="0"/>
              </a:spcAft>
              <a:buNone/>
              <a:defRPr/>
            </a:pPr>
            <a:r>
              <a:rPr lang="en-US" sz="6400" i="1" dirty="0"/>
              <a:t>Note: These dinner allowances are taxable ONLY to employees. These dinner allowances for non-employees are NOT taxable and should be coded with the appropriate travel account code.</a:t>
            </a:r>
            <a:endParaRPr lang="en-US" sz="6400" i="1" dirty="0" smtClean="0"/>
          </a:p>
          <a:p>
            <a:pPr marL="966978" indent="-857250" fontAlgn="auto">
              <a:spcAft>
                <a:spcPts val="0"/>
              </a:spcAft>
              <a:buFont typeface="Wingdings" pitchFamily="2" charset="2"/>
              <a:buChar char="Ø"/>
              <a:defRPr/>
            </a:pPr>
            <a:endParaRPr lang="en-US" sz="6400" dirty="0" smtClean="0"/>
          </a:p>
          <a:p>
            <a:pPr marL="966978" indent="-857250" fontAlgn="auto">
              <a:spcAft>
                <a:spcPts val="0"/>
              </a:spcAft>
              <a:buFont typeface="Wingdings" pitchFamily="2" charset="2"/>
              <a:buChar char="Ø"/>
              <a:defRPr/>
            </a:pPr>
            <a:endParaRPr lang="en-US" sz="6400" dirty="0" smtClean="0"/>
          </a:p>
          <a:p>
            <a:pPr marL="109728" indent="0" fontAlgn="auto">
              <a:spcAft>
                <a:spcPts val="0"/>
              </a:spcAft>
              <a:buNone/>
              <a:defRPr/>
            </a:pPr>
            <a:endParaRPr lang="en-US" sz="5500" dirty="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5500" dirty="0" smtClean="0"/>
          </a:p>
          <a:p>
            <a:pPr marL="109728" indent="0" fontAlgn="auto">
              <a:spcAft>
                <a:spcPts val="0"/>
              </a:spcAft>
              <a:buNone/>
              <a:defRPr/>
            </a:pPr>
            <a:endParaRPr lang="en-US" sz="5500" dirty="0"/>
          </a:p>
          <a:p>
            <a:pPr marL="109728" indent="0" fontAlgn="auto">
              <a:spcAft>
                <a:spcPts val="0"/>
              </a:spcAft>
              <a:buNone/>
              <a:defRPr/>
            </a:pPr>
            <a:endParaRPr lang="en-US" sz="7200" dirty="0" smtClean="0"/>
          </a:p>
          <a:p>
            <a:pPr marL="109728" indent="0" fontAlgn="auto">
              <a:spcAft>
                <a:spcPts val="0"/>
              </a:spcAft>
              <a:buNone/>
              <a:defRPr/>
            </a:pPr>
            <a:r>
              <a:rPr lang="en-US" sz="7200" dirty="0" smtClean="0"/>
              <a:t>If no overnight stay, then see “One-Day Trip” Travel Reimbursement.</a:t>
            </a:r>
          </a:p>
          <a:p>
            <a:pPr marL="365316" lvl="1" indent="0" fontAlgn="auto">
              <a:spcAft>
                <a:spcPts val="0"/>
              </a:spcAft>
              <a:buNone/>
              <a:defRPr/>
            </a:pPr>
            <a:endParaRPr lang="en-US" sz="6400" dirty="0" smtClean="0"/>
          </a:p>
          <a:p>
            <a:pPr marL="365316" lvl="1" indent="0" fontAlgn="auto">
              <a:spcAft>
                <a:spcPts val="0"/>
              </a:spcAft>
              <a:buNone/>
              <a:defRPr/>
            </a:pPr>
            <a:endParaRPr lang="en-US" sz="6400" dirty="0" smtClean="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Meal Allowance</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5410200"/>
            <a:ext cx="103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654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1">
              <a:lumMod val="20000"/>
              <a:lumOff val="80000"/>
            </a:schemeClr>
          </a:solidFill>
        </p:spPr>
        <p:txBody>
          <a:bodyPr>
            <a:normAutofit/>
          </a:bodyPr>
          <a:lstStyle/>
          <a:p>
            <a:pPr algn="ctr" fontAlgn="auto">
              <a:spcAft>
                <a:spcPts val="0"/>
              </a:spcAft>
              <a:defRPr/>
            </a:pPr>
            <a:r>
              <a:rPr lang="en-US" sz="2000" dirty="0" smtClean="0"/>
              <a:t>Meal Allowance One Day Trip</a:t>
            </a:r>
            <a:br>
              <a:rPr lang="en-US" sz="2000" dirty="0" smtClean="0"/>
            </a:br>
            <a:r>
              <a:rPr lang="en-US" sz="2000" dirty="0" smtClean="0"/>
              <a:t>rev. 1.1.2016</a:t>
            </a:r>
            <a:endParaRPr lang="en-US" sz="2000"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85714664"/>
              </p:ext>
            </p:extLst>
          </p:nvPr>
        </p:nvGraphicFramePr>
        <p:xfrm>
          <a:off x="457200" y="14478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Initial Day of Travel: Departure</a:t>
                      </a:r>
                      <a:endParaRPr lang="en-US" dirty="0"/>
                    </a:p>
                  </a:txBody>
                  <a:tcPr/>
                </a:tc>
                <a:tc>
                  <a:txBody>
                    <a:bodyPr/>
                    <a:lstStyle/>
                    <a:p>
                      <a:r>
                        <a:rPr lang="en-US" sz="1200" baseline="0" dirty="0" smtClean="0"/>
                        <a:t>Prior to 7:00am</a:t>
                      </a:r>
                      <a:endParaRPr lang="en-US" sz="1200" baseline="0" dirty="0"/>
                    </a:p>
                  </a:txBody>
                  <a:tcPr/>
                </a:tc>
                <a:tc>
                  <a:txBody>
                    <a:bodyPr/>
                    <a:lstStyle/>
                    <a:p>
                      <a:r>
                        <a:rPr lang="en-US" sz="1200" baseline="0" dirty="0" smtClean="0"/>
                        <a:t>7:00am to 12:59pm</a:t>
                      </a:r>
                      <a:endParaRPr lang="en-US" sz="1200" baseline="0" dirty="0"/>
                    </a:p>
                  </a:txBody>
                  <a:tcPr/>
                </a:tc>
                <a:tc>
                  <a:txBody>
                    <a:bodyPr/>
                    <a:lstStyle/>
                    <a:p>
                      <a:r>
                        <a:rPr lang="en-US" sz="1200" baseline="0" dirty="0" smtClean="0"/>
                        <a:t>1:00pm and after</a:t>
                      </a:r>
                      <a:endParaRPr lang="en-US" sz="1200" baseline="0" dirty="0"/>
                    </a:p>
                  </a:txBody>
                  <a:tcPr/>
                </a:tc>
              </a:tr>
              <a:tr h="370840">
                <a:tc>
                  <a:txBody>
                    <a:bodyPr/>
                    <a:lstStyle/>
                    <a:p>
                      <a:r>
                        <a:rPr lang="en-US" dirty="0" smtClean="0"/>
                        <a:t>Meal Allowance</a:t>
                      </a:r>
                      <a:endParaRPr lang="en-US" dirty="0"/>
                    </a:p>
                  </a:txBody>
                  <a:tcPr/>
                </a:tc>
                <a:tc>
                  <a:txBody>
                    <a:bodyPr/>
                    <a:lstStyle/>
                    <a:p>
                      <a:r>
                        <a:rPr lang="en-US" dirty="0" smtClean="0"/>
                        <a:t>100%</a:t>
                      </a:r>
                      <a:endParaRPr lang="en-US" dirty="0"/>
                    </a:p>
                  </a:txBody>
                  <a:tcPr/>
                </a:tc>
                <a:tc>
                  <a:txBody>
                    <a:bodyPr/>
                    <a:lstStyle/>
                    <a:p>
                      <a:r>
                        <a:rPr lang="en-US" dirty="0" smtClean="0"/>
                        <a:t>75%</a:t>
                      </a:r>
                      <a:endParaRPr lang="en-US" dirty="0"/>
                    </a:p>
                  </a:txBody>
                  <a:tcPr/>
                </a:tc>
                <a:tc>
                  <a:txBody>
                    <a:bodyPr/>
                    <a:lstStyle/>
                    <a:p>
                      <a:r>
                        <a:rPr lang="en-US" dirty="0" smtClean="0"/>
                        <a:t>50%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$57.00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$42.75</a:t>
                      </a:r>
                      <a:endParaRPr lang="en-US" sz="1400" dirty="0"/>
                    </a:p>
                  </a:txBody>
                  <a:tcPr/>
                </a:tc>
                <a:tc>
                  <a:txBody>
                    <a:bodyPr/>
                    <a:lstStyle/>
                    <a:p>
                      <a:r>
                        <a:rPr lang="en-US" sz="1400" dirty="0" smtClean="0"/>
                        <a:t>$28.50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$57.00</a:t>
                      </a:r>
                    </a:p>
                  </a:txBody>
                  <a:tcPr/>
                </a:tc>
                <a:tc>
                  <a:txBody>
                    <a:bodyPr/>
                    <a:lstStyle/>
                    <a:p>
                      <a:r>
                        <a:rPr lang="en-US" sz="1400" dirty="0" smtClean="0"/>
                        <a:t>$42.75</a:t>
                      </a:r>
                      <a:endParaRPr lang="en-US" sz="1400" dirty="0"/>
                    </a:p>
                  </a:txBody>
                  <a:tcPr/>
                </a:tc>
                <a:tc>
                  <a:txBody>
                    <a:bodyPr/>
                    <a:lstStyle/>
                    <a:p>
                      <a:r>
                        <a:rPr lang="en-US" sz="1400" dirty="0" smtClean="0"/>
                        <a:t>$28.50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$68.00</a:t>
                      </a:r>
                      <a:endParaRPr lang="en-US" sz="1400" dirty="0"/>
                    </a:p>
                  </a:txBody>
                  <a:tcPr/>
                </a:tc>
                <a:tc>
                  <a:txBody>
                    <a:bodyPr/>
                    <a:lstStyle/>
                    <a:p>
                      <a:r>
                        <a:rPr lang="en-US" sz="1400" dirty="0" smtClean="0"/>
                        <a:t>$51.00</a:t>
                      </a:r>
                      <a:endParaRPr lang="en-US" sz="1400" dirty="0"/>
                    </a:p>
                  </a:txBody>
                  <a:tcPr/>
                </a:tc>
                <a:tc>
                  <a:txBody>
                    <a:bodyPr/>
                    <a:lstStyle/>
                    <a:p>
                      <a:r>
                        <a:rPr lang="en-US" sz="1400" dirty="0" smtClean="0"/>
                        <a:t>$34.00</a:t>
                      </a:r>
                      <a:endParaRPr lang="en-US" sz="1400" dirty="0"/>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3050394781"/>
              </p:ext>
            </p:extLst>
          </p:nvPr>
        </p:nvGraphicFramePr>
        <p:xfrm>
          <a:off x="457200" y="35814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Final Day of Travel:</a:t>
                      </a:r>
                      <a:r>
                        <a:rPr lang="en-US" baseline="0" dirty="0" smtClean="0"/>
                        <a:t> Return</a:t>
                      </a:r>
                      <a:endParaRPr lang="en-US" dirty="0"/>
                    </a:p>
                  </a:txBody>
                  <a:tcPr/>
                </a:tc>
                <a:tc>
                  <a:txBody>
                    <a:bodyPr/>
                    <a:lstStyle/>
                    <a:p>
                      <a:endParaRPr lang="en-US" sz="1200" baseline="0" dirty="0" smtClean="0"/>
                    </a:p>
                    <a:p>
                      <a:r>
                        <a:rPr lang="en-US" sz="1200" baseline="0" dirty="0" smtClean="0"/>
                        <a:t>Prior to Noon</a:t>
                      </a:r>
                      <a:endParaRPr lang="en-US" sz="1200" baseline="0" dirty="0"/>
                    </a:p>
                  </a:txBody>
                  <a:tcPr/>
                </a:tc>
                <a:tc>
                  <a:txBody>
                    <a:bodyPr/>
                    <a:lstStyle/>
                    <a:p>
                      <a:r>
                        <a:rPr lang="en-US" sz="1200" baseline="0" dirty="0" smtClean="0"/>
                        <a:t>Noon to 5:59pm</a:t>
                      </a:r>
                      <a:endParaRPr lang="en-US" sz="1200" baseline="0" dirty="0"/>
                    </a:p>
                  </a:txBody>
                  <a:tcPr/>
                </a:tc>
                <a:tc>
                  <a:txBody>
                    <a:bodyPr/>
                    <a:lstStyle/>
                    <a:p>
                      <a:r>
                        <a:rPr lang="en-US" sz="1200" baseline="0" dirty="0" smtClean="0"/>
                        <a:t>6:00pm and after</a:t>
                      </a:r>
                      <a:endParaRPr lang="en-US" sz="1200" baseline="0" dirty="0"/>
                    </a:p>
                  </a:txBody>
                  <a:tcPr/>
                </a:tc>
              </a:tr>
              <a:tr h="370840">
                <a:tc>
                  <a:txBody>
                    <a:bodyPr/>
                    <a:lstStyle/>
                    <a:p>
                      <a:r>
                        <a:rPr lang="en-US" dirty="0" smtClean="0"/>
                        <a:t>Meal Allowance</a:t>
                      </a:r>
                      <a:endParaRPr lang="en-US" dirty="0"/>
                    </a:p>
                  </a:txBody>
                  <a:tcPr>
                    <a:solidFill>
                      <a:srgbClr val="FFFF00"/>
                    </a:solidFill>
                  </a:tcPr>
                </a:tc>
                <a:tc>
                  <a:txBody>
                    <a:bodyPr/>
                    <a:lstStyle/>
                    <a:p>
                      <a:r>
                        <a:rPr lang="en-US" dirty="0" smtClean="0"/>
                        <a:t>25%</a:t>
                      </a:r>
                      <a:endParaRPr lang="en-US" dirty="0"/>
                    </a:p>
                  </a:txBody>
                  <a:tcPr/>
                </a:tc>
                <a:tc>
                  <a:txBody>
                    <a:bodyPr/>
                    <a:lstStyle/>
                    <a:p>
                      <a:r>
                        <a:rPr lang="en-US" dirty="0" smtClean="0"/>
                        <a:t>50%</a:t>
                      </a:r>
                      <a:endParaRPr lang="en-US" dirty="0"/>
                    </a:p>
                  </a:txBody>
                  <a:tcPr/>
                </a:tc>
                <a:tc>
                  <a:txBody>
                    <a:bodyPr/>
                    <a:lstStyle/>
                    <a:p>
                      <a:r>
                        <a:rPr lang="en-US" dirty="0" smtClean="0"/>
                        <a:t>100%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$14.25</a:t>
                      </a:r>
                      <a:endParaRPr lang="en-US" sz="1400" dirty="0"/>
                    </a:p>
                  </a:txBody>
                  <a:tcPr/>
                </a:tc>
                <a:tc>
                  <a:txBody>
                    <a:bodyPr/>
                    <a:lstStyle/>
                    <a:p>
                      <a:r>
                        <a:rPr lang="en-US" sz="1400" dirty="0" smtClean="0"/>
                        <a:t>$28.50</a:t>
                      </a:r>
                      <a:endParaRPr lang="en-US" sz="1400" dirty="0"/>
                    </a:p>
                  </a:txBody>
                  <a:tcPr/>
                </a:tc>
                <a:tc>
                  <a:txBody>
                    <a:bodyPr/>
                    <a:lstStyle/>
                    <a:p>
                      <a:r>
                        <a:rPr lang="en-US" sz="1400" dirty="0" smtClean="0"/>
                        <a:t>$57.00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$14.25</a:t>
                      </a:r>
                    </a:p>
                  </a:txBody>
                  <a:tcPr/>
                </a:tc>
                <a:tc>
                  <a:txBody>
                    <a:bodyPr/>
                    <a:lstStyle/>
                    <a:p>
                      <a:r>
                        <a:rPr lang="en-US" sz="1400" dirty="0" smtClean="0"/>
                        <a:t>$28.50</a:t>
                      </a:r>
                      <a:endParaRPr lang="en-US" sz="1400" dirty="0"/>
                    </a:p>
                  </a:txBody>
                  <a:tcPr/>
                </a:tc>
                <a:tc>
                  <a:txBody>
                    <a:bodyPr/>
                    <a:lstStyle/>
                    <a:p>
                      <a:r>
                        <a:rPr lang="en-US" sz="1400" dirty="0" smtClean="0"/>
                        <a:t>$57.00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$17.00</a:t>
                      </a:r>
                      <a:endParaRPr lang="en-US" sz="1400" dirty="0"/>
                    </a:p>
                  </a:txBody>
                  <a:tcPr/>
                </a:tc>
                <a:tc>
                  <a:txBody>
                    <a:bodyPr/>
                    <a:lstStyle/>
                    <a:p>
                      <a:r>
                        <a:rPr lang="en-US" sz="1400" dirty="0" smtClean="0"/>
                        <a:t>$34.00</a:t>
                      </a:r>
                      <a:endParaRPr lang="en-US" sz="1400" dirty="0"/>
                    </a:p>
                  </a:txBody>
                  <a:tcPr/>
                </a:tc>
                <a:tc>
                  <a:txBody>
                    <a:bodyPr/>
                    <a:lstStyle/>
                    <a:p>
                      <a:r>
                        <a:rPr lang="en-US" sz="1400" dirty="0" smtClean="0"/>
                        <a:t>$68.00</a:t>
                      </a:r>
                      <a:endParaRPr lang="en-US" sz="1400" dirty="0"/>
                    </a:p>
                  </a:txBody>
                  <a:tcPr/>
                </a:tc>
              </a:tr>
            </a:tbl>
          </a:graphicData>
        </a:graphic>
      </p:graphicFrame>
      <p:sp>
        <p:nvSpPr>
          <p:cNvPr id="9" name="TextBox 8"/>
          <p:cNvSpPr txBox="1"/>
          <p:nvPr/>
        </p:nvSpPr>
        <p:spPr>
          <a:xfrm>
            <a:off x="457200" y="381000"/>
            <a:ext cx="1676400" cy="738664"/>
          </a:xfrm>
          <a:prstGeom prst="rect">
            <a:avLst/>
          </a:prstGeom>
          <a:solidFill>
            <a:srgbClr val="FFFF00"/>
          </a:solidFill>
          <a:ln w="63500">
            <a:solidFill>
              <a:schemeClr val="accent1"/>
            </a:solidFill>
          </a:ln>
          <a:scene3d>
            <a:camera prst="orthographicFront"/>
            <a:lightRig rig="threePt" dir="t"/>
          </a:scene3d>
          <a:sp3d>
            <a:bevelT/>
          </a:sp3d>
        </p:spPr>
        <p:txBody>
          <a:bodyPr>
            <a:spAutoFit/>
          </a:bodyPr>
          <a:lstStyle/>
          <a:p>
            <a:pPr fontAlgn="auto">
              <a:spcBef>
                <a:spcPts val="0"/>
              </a:spcBef>
              <a:spcAft>
                <a:spcPts val="0"/>
              </a:spcAft>
              <a:defRPr/>
            </a:pPr>
            <a:r>
              <a:rPr lang="en-US" sz="1400" dirty="0">
                <a:latin typeface="+mn-lt"/>
              </a:rPr>
              <a:t>Breakfast = 25%</a:t>
            </a:r>
          </a:p>
          <a:p>
            <a:pPr fontAlgn="auto">
              <a:spcBef>
                <a:spcPts val="0"/>
              </a:spcBef>
              <a:spcAft>
                <a:spcPts val="0"/>
              </a:spcAft>
              <a:defRPr/>
            </a:pPr>
            <a:r>
              <a:rPr lang="en-US" sz="1400" dirty="0">
                <a:latin typeface="+mn-lt"/>
              </a:rPr>
              <a:t>Lunch     </a:t>
            </a:r>
            <a:r>
              <a:rPr lang="en-US" sz="1400" dirty="0" smtClean="0">
                <a:latin typeface="+mn-lt"/>
              </a:rPr>
              <a:t> </a:t>
            </a:r>
            <a:r>
              <a:rPr lang="en-US" sz="1400" dirty="0">
                <a:latin typeface="+mn-lt"/>
              </a:rPr>
              <a:t>= 25%</a:t>
            </a:r>
          </a:p>
          <a:p>
            <a:pPr fontAlgn="auto">
              <a:spcBef>
                <a:spcPts val="0"/>
              </a:spcBef>
              <a:spcAft>
                <a:spcPts val="0"/>
              </a:spcAft>
              <a:defRPr/>
            </a:pPr>
            <a:r>
              <a:rPr lang="en-US" sz="1400" dirty="0">
                <a:latin typeface="+mn-lt"/>
              </a:rPr>
              <a:t>Dinner     = 50%</a:t>
            </a:r>
          </a:p>
        </p:txBody>
      </p:sp>
      <p:sp>
        <p:nvSpPr>
          <p:cNvPr id="22598" name="TextBox 9"/>
          <p:cNvSpPr txBox="1">
            <a:spLocks noChangeArrowheads="1"/>
          </p:cNvSpPr>
          <p:nvPr/>
        </p:nvSpPr>
        <p:spPr bwMode="auto">
          <a:xfrm>
            <a:off x="3352800" y="5638800"/>
            <a:ext cx="5162550" cy="984885"/>
          </a:xfrm>
          <a:prstGeom prst="rect">
            <a:avLst/>
          </a:prstGeom>
          <a:noFill/>
          <a:ln w="9525">
            <a:noFill/>
            <a:miter lim="800000"/>
            <a:headEnd/>
            <a:tailEnd/>
          </a:ln>
        </p:spPr>
        <p:txBody>
          <a:bodyPr wrap="square">
            <a:spAutoFit/>
          </a:bodyPr>
          <a:lstStyle/>
          <a:p>
            <a:r>
              <a:rPr lang="en-US" sz="1200" dirty="0" smtClean="0">
                <a:latin typeface="+mn-lt"/>
              </a:rPr>
              <a:t>No </a:t>
            </a:r>
            <a:r>
              <a:rPr lang="en-US" sz="1200" dirty="0">
                <a:latin typeface="+mn-lt"/>
              </a:rPr>
              <a:t>receipts are required for meals that fall within the allowable rates. </a:t>
            </a:r>
            <a:endParaRPr lang="en-US" sz="1200" dirty="0" smtClean="0">
              <a:latin typeface="+mn-lt"/>
            </a:endParaRPr>
          </a:p>
          <a:p>
            <a:endParaRPr lang="en-US" sz="1200" dirty="0">
              <a:latin typeface="+mn-lt"/>
            </a:endParaRPr>
          </a:p>
          <a:p>
            <a:pPr marL="0" lvl="1"/>
            <a:r>
              <a:rPr lang="en-US" sz="1200" dirty="0" smtClean="0">
                <a:latin typeface="+mn-lt"/>
              </a:rPr>
              <a:t>Lunch not included unless attending business meeting</a:t>
            </a:r>
            <a:r>
              <a:rPr lang="en-US" sz="1200" dirty="0" smtClean="0"/>
              <a:t>.</a:t>
            </a:r>
            <a:endParaRPr lang="en-US" sz="1200" dirty="0"/>
          </a:p>
          <a:p>
            <a:endParaRPr lang="en-US" sz="1000" dirty="0">
              <a:latin typeface="Lucida Sans Unicode" pitchFamily="34" charset="0"/>
            </a:endParaRPr>
          </a:p>
        </p:txBody>
      </p:sp>
      <p:pic>
        <p:nvPicPr>
          <p:cNvPr id="8" name="Picture 3" descr="SOU LOGO HZ CMY POS.jpg"/>
          <p:cNvPicPr>
            <a:picLocks noChangeAspect="1" noChangeArrowheads="1"/>
          </p:cNvPicPr>
          <p:nvPr/>
        </p:nvPicPr>
        <p:blipFill>
          <a:blip r:embed="rId3" cstate="print"/>
          <a:srcRect/>
          <a:stretch>
            <a:fillRect/>
          </a:stretch>
        </p:blipFill>
        <p:spPr bwMode="auto">
          <a:xfrm>
            <a:off x="7239000" y="457200"/>
            <a:ext cx="1276350" cy="619125"/>
          </a:xfrm>
          <a:prstGeom prst="rect">
            <a:avLst/>
          </a:prstGeom>
          <a:noFill/>
          <a:ln w="9525">
            <a:noFill/>
            <a:miter lim="800000"/>
            <a:headEnd/>
            <a:tailEnd/>
          </a:ln>
        </p:spPr>
      </p:pic>
    </p:spTree>
    <p:extLst>
      <p:ext uri="{BB962C8B-B14F-4D97-AF65-F5344CB8AC3E}">
        <p14:creationId xmlns:p14="http://schemas.microsoft.com/office/powerpoint/2010/main" val="28812713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600"/>
            <a:ext cx="8229600" cy="4525962"/>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r>
              <a:rPr lang="en-US" sz="6400" b="1" dirty="0" smtClean="0"/>
              <a:t>Meals on One-Day Trips</a:t>
            </a:r>
          </a:p>
          <a:p>
            <a:pPr marL="109728" indent="0" fontAlgn="auto">
              <a:spcAft>
                <a:spcPts val="0"/>
              </a:spcAft>
              <a:buNone/>
              <a:defRPr/>
            </a:pPr>
            <a:endParaRPr lang="en-US" sz="6400" dirty="0" smtClean="0"/>
          </a:p>
          <a:p>
            <a:pPr marL="0" marR="0" indent="0">
              <a:lnSpc>
                <a:spcPts val="1650"/>
              </a:lnSpc>
              <a:spcBef>
                <a:spcPts val="0"/>
              </a:spcBef>
              <a:spcAft>
                <a:spcPts val="1425"/>
              </a:spcAft>
              <a:buNone/>
            </a:pPr>
            <a:r>
              <a:rPr lang="en-US" sz="7200" u="sng" dirty="0">
                <a:latin typeface="Calibri"/>
                <a:ea typeface="Times New Roman"/>
                <a:cs typeface="Arial"/>
              </a:rPr>
              <a:t>The  IRS considers breakfast or dinner allowances to be taxable under the following circumstances</a:t>
            </a:r>
            <a:r>
              <a:rPr lang="en-US" sz="7200" dirty="0">
                <a:latin typeface="Calibri"/>
                <a:ea typeface="Times New Roman"/>
                <a:cs typeface="Arial"/>
              </a:rPr>
              <a:t>:  </a:t>
            </a:r>
            <a:endParaRPr lang="en-US" sz="8000" dirty="0">
              <a:latin typeface="Calibri"/>
              <a:ea typeface="Calibri"/>
              <a:cs typeface="Times New Roman"/>
            </a:endParaRPr>
          </a:p>
          <a:p>
            <a:pPr marL="0" marR="0">
              <a:lnSpc>
                <a:spcPts val="1650"/>
              </a:lnSpc>
              <a:spcBef>
                <a:spcPts val="0"/>
              </a:spcBef>
              <a:spcAft>
                <a:spcPts val="1425"/>
              </a:spcAft>
            </a:pPr>
            <a:r>
              <a:rPr lang="en-US" sz="7200" dirty="0" smtClean="0">
                <a:latin typeface="Calibri"/>
                <a:ea typeface="Times New Roman"/>
                <a:cs typeface="Arial"/>
              </a:rPr>
              <a:t>When </a:t>
            </a:r>
            <a:r>
              <a:rPr lang="en-US" sz="7200" dirty="0">
                <a:latin typeface="Calibri"/>
                <a:ea typeface="Times New Roman"/>
                <a:cs typeface="Arial"/>
              </a:rPr>
              <a:t>traveling on a one-day trip, the travelers are entitled to the breakfast per diem if they leave the official workstation two or more hours before their regular work shift, s/he will receive a breakfast (taxable) allowance.  </a:t>
            </a:r>
            <a:endParaRPr lang="en-US" sz="8000" dirty="0">
              <a:latin typeface="Calibri"/>
              <a:ea typeface="Calibri"/>
              <a:cs typeface="Times New Roman"/>
            </a:endParaRPr>
          </a:p>
          <a:p>
            <a:pPr marL="0" marR="0">
              <a:lnSpc>
                <a:spcPts val="1650"/>
              </a:lnSpc>
              <a:spcBef>
                <a:spcPts val="0"/>
              </a:spcBef>
              <a:spcAft>
                <a:spcPts val="1425"/>
              </a:spcAft>
            </a:pPr>
            <a:r>
              <a:rPr lang="en-US" sz="7200" dirty="0" smtClean="0">
                <a:latin typeface="Calibri"/>
                <a:ea typeface="Times New Roman"/>
                <a:cs typeface="Arial"/>
              </a:rPr>
              <a:t>When </a:t>
            </a:r>
            <a:r>
              <a:rPr lang="en-US" sz="7200" dirty="0">
                <a:latin typeface="Calibri"/>
                <a:ea typeface="Times New Roman"/>
                <a:cs typeface="Arial"/>
              </a:rPr>
              <a:t>an employee returns to their official work-station two or more hours after their regular work shift, s/he will receive the (taxable) dinner allowance.  </a:t>
            </a:r>
            <a:endParaRPr lang="en-US" sz="8000" dirty="0">
              <a:latin typeface="Calibri"/>
              <a:ea typeface="Calibri"/>
              <a:cs typeface="Times New Roman"/>
            </a:endParaRPr>
          </a:p>
          <a:p>
            <a:pPr marL="0" marR="0" indent="0">
              <a:lnSpc>
                <a:spcPts val="1650"/>
              </a:lnSpc>
              <a:spcBef>
                <a:spcPts val="0"/>
              </a:spcBef>
              <a:spcAft>
                <a:spcPts val="1425"/>
              </a:spcAft>
              <a:buNone/>
            </a:pPr>
            <a:r>
              <a:rPr lang="en-US" sz="7200" dirty="0">
                <a:latin typeface="Calibri"/>
                <a:ea typeface="Times New Roman"/>
                <a:cs typeface="Arial"/>
              </a:rPr>
              <a:t>As stated, these meal allowances are reported as taxable income. </a:t>
            </a:r>
            <a:endParaRPr lang="en-US" sz="7200" dirty="0" smtClean="0">
              <a:latin typeface="Calibri"/>
              <a:ea typeface="Times New Roman"/>
              <a:cs typeface="Arial"/>
            </a:endParaRPr>
          </a:p>
          <a:p>
            <a:pPr marL="0" marR="0" indent="0">
              <a:lnSpc>
                <a:spcPts val="1650"/>
              </a:lnSpc>
              <a:spcBef>
                <a:spcPts val="0"/>
              </a:spcBef>
              <a:spcAft>
                <a:spcPts val="1425"/>
              </a:spcAft>
              <a:buNone/>
            </a:pPr>
            <a:r>
              <a:rPr lang="en-US" sz="7200" dirty="0" smtClean="0">
                <a:latin typeface="Calibri"/>
                <a:ea typeface="Times New Roman"/>
                <a:cs typeface="Arial"/>
              </a:rPr>
              <a:t>ACCOUNT CODE:</a:t>
            </a:r>
            <a:br>
              <a:rPr lang="en-US" sz="7200" dirty="0" smtClean="0">
                <a:latin typeface="Calibri"/>
                <a:ea typeface="Times New Roman"/>
                <a:cs typeface="Arial"/>
              </a:rPr>
            </a:br>
            <a:r>
              <a:rPr lang="en-US" sz="7200" dirty="0" smtClean="0">
                <a:latin typeface="Calibri"/>
                <a:ea typeface="Times New Roman"/>
                <a:cs typeface="Arial"/>
              </a:rPr>
              <a:t>If </a:t>
            </a:r>
            <a:r>
              <a:rPr lang="en-US" sz="7200" dirty="0">
                <a:latin typeface="Calibri"/>
                <a:ea typeface="Times New Roman"/>
                <a:cs typeface="Arial"/>
              </a:rPr>
              <a:t>such breakfast and dinner allowances are </a:t>
            </a:r>
            <a:r>
              <a:rPr lang="en-US" sz="7200" dirty="0" smtClean="0">
                <a:latin typeface="Calibri"/>
                <a:ea typeface="Times New Roman"/>
                <a:cs typeface="Arial"/>
              </a:rPr>
              <a:t>paid, the account </a:t>
            </a:r>
            <a:r>
              <a:rPr lang="en-US" sz="7200" dirty="0">
                <a:latin typeface="Calibri"/>
                <a:ea typeface="Times New Roman"/>
                <a:cs typeface="Arial"/>
              </a:rPr>
              <a:t>code 28502 – </a:t>
            </a:r>
            <a:r>
              <a:rPr lang="en-US" sz="7200" i="1" dirty="0">
                <a:latin typeface="Calibri"/>
                <a:ea typeface="Times New Roman"/>
                <a:cs typeface="Arial"/>
              </a:rPr>
              <a:t>Overtime Meal Allowance </a:t>
            </a:r>
            <a:r>
              <a:rPr lang="en-US" sz="7200" i="1" dirty="0" smtClean="0">
                <a:latin typeface="Calibri"/>
                <a:ea typeface="Times New Roman"/>
                <a:cs typeface="Arial"/>
              </a:rPr>
              <a:t> </a:t>
            </a:r>
            <a:r>
              <a:rPr lang="en-US" sz="7200" dirty="0" smtClean="0">
                <a:latin typeface="Calibri"/>
                <a:ea typeface="Times New Roman"/>
                <a:cs typeface="Arial"/>
              </a:rPr>
              <a:t>should be used</a:t>
            </a:r>
            <a:r>
              <a:rPr lang="en-US" sz="7200" dirty="0">
                <a:latin typeface="Calibri"/>
                <a:ea typeface="Times New Roman"/>
                <a:cs typeface="Arial"/>
              </a:rPr>
              <a:t>.  </a:t>
            </a:r>
            <a:endParaRPr lang="en-US" sz="8000" dirty="0">
              <a:latin typeface="Calibri"/>
              <a:ea typeface="Calibri"/>
              <a:cs typeface="Times New Roman"/>
            </a:endParaRPr>
          </a:p>
          <a:p>
            <a:pPr marL="0" marR="0" indent="0" algn="just">
              <a:lnSpc>
                <a:spcPts val="1650"/>
              </a:lnSpc>
              <a:spcBef>
                <a:spcPts val="0"/>
              </a:spcBef>
              <a:spcAft>
                <a:spcPts val="1425"/>
              </a:spcAft>
              <a:buNone/>
            </a:pPr>
            <a:endParaRPr lang="en-US" sz="7200" dirty="0" smtClean="0">
              <a:latin typeface="Calibri"/>
              <a:ea typeface="Calibri"/>
              <a:cs typeface="Times New Roman"/>
            </a:endParaRPr>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109728" indent="0" fontAlgn="auto">
              <a:spcAft>
                <a:spcPts val="0"/>
              </a:spcAft>
              <a:buNone/>
              <a:defRPr/>
            </a:pPr>
            <a:r>
              <a:rPr lang="en-US" sz="6400" dirty="0" smtClean="0"/>
              <a:t> </a:t>
            </a:r>
          </a:p>
          <a:p>
            <a:pPr marL="109728" indent="0" fontAlgn="auto">
              <a:spcAft>
                <a:spcPts val="0"/>
              </a:spcAft>
              <a:buNone/>
              <a:defRPr/>
            </a:pPr>
            <a:endParaRPr lang="en-US" sz="6400" dirty="0" smtClean="0"/>
          </a:p>
          <a:p>
            <a:pPr marL="109728" indent="0" fontAlgn="auto">
              <a:spcAft>
                <a:spcPts val="0"/>
              </a:spcAft>
              <a:buNone/>
              <a:defRPr/>
            </a:pPr>
            <a:endParaRPr lang="en-US" sz="6400" dirty="0" smtClean="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One day trips and Taxability</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spTree>
    <p:extLst>
      <p:ext uri="{BB962C8B-B14F-4D97-AF65-F5344CB8AC3E}">
        <p14:creationId xmlns:p14="http://schemas.microsoft.com/office/powerpoint/2010/main" val="3417464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a:stretch>
            <a:fillRect/>
          </a:stretch>
        </p:blipFill>
        <p:spPr>
          <a:xfrm>
            <a:off x="1371600" y="2514600"/>
            <a:ext cx="7219950" cy="3733800"/>
          </a:xfrm>
          <a:prstGeom prst="rect">
            <a:avLst/>
          </a:prstGeom>
        </p:spPr>
      </p:pic>
      <p:sp>
        <p:nvSpPr>
          <p:cNvPr id="3" name="Title 2"/>
          <p:cNvSpPr>
            <a:spLocks noGrp="1"/>
          </p:cNvSpPr>
          <p:nvPr>
            <p:ph type="title"/>
          </p:nvPr>
        </p:nvSpPr>
        <p:spPr>
          <a:xfrm>
            <a:off x="457200" y="274638"/>
            <a:ext cx="6324600" cy="1143000"/>
          </a:xfrm>
          <a:solidFill>
            <a:schemeClr val="accent1">
              <a:lumMod val="20000"/>
              <a:lumOff val="80000"/>
            </a:schemeClr>
          </a:solidFill>
        </p:spPr>
        <p:txBody>
          <a:bodyPr/>
          <a:lstStyle/>
          <a:p>
            <a:pPr fontAlgn="auto">
              <a:spcAft>
                <a:spcPts val="0"/>
              </a:spcAft>
              <a:defRPr/>
            </a:pPr>
            <a:r>
              <a:rPr lang="en-US" dirty="0" smtClean="0"/>
              <a:t>Travel Miles</a:t>
            </a:r>
            <a:endParaRPr lang="en-US" dirty="0"/>
          </a:p>
        </p:txBody>
      </p:sp>
      <p:sp>
        <p:nvSpPr>
          <p:cNvPr id="6" name="Striped Right Arrow 5"/>
          <p:cNvSpPr/>
          <p:nvPr/>
        </p:nvSpPr>
        <p:spPr>
          <a:xfrm rot="2480572">
            <a:off x="2343465" y="3089382"/>
            <a:ext cx="762000" cy="1143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3" descr="SOU LOGO HZ CMY POS.jpg"/>
          <p:cNvPicPr>
            <a:picLocks noChangeAspect="1" noChangeArrowheads="1"/>
          </p:cNvPicPr>
          <p:nvPr/>
        </p:nvPicPr>
        <p:blipFill>
          <a:blip r:embed="rId3" cstate="print"/>
          <a:srcRect/>
          <a:stretch>
            <a:fillRect/>
          </a:stretch>
        </p:blipFill>
        <p:spPr bwMode="auto">
          <a:xfrm>
            <a:off x="7315200" y="533400"/>
            <a:ext cx="1276350" cy="619125"/>
          </a:xfrm>
          <a:prstGeom prst="rect">
            <a:avLst/>
          </a:prstGeom>
          <a:noFill/>
          <a:ln w="9525">
            <a:noFill/>
            <a:miter lim="800000"/>
            <a:headEnd/>
            <a:tailEnd/>
          </a:ln>
        </p:spPr>
      </p:pic>
      <p:sp>
        <p:nvSpPr>
          <p:cNvPr id="4" name="Content Placeholder 3"/>
          <p:cNvSpPr>
            <a:spLocks noGrp="1"/>
          </p:cNvSpPr>
          <p:nvPr>
            <p:ph idx="1"/>
          </p:nvPr>
        </p:nvSpPr>
        <p:spPr>
          <a:xfrm>
            <a:off x="838200" y="1371601"/>
            <a:ext cx="7848600" cy="4724399"/>
          </a:xfrm>
        </p:spPr>
        <p:txBody>
          <a:bodyPr/>
          <a:lstStyle/>
          <a:p>
            <a:r>
              <a:rPr lang="en-US" dirty="0" smtClean="0"/>
              <a:t>In-State Mileage Chart</a:t>
            </a:r>
          </a:p>
          <a:p>
            <a:pPr marL="109537" indent="0">
              <a:buNone/>
            </a:pPr>
            <a:r>
              <a:rPr lang="en-US" sz="2400" dirty="0" smtClean="0"/>
              <a:t>   Example:  Ashland to Eugene 178 miles</a:t>
            </a:r>
            <a:endParaRPr lang="en-US" sz="2400" dirty="0"/>
          </a:p>
        </p:txBody>
      </p:sp>
    </p:spTree>
    <p:extLst>
      <p:ext uri="{BB962C8B-B14F-4D97-AF65-F5344CB8AC3E}">
        <p14:creationId xmlns:p14="http://schemas.microsoft.com/office/powerpoint/2010/main" val="498999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a:buFont typeface="Wingdings 3" pitchFamily="18" charset="2"/>
              <a:buNone/>
            </a:pPr>
            <a:endParaRPr lang="en-US" dirty="0" smtClean="0"/>
          </a:p>
          <a:p>
            <a:pPr>
              <a:buFont typeface="Wingdings 3" pitchFamily="18" charset="2"/>
              <a:buNone/>
            </a:pPr>
            <a:endParaRPr lang="en-US" dirty="0" smtClean="0"/>
          </a:p>
          <a:p>
            <a:pPr algn="ctr">
              <a:buNone/>
            </a:pPr>
            <a:r>
              <a:rPr lang="en-US" sz="1600" i="1" dirty="0"/>
              <a:t>SOU changes go in effect once Cabinet </a:t>
            </a:r>
            <a:r>
              <a:rPr lang="en-US" sz="1600" i="1" dirty="0" smtClean="0"/>
              <a:t>approves</a:t>
            </a:r>
          </a:p>
          <a:p>
            <a:pPr algn="ctr">
              <a:buNone/>
            </a:pPr>
            <a:endParaRPr lang="en-US" sz="1600" i="1" dirty="0"/>
          </a:p>
          <a:p>
            <a:pPr>
              <a:buFont typeface="Wingdings" pitchFamily="2" charset="2"/>
              <a:buChar char="q"/>
            </a:pPr>
            <a:r>
              <a:rPr lang="en-US" sz="2400" dirty="0" smtClean="0"/>
              <a:t>100 miles or more: $34.75/day plus $0.2075/mile but should not exceed $0.555/mile rate below.</a:t>
            </a:r>
          </a:p>
          <a:p>
            <a:pPr>
              <a:buFont typeface="Wingdings" pitchFamily="2" charset="2"/>
              <a:buChar char="q"/>
            </a:pPr>
            <a:endParaRPr lang="en-US" sz="2400" dirty="0" smtClean="0"/>
          </a:p>
          <a:p>
            <a:pPr>
              <a:buFont typeface="Wingdings" pitchFamily="2" charset="2"/>
              <a:buChar char="q"/>
            </a:pPr>
            <a:r>
              <a:rPr lang="en-US" sz="2400" dirty="0" smtClean="0"/>
              <a:t>Less than 100 miles: $0.555/mile (LOCAL travel). </a:t>
            </a:r>
          </a:p>
          <a:p>
            <a:pPr marL="109537" indent="0">
              <a:buNone/>
            </a:pPr>
            <a:endParaRPr lang="en-US" sz="2400" dirty="0" smtClean="0"/>
          </a:p>
          <a:p>
            <a:pPr marL="109537" indent="0">
              <a:buNone/>
            </a:pPr>
            <a:r>
              <a:rPr lang="en-US" sz="1800" dirty="0" smtClean="0"/>
              <a:t>Note: excludes travel to Deer Creek Ranch or Crater Lake Natl. Park, not to exceed $.555/mile federal rate.</a:t>
            </a:r>
          </a:p>
          <a:p>
            <a:pPr marL="109537" indent="0">
              <a:buNone/>
            </a:pPr>
            <a:r>
              <a:rPr lang="en-US" sz="2400" i="1" dirty="0" smtClean="0"/>
              <a:t>  </a:t>
            </a:r>
            <a:endParaRPr lang="en-US" sz="2400" dirty="0" smtClean="0"/>
          </a:p>
        </p:txBody>
      </p:sp>
      <p:sp>
        <p:nvSpPr>
          <p:cNvPr id="3" name="Title 2"/>
          <p:cNvSpPr>
            <a:spLocks noGrp="1"/>
          </p:cNvSpPr>
          <p:nvPr>
            <p:ph type="title"/>
          </p:nvPr>
        </p:nvSpPr>
        <p:spPr>
          <a:solidFill>
            <a:srgbClr val="CCFF33"/>
          </a:solidFill>
        </p:spPr>
        <p:txBody>
          <a:bodyPr>
            <a:normAutofit fontScale="90000"/>
          </a:bodyPr>
          <a:lstStyle/>
          <a:p>
            <a:pPr algn="ctr" fontAlgn="auto">
              <a:spcAft>
                <a:spcPts val="0"/>
              </a:spcAft>
              <a:defRPr/>
            </a:pPr>
            <a:r>
              <a:rPr lang="en-US" dirty="0" smtClean="0"/>
              <a:t>Private Car Reimbursement Rates</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010400" y="6096000"/>
            <a:ext cx="1276350" cy="619125"/>
          </a:xfrm>
          <a:prstGeom prst="rect">
            <a:avLst/>
          </a:prstGeom>
          <a:noFill/>
          <a:ln w="9525">
            <a:noFill/>
            <a:miter lim="800000"/>
            <a:headEnd/>
            <a:tailEnd/>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00" y="1600200"/>
            <a:ext cx="78390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365760" indent="-256032" algn="ctr" fontAlgn="auto">
              <a:spcAft>
                <a:spcPts val="0"/>
              </a:spcAft>
              <a:buFont typeface="Wingdings 3"/>
              <a:buNone/>
              <a:defRPr/>
            </a:pPr>
            <a:r>
              <a:rPr lang="en-US" dirty="0" smtClean="0"/>
              <a:t>Rental Agreement Options</a:t>
            </a:r>
          </a:p>
          <a:p>
            <a:pPr marL="365760" indent="-256032" algn="ctr" fontAlgn="auto">
              <a:spcAft>
                <a:spcPts val="0"/>
              </a:spcAft>
              <a:buFont typeface="Wingdings" pitchFamily="2" charset="2"/>
              <a:buChar char="q"/>
              <a:defRPr/>
            </a:pPr>
            <a:r>
              <a:rPr lang="en-US" sz="2200" dirty="0" smtClean="0"/>
              <a:t>Enterprise Rent-A-Car </a:t>
            </a:r>
          </a:p>
          <a:p>
            <a:pPr marL="109728" indent="0" algn="ctr" fontAlgn="auto">
              <a:spcAft>
                <a:spcPts val="0"/>
              </a:spcAft>
              <a:buNone/>
              <a:defRPr/>
            </a:pPr>
            <a:endParaRPr lang="en-US" sz="2200" dirty="0" smtClean="0"/>
          </a:p>
          <a:p>
            <a:pPr marL="365760" indent="-256032" fontAlgn="auto">
              <a:spcAft>
                <a:spcPts val="0"/>
              </a:spcAft>
              <a:buFont typeface="Wingdings" pitchFamily="2" charset="2"/>
              <a:buChar char="q"/>
              <a:defRPr/>
            </a:pPr>
            <a:r>
              <a:rPr lang="en-US" dirty="0" smtClean="0"/>
              <a:t>Provides discount pricing on vehicle rentals</a:t>
            </a:r>
          </a:p>
          <a:p>
            <a:pPr marL="109728" indent="0" fontAlgn="auto">
              <a:spcAft>
                <a:spcPts val="0"/>
              </a:spcAft>
              <a:buNone/>
              <a:defRPr/>
            </a:pPr>
            <a:r>
              <a:rPr lang="en-US" dirty="0"/>
              <a:t> </a:t>
            </a:r>
            <a:r>
              <a:rPr lang="en-US" dirty="0" smtClean="0"/>
              <a:t> </a:t>
            </a:r>
          </a:p>
          <a:p>
            <a:pPr marL="365760" indent="-256032" fontAlgn="auto">
              <a:spcAft>
                <a:spcPts val="0"/>
              </a:spcAft>
              <a:buFont typeface="Wingdings" pitchFamily="2" charset="2"/>
              <a:buChar char="q"/>
              <a:defRPr/>
            </a:pPr>
            <a:r>
              <a:rPr lang="en-US" dirty="0" smtClean="0"/>
              <a:t>Payment methods: </a:t>
            </a:r>
          </a:p>
          <a:p>
            <a:pPr marL="365760" indent="-256032" fontAlgn="auto">
              <a:spcAft>
                <a:spcPts val="0"/>
              </a:spcAft>
              <a:buFont typeface="Wingdings" pitchFamily="2" charset="2"/>
              <a:buChar char="q"/>
              <a:defRPr/>
            </a:pPr>
            <a:endParaRPr lang="en-US" sz="1800" dirty="0"/>
          </a:p>
          <a:p>
            <a:pPr marL="452628" indent="-342900" fontAlgn="auto">
              <a:spcAft>
                <a:spcPts val="0"/>
              </a:spcAft>
              <a:buFont typeface="+mj-lt"/>
              <a:buAutoNum type="arabicPeriod"/>
              <a:defRPr/>
            </a:pPr>
            <a:r>
              <a:rPr lang="en-US" sz="1800" dirty="0" smtClean="0"/>
              <a:t>Pay with your own credit card or </a:t>
            </a:r>
            <a:r>
              <a:rPr lang="en-US" sz="1800" dirty="0" err="1" smtClean="0"/>
              <a:t>USBank</a:t>
            </a:r>
            <a:r>
              <a:rPr lang="en-US" sz="1800" dirty="0" smtClean="0"/>
              <a:t> Corporate Travel Card and use the Travel Expense Report Form for reimbursement. </a:t>
            </a:r>
          </a:p>
          <a:p>
            <a:pPr marL="452628" indent="-342900" fontAlgn="auto">
              <a:spcAft>
                <a:spcPts val="0"/>
              </a:spcAft>
              <a:buFont typeface="+mj-lt"/>
              <a:buAutoNum type="arabicPeriod"/>
              <a:defRPr/>
            </a:pPr>
            <a:endParaRPr lang="en-US" sz="1800" dirty="0" smtClean="0"/>
          </a:p>
          <a:p>
            <a:pPr marL="452628" indent="-342900" fontAlgn="auto">
              <a:spcAft>
                <a:spcPts val="0"/>
              </a:spcAft>
              <a:buFont typeface="+mj-lt"/>
              <a:buAutoNum type="arabicPeriod"/>
              <a:defRPr/>
            </a:pPr>
            <a:r>
              <a:rPr lang="en-US" sz="1800" dirty="0" smtClean="0"/>
              <a:t>Set up for receiving a “Direct Bill” from the rental agency, and pay by Banner invoice.  [Call Local or On-line] </a:t>
            </a:r>
          </a:p>
          <a:p>
            <a:pPr marL="1117854" lvl="2" indent="-514350" fontAlgn="auto">
              <a:spcAft>
                <a:spcPts val="0"/>
              </a:spcAft>
              <a:buFont typeface="Wingdings 2"/>
              <a:buNone/>
              <a:defRPr/>
            </a:pPr>
            <a:endParaRPr lang="en-US" sz="1600" dirty="0" smtClean="0"/>
          </a:p>
          <a:p>
            <a:pPr marL="1117854" lvl="2" indent="-514350" fontAlgn="auto">
              <a:spcAft>
                <a:spcPts val="0"/>
              </a:spcAft>
              <a:buFont typeface="Wingdings 2"/>
              <a:buNone/>
              <a:defRPr/>
            </a:pPr>
            <a:endParaRPr lang="en-US" sz="1600" dirty="0" smtClean="0"/>
          </a:p>
        </p:txBody>
      </p:sp>
      <p:sp>
        <p:nvSpPr>
          <p:cNvPr id="3" name="Title 2"/>
          <p:cNvSpPr>
            <a:spLocks noGrp="1"/>
          </p:cNvSpPr>
          <p:nvPr>
            <p:ph type="title"/>
          </p:nvPr>
        </p:nvSpPr>
        <p:spPr>
          <a:solidFill>
            <a:srgbClr val="CCFF33"/>
          </a:solidFill>
        </p:spPr>
        <p:txBody>
          <a:bodyPr/>
          <a:lstStyle/>
          <a:p>
            <a:pPr algn="ctr" fontAlgn="auto">
              <a:spcAft>
                <a:spcPts val="0"/>
              </a:spcAft>
              <a:defRPr/>
            </a:pPr>
            <a:r>
              <a:rPr lang="en-US" dirty="0" smtClean="0"/>
              <a:t>Vehicle Rental</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fontAlgn="auto">
              <a:spcAft>
                <a:spcPts val="0"/>
              </a:spcAft>
              <a:defRPr/>
            </a:pPr>
            <a:r>
              <a:rPr lang="en-US" sz="3600" dirty="0" smtClean="0"/>
              <a:t>Website Location for Other Travel Expenses</a:t>
            </a:r>
            <a:endParaRPr lang="en-US" sz="36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660509" y="1481138"/>
            <a:ext cx="5822981" cy="4525962"/>
          </a:xfrm>
          <a:prstGeom prst="rect">
            <a:avLst/>
          </a:prstGeom>
          <a:noFill/>
          <a:ln w="9525">
            <a:noFill/>
            <a:miter lim="800000"/>
            <a:headEnd/>
            <a:tailEnd/>
          </a:ln>
        </p:spPr>
      </p:pic>
      <p:pic>
        <p:nvPicPr>
          <p:cNvPr id="6" name="Picture 3" descr="SOU LOGO HZ CMY POS.jpg"/>
          <p:cNvPicPr>
            <a:picLocks noChangeAspect="1" noChangeArrowheads="1"/>
          </p:cNvPicPr>
          <p:nvPr/>
        </p:nvPicPr>
        <p:blipFill>
          <a:blip r:embed="rId3" cstate="print"/>
          <a:srcRect/>
          <a:stretch>
            <a:fillRect/>
          </a:stretch>
        </p:blipFill>
        <p:spPr bwMode="auto">
          <a:xfrm>
            <a:off x="7543800" y="60960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600"/>
            <a:ext cx="8229600" cy="4525962"/>
          </a:xfrm>
        </p:spPr>
        <p:txBody>
          <a:bodyPr>
            <a:normAutofit fontScale="25000" lnSpcReduction="20000"/>
          </a:bodyPr>
          <a:lstStyle/>
          <a:p>
            <a:pPr marL="365760" indent="-256032" fontAlgn="auto">
              <a:spcAft>
                <a:spcPts val="0"/>
              </a:spcAft>
              <a:buFont typeface="Wingdings 3"/>
              <a:buNone/>
              <a:defRPr/>
            </a:pPr>
            <a:endParaRPr lang="en-US" sz="6400" dirty="0" smtClean="0"/>
          </a:p>
          <a:p>
            <a:pPr marL="365760" indent="-256032" fontAlgn="auto">
              <a:spcAft>
                <a:spcPts val="0"/>
              </a:spcAft>
              <a:buFont typeface="Wingdings 3"/>
              <a:buChar char=""/>
              <a:defRPr/>
            </a:pPr>
            <a:r>
              <a:rPr lang="en-US" sz="6400" dirty="0" smtClean="0"/>
              <a:t>SOU has contracted with </a:t>
            </a:r>
            <a:r>
              <a:rPr lang="en-US" sz="6400" dirty="0" err="1" smtClean="0"/>
              <a:t>USBank</a:t>
            </a:r>
            <a:r>
              <a:rPr lang="en-US" sz="6400" dirty="0" smtClean="0"/>
              <a:t> to provide a Corporate Travel Card to employees who find themselves traveling on a regular basis.</a:t>
            </a:r>
          </a:p>
          <a:p>
            <a:pPr marL="365760" indent="-256032" fontAlgn="auto">
              <a:spcAft>
                <a:spcPts val="0"/>
              </a:spcAft>
              <a:buFont typeface="Wingdings 3"/>
              <a:buChar char=""/>
              <a:defRPr/>
            </a:pPr>
            <a:endParaRPr lang="en-US" sz="6400" dirty="0" smtClean="0"/>
          </a:p>
          <a:p>
            <a:pPr marL="365760" indent="-256032" fontAlgn="auto">
              <a:spcAft>
                <a:spcPts val="0"/>
              </a:spcAft>
              <a:buFont typeface="Wingdings 3"/>
              <a:buChar char=""/>
              <a:defRPr/>
            </a:pPr>
            <a:r>
              <a:rPr lang="en-US" sz="6400" dirty="0" smtClean="0"/>
              <a:t>The </a:t>
            </a:r>
            <a:r>
              <a:rPr lang="en-US" sz="6400" dirty="0"/>
              <a:t>Corporate Travel Card is a personal bank </a:t>
            </a:r>
            <a:r>
              <a:rPr lang="en-US" sz="6400" dirty="0" smtClean="0"/>
              <a:t>card </a:t>
            </a:r>
            <a:r>
              <a:rPr lang="en-US" sz="6400" dirty="0"/>
              <a:t>issued through U.S. Bank Corporate Card Program</a:t>
            </a:r>
            <a:r>
              <a:rPr lang="en-US" sz="6400" dirty="0" smtClean="0"/>
              <a:t>.</a:t>
            </a:r>
          </a:p>
          <a:p>
            <a:pPr marL="365760" indent="-256032" fontAlgn="auto">
              <a:spcAft>
                <a:spcPts val="0"/>
              </a:spcAft>
              <a:buFont typeface="Wingdings 3"/>
              <a:buChar char=""/>
              <a:defRPr/>
            </a:pPr>
            <a:endParaRPr lang="en-US" sz="6400" baseline="30000" dirty="0"/>
          </a:p>
          <a:p>
            <a:pPr marL="365760" indent="-256032" fontAlgn="auto">
              <a:spcAft>
                <a:spcPts val="0"/>
              </a:spcAft>
              <a:buFont typeface="Wingdings 3"/>
              <a:buChar char=""/>
              <a:defRPr/>
            </a:pPr>
            <a:r>
              <a:rPr lang="en-US" sz="6400" dirty="0" smtClean="0"/>
              <a:t>The benefit of using a Corporate Travel Card is to keep SOU business </a:t>
            </a:r>
            <a:r>
              <a:rPr lang="en-US" sz="6400" dirty="0"/>
              <a:t>t</a:t>
            </a:r>
            <a:r>
              <a:rPr lang="en-US" sz="6400" dirty="0" smtClean="0"/>
              <a:t>ravel arrangements separated from your personal credit cards.</a:t>
            </a:r>
          </a:p>
          <a:p>
            <a:pPr marL="365760" indent="-256032" fontAlgn="auto">
              <a:spcAft>
                <a:spcPts val="0"/>
              </a:spcAft>
              <a:buFont typeface="Wingdings 3"/>
              <a:buChar char=""/>
              <a:defRPr/>
            </a:pPr>
            <a:r>
              <a:rPr lang="en-US" sz="6400" dirty="0" smtClean="0"/>
              <a:t>Note that you have the option to be reimbursed for authorized travel expenses whether you pay cash, or use a personal bank card, or the (personal) Corporate Travel Card.</a:t>
            </a:r>
          </a:p>
          <a:p>
            <a:pPr marL="365760" indent="-256032" fontAlgn="auto">
              <a:spcAft>
                <a:spcPts val="0"/>
              </a:spcAft>
              <a:buFont typeface="Wingdings 3"/>
              <a:buChar char=""/>
              <a:defRPr/>
            </a:pPr>
            <a:endParaRPr lang="en-US" sz="6400" dirty="0" smtClean="0"/>
          </a:p>
          <a:p>
            <a:pPr marL="365760" indent="-256032" fontAlgn="auto">
              <a:spcAft>
                <a:spcPts val="0"/>
              </a:spcAft>
              <a:buFont typeface="Wingdings 3"/>
              <a:buChar char=""/>
              <a:defRPr/>
            </a:pPr>
            <a:r>
              <a:rPr lang="en-US" sz="6400" dirty="0" smtClean="0"/>
              <a:t>Employee’s use of the Corporate Travel Card is limited to authorized business travel and no other expenses should be charged.</a:t>
            </a:r>
          </a:p>
          <a:p>
            <a:pPr marL="109728" indent="0" fontAlgn="auto">
              <a:spcAft>
                <a:spcPts val="0"/>
              </a:spcAft>
              <a:buNone/>
              <a:defRPr/>
            </a:pPr>
            <a:r>
              <a:rPr lang="en-US" sz="6400" dirty="0"/>
              <a:t> </a:t>
            </a:r>
            <a:r>
              <a:rPr lang="en-US" sz="6400" dirty="0" smtClean="0"/>
              <a:t>   (For example, please do not charge office supplies on this card). </a:t>
            </a:r>
          </a:p>
          <a:p>
            <a:pPr marL="109728" indent="0" fontAlgn="auto">
              <a:spcAft>
                <a:spcPts val="0"/>
              </a:spcAft>
              <a:buNone/>
              <a:defRPr/>
            </a:pPr>
            <a:endParaRPr lang="en-US" sz="6400" dirty="0"/>
          </a:p>
          <a:p>
            <a:pPr marL="109728" indent="0" fontAlgn="auto">
              <a:spcAft>
                <a:spcPts val="0"/>
              </a:spcAft>
              <a:buNone/>
              <a:defRPr/>
            </a:pPr>
            <a:r>
              <a:rPr lang="en-US" sz="6400" dirty="0" smtClean="0"/>
              <a:t>    Application form on Travel Website</a:t>
            </a:r>
          </a:p>
          <a:p>
            <a:pPr marL="109728" indent="0" fontAlgn="auto">
              <a:spcAft>
                <a:spcPts val="0"/>
              </a:spcAft>
              <a:buNone/>
              <a:defRPr/>
            </a:pPr>
            <a:r>
              <a:rPr lang="en-US" sz="6400" dirty="0" smtClean="0"/>
              <a:t>    </a:t>
            </a:r>
            <a:r>
              <a:rPr lang="en-US" sz="5600" u="sng" dirty="0">
                <a:hlinkClick r:id="rId2"/>
              </a:rPr>
              <a:t>Travel Card – US Bank Corporate Card </a:t>
            </a:r>
            <a:r>
              <a:rPr lang="en-US" sz="5600" u="sng" dirty="0" smtClean="0">
                <a:hlinkClick r:id="rId2"/>
              </a:rPr>
              <a:t>Application</a:t>
            </a:r>
            <a:r>
              <a:rPr lang="en-US" sz="5600" dirty="0" smtClean="0"/>
              <a:t> </a:t>
            </a:r>
          </a:p>
          <a:p>
            <a:pPr marL="109728" indent="0" fontAlgn="auto">
              <a:spcAft>
                <a:spcPts val="0"/>
              </a:spcAft>
              <a:buNone/>
              <a:defRPr/>
            </a:pPr>
            <a:endParaRPr lang="en-US" sz="6000" dirty="0"/>
          </a:p>
          <a:p>
            <a:pPr marL="109728" indent="0" fontAlgn="auto">
              <a:spcAft>
                <a:spcPts val="0"/>
              </a:spcAft>
              <a:buNone/>
              <a:defRPr/>
            </a:pPr>
            <a:r>
              <a:rPr lang="en-US" sz="6000" dirty="0"/>
              <a:t>	</a:t>
            </a:r>
            <a:endParaRPr lang="en-US" sz="6000" dirty="0" smtClean="0"/>
          </a:p>
          <a:p>
            <a:pPr marL="109728" indent="0" fontAlgn="auto">
              <a:spcAft>
                <a:spcPts val="0"/>
              </a:spcAft>
              <a:buNone/>
              <a:defRPr/>
            </a:pPr>
            <a:endParaRPr lang="en-US" sz="6000" dirty="0"/>
          </a:p>
          <a:p>
            <a:pPr marL="365760" indent="-256032" fontAlgn="auto">
              <a:spcAft>
                <a:spcPts val="0"/>
              </a:spcAft>
              <a:buFont typeface="Wingdings 3"/>
              <a:buChar char=""/>
              <a:defRPr/>
            </a:pPr>
            <a:endParaRPr lang="en-US" sz="6000" dirty="0" smtClean="0"/>
          </a:p>
          <a:p>
            <a:pPr marL="365760" indent="-256032" fontAlgn="auto">
              <a:spcAft>
                <a:spcPts val="0"/>
              </a:spcAft>
              <a:buFont typeface="Wingdings 3"/>
              <a:buChar char=""/>
              <a:defRPr/>
            </a:pPr>
            <a:endParaRPr lang="en-US" sz="6000" dirty="0" smtClean="0"/>
          </a:p>
          <a:p>
            <a:pPr marL="365316" lvl="1" indent="0" fontAlgn="auto">
              <a:spcAft>
                <a:spcPts val="0"/>
              </a:spcAft>
              <a:buNone/>
              <a:defRPr/>
            </a:pPr>
            <a:endParaRPr lang="en-US" sz="6000" dirty="0"/>
          </a:p>
          <a:p>
            <a:pPr marL="365316" lvl="1" indent="0" fontAlgn="auto">
              <a:spcAft>
                <a:spcPts val="0"/>
              </a:spcAft>
              <a:buNone/>
              <a:defRPr/>
            </a:pPr>
            <a:endParaRPr lang="en-US" sz="6000" dirty="0" smtClean="0"/>
          </a:p>
          <a:p>
            <a:pPr marL="365316" lvl="1"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rgbClr val="CCFF33"/>
          </a:solidFill>
        </p:spPr>
        <p:txBody>
          <a:bodyPr>
            <a:normAutofit fontScale="90000"/>
          </a:bodyPr>
          <a:lstStyle/>
          <a:p>
            <a:pPr algn="ctr" fontAlgn="auto">
              <a:spcAft>
                <a:spcPts val="0"/>
              </a:spcAft>
              <a:defRPr/>
            </a:pPr>
            <a:r>
              <a:rPr lang="en-US" dirty="0" smtClean="0"/>
              <a:t>Corporate Travel Card Procedure</a:t>
            </a:r>
            <a:endParaRPr lang="en-US" dirty="0"/>
          </a:p>
        </p:txBody>
      </p:sp>
      <p:pic>
        <p:nvPicPr>
          <p:cNvPr id="5" name="Picture 3" descr="SOU LOGO HZ CMY POS.jpg"/>
          <p:cNvPicPr>
            <a:picLocks noChangeAspect="1" noChangeArrowheads="1"/>
          </p:cNvPicPr>
          <p:nvPr/>
        </p:nvPicPr>
        <p:blipFill>
          <a:blip r:embed="rId3" cstate="print"/>
          <a:srcRect/>
          <a:stretch>
            <a:fillRect/>
          </a:stretch>
        </p:blipFill>
        <p:spPr bwMode="auto">
          <a:xfrm>
            <a:off x="7315200" y="5867400"/>
            <a:ext cx="1276350" cy="619125"/>
          </a:xfrm>
          <a:prstGeom prst="rect">
            <a:avLst/>
          </a:prstGeom>
          <a:noFill/>
          <a:ln w="9525">
            <a:noFill/>
            <a:miter lim="800000"/>
            <a:headEnd/>
            <a:tailEnd/>
          </a:ln>
        </p:spPr>
      </p:pic>
      <p:pic>
        <p:nvPicPr>
          <p:cNvPr id="3074" name="Picture 2" descr="C:\Program Files (x86)\Microsoft Office\MEDIA\CAGCAT10\j0222015.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901214"/>
            <a:ext cx="1780337" cy="1786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938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p:cNvPicPr>
          <p:nvPr>
            <p:ph idx="1"/>
          </p:nvPr>
        </p:nvPicPr>
        <p:blipFill>
          <a:blip r:embed="rId2"/>
          <a:stretch>
            <a:fillRect/>
          </a:stretch>
        </p:blipFill>
        <p:spPr>
          <a:xfrm>
            <a:off x="304800" y="1204119"/>
            <a:ext cx="7756876" cy="4525962"/>
          </a:xfrm>
          <a:prstGeom prst="rect">
            <a:avLst/>
          </a:prstGeom>
        </p:spPr>
      </p:pic>
      <p:sp>
        <p:nvSpPr>
          <p:cNvPr id="3" name="Title 2"/>
          <p:cNvSpPr>
            <a:spLocks noGrp="1"/>
          </p:cNvSpPr>
          <p:nvPr>
            <p:ph type="title"/>
          </p:nvPr>
        </p:nvSpPr>
        <p:spPr>
          <a:xfrm>
            <a:off x="457200" y="274638"/>
            <a:ext cx="6324600" cy="1143000"/>
          </a:xfrm>
        </p:spPr>
        <p:txBody>
          <a:bodyPr>
            <a:normAutofit fontScale="90000"/>
          </a:bodyPr>
          <a:lstStyle/>
          <a:p>
            <a:pPr fontAlgn="auto">
              <a:spcAft>
                <a:spcPts val="0"/>
              </a:spcAft>
              <a:defRPr/>
            </a:pPr>
            <a:r>
              <a:rPr lang="en-US" dirty="0" smtClean="0"/>
              <a:t>Website – Travel Index</a:t>
            </a:r>
            <a:br>
              <a:rPr lang="en-US" dirty="0" smtClean="0"/>
            </a:br>
            <a:r>
              <a:rPr lang="en-US" dirty="0" smtClean="0"/>
              <a:t> </a:t>
            </a:r>
            <a:endParaRPr lang="en-US" dirty="0"/>
          </a:p>
        </p:txBody>
      </p:sp>
      <p:sp>
        <p:nvSpPr>
          <p:cNvPr id="6" name="Striped Right Arrow 5"/>
          <p:cNvSpPr/>
          <p:nvPr/>
        </p:nvSpPr>
        <p:spPr>
          <a:xfrm>
            <a:off x="990600" y="2971800"/>
            <a:ext cx="990600" cy="228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2" name="Picture 3" descr="SOU LOGO HZ CMY POS.jpg"/>
          <p:cNvPicPr>
            <a:picLocks noChangeAspect="1" noChangeArrowheads="1"/>
          </p:cNvPicPr>
          <p:nvPr/>
        </p:nvPicPr>
        <p:blipFill>
          <a:blip r:embed="rId3" cstate="print"/>
          <a:srcRect/>
          <a:stretch>
            <a:fillRect/>
          </a:stretch>
        </p:blipFill>
        <p:spPr bwMode="auto">
          <a:xfrm>
            <a:off x="7240479" y="457200"/>
            <a:ext cx="1276350" cy="619125"/>
          </a:xfrm>
          <a:prstGeom prst="rect">
            <a:avLst/>
          </a:prstGeom>
          <a:noFill/>
          <a:ln w="9525">
            <a:noFill/>
            <a:miter lim="800000"/>
            <a:headEnd/>
            <a:tailEnd/>
          </a:ln>
        </p:spPr>
      </p:pic>
      <p:sp>
        <p:nvSpPr>
          <p:cNvPr id="4" name="TextBox 3"/>
          <p:cNvSpPr txBox="1"/>
          <p:nvPr/>
        </p:nvSpPr>
        <p:spPr>
          <a:xfrm>
            <a:off x="3733800" y="6019800"/>
            <a:ext cx="4552950" cy="369332"/>
          </a:xfrm>
          <a:prstGeom prst="rect">
            <a:avLst/>
          </a:prstGeom>
          <a:noFill/>
        </p:spPr>
        <p:txBody>
          <a:bodyPr wrap="square" rtlCol="0">
            <a:spAutoFit/>
          </a:bodyPr>
          <a:lstStyle/>
          <a:p>
            <a:r>
              <a:rPr lang="en-US" dirty="0" smtClean="0"/>
              <a:t>Institutional Policy OUS #95.100.250</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Questions?</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239000" y="457200"/>
            <a:ext cx="1276350" cy="619125"/>
          </a:xfrm>
          <a:prstGeom prst="rect">
            <a:avLst/>
          </a:prstGeom>
          <a:noFill/>
          <a:ln w="9525">
            <a:noFill/>
            <a:miter lim="800000"/>
            <a:headEnd/>
            <a:tailEnd/>
          </a:ln>
        </p:spPr>
      </p:pic>
      <p:pic>
        <p:nvPicPr>
          <p:cNvPr id="6" name="Picture 8" descr="C:\Users\Jonesde\AppData\Local\Microsoft\Windows\Temporary Internet Files\Content.IE5\ZN7PJO9N\MP90040148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19400" y="1752600"/>
            <a:ext cx="3430338"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1"/>
          <p:cNvSpPr>
            <a:spLocks noGrp="1"/>
          </p:cNvSpPr>
          <p:nvPr>
            <p:ph idx="1"/>
          </p:nvPr>
        </p:nvSpPr>
        <p:spPr/>
        <p:txBody>
          <a:bodyPr/>
          <a:lstStyle/>
          <a:p>
            <a:pPr>
              <a:buFont typeface="Wingdings" pitchFamily="2" charset="2"/>
              <a:buChar char="q"/>
            </a:pPr>
            <a:r>
              <a:rPr lang="en-US" dirty="0" smtClean="0"/>
              <a:t>Jill Hernandez, Travel/Accounts Payable Specialist</a:t>
            </a:r>
          </a:p>
          <a:p>
            <a:pPr marL="109537" indent="0">
              <a:buNone/>
            </a:pPr>
            <a:r>
              <a:rPr lang="en-US" dirty="0" smtClean="0"/>
              <a:t>   </a:t>
            </a:r>
            <a:r>
              <a:rPr lang="en-US" dirty="0" smtClean="0">
                <a:hlinkClick r:id="rId2"/>
              </a:rPr>
              <a:t>hernandj@sou.edu</a:t>
            </a:r>
            <a:r>
              <a:rPr lang="en-US" dirty="0" smtClean="0"/>
              <a:t> 552-6553</a:t>
            </a:r>
          </a:p>
          <a:p>
            <a:pPr>
              <a:buFont typeface="Wingdings" pitchFamily="2" charset="2"/>
              <a:buChar char="q"/>
            </a:pPr>
            <a:endParaRPr lang="en-US" dirty="0" smtClean="0"/>
          </a:p>
          <a:p>
            <a:pPr>
              <a:buFont typeface="Wingdings" pitchFamily="2" charset="2"/>
              <a:buChar char="q"/>
            </a:pPr>
            <a:r>
              <a:rPr lang="en-US" dirty="0" smtClean="0"/>
              <a:t>Mark Gibbons, Purchasing Agent </a:t>
            </a:r>
            <a:r>
              <a:rPr lang="en-US" dirty="0" smtClean="0">
                <a:hlinkClick r:id="rId3"/>
              </a:rPr>
              <a:t>gibbonsm@sou.edu</a:t>
            </a:r>
            <a:r>
              <a:rPr lang="en-US" dirty="0" smtClean="0"/>
              <a:t> 552-6574</a:t>
            </a:r>
          </a:p>
          <a:p>
            <a:pPr>
              <a:buFont typeface="Wingdings" pitchFamily="2" charset="2"/>
              <a:buChar char="q"/>
            </a:pPr>
            <a:endParaRPr lang="en-US" dirty="0" smtClean="0"/>
          </a:p>
          <a:p>
            <a:pPr>
              <a:buFont typeface="Wingdings" pitchFamily="2" charset="2"/>
              <a:buChar char="q"/>
            </a:pPr>
            <a:r>
              <a:rPr lang="en-US" dirty="0" smtClean="0"/>
              <a:t>Steve Larvick, Business Director </a:t>
            </a:r>
            <a:r>
              <a:rPr lang="en-US" dirty="0" smtClean="0">
                <a:hlinkClick r:id="rId4"/>
              </a:rPr>
              <a:t>larvick@sou.edu</a:t>
            </a:r>
            <a:r>
              <a:rPr lang="en-US" dirty="0" smtClean="0"/>
              <a:t> 552-6594</a:t>
            </a:r>
          </a:p>
        </p:txBody>
      </p:sp>
      <p:sp>
        <p:nvSpPr>
          <p:cNvPr id="3" name="Title 2"/>
          <p:cNvSpPr>
            <a:spLocks noGrp="1"/>
          </p:cNvSpPr>
          <p:nvPr>
            <p:ph type="title"/>
          </p:nvPr>
        </p:nvSpPr>
        <p:spPr/>
        <p:txBody>
          <a:bodyPr/>
          <a:lstStyle/>
          <a:p>
            <a:pPr fontAlgn="auto">
              <a:spcAft>
                <a:spcPts val="0"/>
              </a:spcAft>
              <a:defRPr/>
            </a:pPr>
            <a:r>
              <a:rPr lang="en-US" dirty="0" smtClean="0"/>
              <a:t>Contacts	</a:t>
            </a:r>
            <a:endParaRPr lang="en-US" dirty="0"/>
          </a:p>
        </p:txBody>
      </p:sp>
      <p:pic>
        <p:nvPicPr>
          <p:cNvPr id="5" name="Picture 3" descr="SOU LOGO HZ CMY POS.jpg"/>
          <p:cNvPicPr>
            <a:picLocks noChangeAspect="1" noChangeArrowheads="1"/>
          </p:cNvPicPr>
          <p:nvPr/>
        </p:nvPicPr>
        <p:blipFill>
          <a:blip r:embed="rId5" cstate="print"/>
          <a:srcRect/>
          <a:stretch>
            <a:fillRect/>
          </a:stretch>
        </p:blipFill>
        <p:spPr bwMode="auto">
          <a:xfrm>
            <a:off x="7239000" y="457200"/>
            <a:ext cx="1276350" cy="619125"/>
          </a:xfrm>
          <a:prstGeom prst="rect">
            <a:avLst/>
          </a:prstGeom>
          <a:noFill/>
          <a:ln w="9525">
            <a:noFill/>
            <a:miter lim="800000"/>
            <a:headEnd/>
            <a:tailEnd/>
          </a:ln>
        </p:spPr>
      </p:pic>
    </p:spTree>
    <p:extLst>
      <p:ext uri="{BB962C8B-B14F-4D97-AF65-F5344CB8AC3E}">
        <p14:creationId xmlns:p14="http://schemas.microsoft.com/office/powerpoint/2010/main" val="624113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lang="en-US" dirty="0" smtClean="0"/>
              <a:t>Website -Travel </a:t>
            </a:r>
            <a:r>
              <a:rPr lang="en-US" dirty="0" err="1" smtClean="0"/>
              <a:t>ExpenseForms</a:t>
            </a:r>
            <a:endParaRPr lang="en-US" dirty="0"/>
          </a:p>
        </p:txBody>
      </p:sp>
      <p:sp>
        <p:nvSpPr>
          <p:cNvPr id="20484" name="Rectangle 6"/>
          <p:cNvSpPr>
            <a:spLocks noChangeArrowheads="1"/>
          </p:cNvSpPr>
          <p:nvPr/>
        </p:nvSpPr>
        <p:spPr bwMode="auto">
          <a:xfrm>
            <a:off x="4724400" y="6248400"/>
            <a:ext cx="1752600" cy="369888"/>
          </a:xfrm>
          <a:prstGeom prst="rect">
            <a:avLst/>
          </a:prstGeom>
          <a:noFill/>
          <a:ln w="9525">
            <a:noFill/>
            <a:miter lim="800000"/>
            <a:headEnd/>
            <a:tailEnd/>
          </a:ln>
        </p:spPr>
        <p:txBody>
          <a:bodyPr wrap="square">
            <a:spAutoFit/>
          </a:bodyPr>
          <a:lstStyle/>
          <a:p>
            <a:r>
              <a:rPr lang="en-US" dirty="0">
                <a:latin typeface="Lucida Sans Unicode" pitchFamily="34" charset="0"/>
                <a:hlinkClick r:id="rId2"/>
              </a:rPr>
              <a:t>Travel Forms</a:t>
            </a:r>
            <a:endParaRPr lang="en-US" dirty="0">
              <a:latin typeface="Lucida Sans Unicode" pitchFamily="34" charset="0"/>
            </a:endParaRPr>
          </a:p>
        </p:txBody>
      </p:sp>
      <p:pic>
        <p:nvPicPr>
          <p:cNvPr id="7" name="Picture 3" descr="SOU LOGO HZ CMY POS.jpg"/>
          <p:cNvPicPr>
            <a:picLocks noChangeAspect="1" noChangeArrowheads="1"/>
          </p:cNvPicPr>
          <p:nvPr/>
        </p:nvPicPr>
        <p:blipFill>
          <a:blip r:embed="rId3" cstate="print"/>
          <a:srcRect/>
          <a:stretch>
            <a:fillRect/>
          </a:stretch>
        </p:blipFill>
        <p:spPr bwMode="auto">
          <a:xfrm>
            <a:off x="7239000" y="6118602"/>
            <a:ext cx="1447800" cy="619125"/>
          </a:xfrm>
          <a:prstGeom prst="rect">
            <a:avLst/>
          </a:prstGeom>
          <a:noFill/>
          <a:ln w="9525">
            <a:noFill/>
            <a:miter lim="800000"/>
            <a:headEnd/>
            <a:tailEnd/>
          </a:ln>
        </p:spPr>
      </p:pic>
      <p:pic>
        <p:nvPicPr>
          <p:cNvPr id="8" name="Content Placeholder 7"/>
          <p:cNvPicPr>
            <a:picLocks noGrp="1"/>
          </p:cNvPicPr>
          <p:nvPr>
            <p:ph idx="1"/>
          </p:nvPr>
        </p:nvPicPr>
        <p:blipFill>
          <a:blip r:embed="rId4"/>
          <a:stretch>
            <a:fillRect/>
          </a:stretch>
        </p:blipFill>
        <p:spPr>
          <a:xfrm>
            <a:off x="563719" y="1447800"/>
            <a:ext cx="8137877" cy="4525962"/>
          </a:xfrm>
          <a:prstGeom prst="rect">
            <a:avLst/>
          </a:prstGeom>
        </p:spPr>
      </p:pic>
      <p:sp>
        <p:nvSpPr>
          <p:cNvPr id="9" name="Striped Right Arrow 8"/>
          <p:cNvSpPr/>
          <p:nvPr/>
        </p:nvSpPr>
        <p:spPr>
          <a:xfrm>
            <a:off x="2666999" y="4913497"/>
            <a:ext cx="735737" cy="4571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
        <p:nvSpPr>
          <p:cNvPr id="10" name="Striped Right Arrow 9"/>
          <p:cNvSpPr/>
          <p:nvPr/>
        </p:nvSpPr>
        <p:spPr>
          <a:xfrm>
            <a:off x="2666998" y="4689037"/>
            <a:ext cx="735737" cy="4572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600"/>
            <a:ext cx="8229600" cy="4525962"/>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r>
              <a:rPr lang="en-US" sz="6400" b="1" dirty="0" smtClean="0"/>
              <a:t>Reimbursement of actual expense is </a:t>
            </a:r>
            <a:r>
              <a:rPr lang="en-US" sz="6400" b="1" u="sng" dirty="0" smtClean="0"/>
              <a:t>only</a:t>
            </a:r>
            <a:r>
              <a:rPr lang="en-US" sz="6400" b="1" dirty="0" smtClean="0"/>
              <a:t> allowed under specific circumstances</a:t>
            </a:r>
            <a:r>
              <a:rPr lang="en-US" sz="6400" dirty="0" smtClean="0"/>
              <a:t>:</a:t>
            </a:r>
          </a:p>
          <a:p>
            <a:pPr marL="109728" indent="0" fontAlgn="auto">
              <a:spcAft>
                <a:spcPts val="0"/>
              </a:spcAft>
              <a:buNone/>
              <a:defRPr/>
            </a:pPr>
            <a:endParaRPr lang="en-US" sz="6400" dirty="0"/>
          </a:p>
          <a:p>
            <a:pPr marL="109728" indent="0" fontAlgn="auto">
              <a:spcAft>
                <a:spcPts val="0"/>
              </a:spcAft>
              <a:buNone/>
              <a:defRPr/>
            </a:pPr>
            <a:r>
              <a:rPr lang="en-US" sz="6400" dirty="0" smtClean="0"/>
              <a:t> </a:t>
            </a:r>
          </a:p>
          <a:p>
            <a:pPr lvl="0"/>
            <a:r>
              <a:rPr lang="en-US" sz="6400" dirty="0" smtClean="0"/>
              <a:t>Hosting </a:t>
            </a:r>
            <a:r>
              <a:rPr lang="en-US" sz="6400" dirty="0"/>
              <a:t>official guests and </a:t>
            </a:r>
            <a:r>
              <a:rPr lang="en-US" sz="6400" dirty="0" smtClean="0"/>
              <a:t>groups</a:t>
            </a:r>
          </a:p>
          <a:p>
            <a:pPr lvl="0"/>
            <a:endParaRPr lang="en-US" sz="6400" dirty="0"/>
          </a:p>
          <a:p>
            <a:pPr lvl="0"/>
            <a:r>
              <a:rPr lang="en-US" sz="6400" dirty="0"/>
              <a:t>Athletic team and student group meal </a:t>
            </a:r>
            <a:r>
              <a:rPr lang="en-US" sz="6400" dirty="0" smtClean="0"/>
              <a:t>expenses</a:t>
            </a:r>
          </a:p>
          <a:p>
            <a:pPr lvl="0"/>
            <a:endParaRPr lang="en-US" sz="6400" dirty="0"/>
          </a:p>
          <a:p>
            <a:pPr lvl="0"/>
            <a:r>
              <a:rPr lang="en-US" sz="6400" dirty="0"/>
              <a:t>OUS Board members and unpaid members of advisory committees   </a:t>
            </a:r>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chemeClr val="accent5">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dirty="0" smtClean="0"/>
              <a:t>Actual Meal Expense</a:t>
            </a:r>
            <a:endParaRPr lang="en-US"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33400"/>
            <a:ext cx="1276350" cy="619125"/>
          </a:xfrm>
          <a:prstGeom prst="rect">
            <a:avLst/>
          </a:prstGeom>
          <a:noFill/>
          <a:ln w="9525">
            <a:noFill/>
            <a:miter lim="800000"/>
            <a:headEnd/>
            <a:tailEnd/>
          </a:ln>
        </p:spPr>
      </p:pic>
      <p:pic>
        <p:nvPicPr>
          <p:cNvPr id="8194" name="Picture 2" descr="C:\Users\Jonesde\AppData\Local\Microsoft\Windows\Temporary Internet Files\Content.IE5\ZN7PJO9N\MP90042439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3919491"/>
            <a:ext cx="1783776" cy="11887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Jonesde\AppData\Local\Microsoft\Windows\Temporary Internet Files\Content.IE5\ULEKCGFW\MP90040179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7853" y="2064927"/>
            <a:ext cx="1186395"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Jonesde\AppData\Local\Microsoft\Windows\Temporary Internet Files\Content.IE5\ZN7PJO9N\MP90028949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0600" y="5324382"/>
            <a:ext cx="1934751"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C:\Users\Jonesde\AppData\Local\Microsoft\Windows\Temporary Internet Files\Content.IE5\ULEKCGFW\MC9000891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6595" y="3634283"/>
            <a:ext cx="1783994" cy="1783994"/>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C:\Users\Jonesde\AppData\Local\Microsoft\Windows\Temporary Internet Files\Content.IE5\ULEKCGFW\MP90028952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 y="3886200"/>
            <a:ext cx="85344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C:\Users\Jonesde\AppData\Local\Microsoft\Windows\Temporary Internet Files\Content.IE5\9U28LKDG\MP900423017[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46555" y="4685042"/>
            <a:ext cx="1280160" cy="128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076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138"/>
            <a:ext cx="8229600" cy="4843462"/>
          </a:xfrm>
        </p:spPr>
        <p:txBody>
          <a:bodyPr/>
          <a:lstStyle/>
          <a:p>
            <a:r>
              <a:rPr lang="en-US" sz="2000" dirty="0" smtClean="0"/>
              <a:t>Purpose of Travel – </a:t>
            </a:r>
            <a:r>
              <a:rPr lang="en-US" sz="1400" u="sng" dirty="0" smtClean="0">
                <a:solidFill>
                  <a:srgbClr val="0070C0"/>
                </a:solidFill>
              </a:rPr>
              <a:t>State purpose on Travel Reimbursement Request Form</a:t>
            </a:r>
          </a:p>
          <a:p>
            <a:pPr lvl="1"/>
            <a:r>
              <a:rPr lang="en-US" sz="1800" dirty="0" smtClean="0"/>
              <a:t>Carry out official business of the university</a:t>
            </a:r>
          </a:p>
          <a:p>
            <a:pPr lvl="1"/>
            <a:r>
              <a:rPr lang="en-US" sz="1800" dirty="0" smtClean="0"/>
              <a:t>Professional Development</a:t>
            </a:r>
          </a:p>
          <a:p>
            <a:pPr lvl="1"/>
            <a:r>
              <a:rPr lang="en-US" sz="1800" dirty="0" smtClean="0"/>
              <a:t>Recruitment of faculty, staff and students</a:t>
            </a:r>
          </a:p>
          <a:p>
            <a:pPr marL="392113" lvl="1" indent="0">
              <a:buNone/>
            </a:pPr>
            <a:endParaRPr lang="en-US" sz="1800" dirty="0"/>
          </a:p>
          <a:p>
            <a:r>
              <a:rPr lang="en-US" sz="2000" dirty="0" smtClean="0"/>
              <a:t>Types of Travel</a:t>
            </a:r>
          </a:p>
          <a:p>
            <a:pPr lvl="1"/>
            <a:r>
              <a:rPr lang="en-US" sz="1800" dirty="0" smtClean="0">
                <a:ln>
                  <a:solidFill>
                    <a:schemeClr val="tx1"/>
                  </a:solidFill>
                </a:ln>
                <a:solidFill>
                  <a:srgbClr val="0070C0"/>
                </a:solidFill>
              </a:rPr>
              <a:t>Overnight Stay </a:t>
            </a:r>
            <a:r>
              <a:rPr lang="en-US" sz="1200" dirty="0" smtClean="0">
                <a:ln>
                  <a:solidFill>
                    <a:schemeClr val="tx1"/>
                  </a:solidFill>
                </a:ln>
                <a:solidFill>
                  <a:srgbClr val="0070C0"/>
                </a:solidFill>
              </a:rPr>
              <a:t>[24 hour period]</a:t>
            </a:r>
          </a:p>
          <a:p>
            <a:pPr lvl="2"/>
            <a:r>
              <a:rPr lang="en-US" sz="1800" dirty="0" smtClean="0"/>
              <a:t>Lodging</a:t>
            </a:r>
          </a:p>
          <a:p>
            <a:pPr lvl="2"/>
            <a:r>
              <a:rPr lang="en-US" sz="1800" dirty="0" smtClean="0"/>
              <a:t>Transportation</a:t>
            </a:r>
          </a:p>
          <a:p>
            <a:pPr lvl="2"/>
            <a:r>
              <a:rPr lang="en-US" sz="1800" dirty="0" smtClean="0"/>
              <a:t>Meals &amp; Incidental Expense </a:t>
            </a:r>
            <a:r>
              <a:rPr lang="en-US" sz="1800" u="sng" dirty="0" smtClean="0"/>
              <a:t>Per Diem</a:t>
            </a:r>
          </a:p>
          <a:p>
            <a:pPr lvl="2"/>
            <a:endParaRPr lang="en-US" sz="1800" u="sng" dirty="0" smtClean="0"/>
          </a:p>
          <a:p>
            <a:pPr lvl="1"/>
            <a:r>
              <a:rPr lang="en-US" sz="1800" dirty="0" smtClean="0">
                <a:ln cap="rnd">
                  <a:solidFill>
                    <a:schemeClr val="tx1"/>
                  </a:solidFill>
                </a:ln>
                <a:solidFill>
                  <a:srgbClr val="0070C0"/>
                </a:solidFill>
              </a:rPr>
              <a:t>One-day Trip	</a:t>
            </a:r>
            <a:r>
              <a:rPr lang="en-US" sz="1800" dirty="0" smtClean="0">
                <a:solidFill>
                  <a:srgbClr val="0070C0"/>
                </a:solidFill>
              </a:rPr>
              <a:t>				</a:t>
            </a:r>
          </a:p>
          <a:p>
            <a:pPr lvl="2"/>
            <a:r>
              <a:rPr lang="en-US" sz="1800" dirty="0" smtClean="0"/>
              <a:t>Mileage</a:t>
            </a:r>
          </a:p>
          <a:p>
            <a:pPr lvl="2"/>
            <a:r>
              <a:rPr lang="en-US" sz="1800" dirty="0" smtClean="0"/>
              <a:t>Meals </a:t>
            </a:r>
            <a:r>
              <a:rPr lang="en-US" sz="1800" u="sng" dirty="0" smtClean="0"/>
              <a:t>Allowance </a:t>
            </a:r>
            <a:r>
              <a:rPr lang="en-US" sz="1800" dirty="0" smtClean="0"/>
              <a:t>(if meet criteria)</a:t>
            </a:r>
            <a:endParaRPr lang="en-US" sz="1800" dirty="0"/>
          </a:p>
          <a:p>
            <a:pPr marL="392113" lvl="1" indent="0">
              <a:buNone/>
            </a:pPr>
            <a:endParaRPr lang="en-US" dirty="0"/>
          </a:p>
          <a:p>
            <a:pPr marL="392113" lvl="1" indent="0">
              <a:buNone/>
            </a:pPr>
            <a:endParaRPr lang="en-US" dirty="0"/>
          </a:p>
        </p:txBody>
      </p:sp>
      <p:sp>
        <p:nvSpPr>
          <p:cNvPr id="3" name="Title 2"/>
          <p:cNvSpPr>
            <a:spLocks noGrp="1"/>
          </p:cNvSpPr>
          <p:nvPr>
            <p:ph type="title"/>
          </p:nvPr>
        </p:nvSpPr>
        <p:spPr>
          <a:solidFill>
            <a:schemeClr val="bg2">
              <a:lumMod val="90000"/>
            </a:schemeClr>
          </a:solidFill>
        </p:spPr>
        <p:txBody>
          <a:bodyPr>
            <a:normAutofit/>
          </a:bodyPr>
          <a:lstStyle/>
          <a:p>
            <a:r>
              <a:rPr lang="en-US" sz="3200" dirty="0" smtClean="0"/>
              <a:t>Business Travel</a:t>
            </a:r>
            <a:br>
              <a:rPr lang="en-US" sz="3200" dirty="0" smtClean="0"/>
            </a:br>
            <a:r>
              <a:rPr lang="en-US" sz="3200" dirty="0" smtClean="0"/>
              <a:t>Reimbursement Overview</a:t>
            </a:r>
            <a:endParaRPr lang="en-US" sz="32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240479" y="457200"/>
            <a:ext cx="1276350" cy="619125"/>
          </a:xfrm>
          <a:prstGeom prst="rect">
            <a:avLst/>
          </a:prstGeom>
          <a:noFill/>
          <a:ln w="9525">
            <a:noFill/>
            <a:miter lim="800000"/>
            <a:headEnd/>
            <a:tailEnd/>
          </a:ln>
        </p:spPr>
      </p:pic>
      <p:pic>
        <p:nvPicPr>
          <p:cNvPr id="6" name="Picture 3" descr="C:\Users\Jonesde\AppData\Local\Microsoft\Windows\Temporary Internet Files\Content.IE5\ZN7PJO9N\MC9102173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5615" y="2980678"/>
            <a:ext cx="1712609"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onesde\AppData\Local\Microsoft\Windows\Temporary Internet Files\Content.IE5\ULEKCGFW\MC9003834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1916" y="4748074"/>
            <a:ext cx="1548959"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80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599"/>
            <a:ext cx="8216283" cy="5114925"/>
          </a:xfrm>
        </p:spPr>
        <p:txBody>
          <a:bodyPr>
            <a:normAutofit fontScale="25000" lnSpcReduction="20000"/>
          </a:bodyPr>
          <a:lstStyle/>
          <a:p>
            <a:pPr marL="365760" indent="-256032" fontAlgn="auto">
              <a:spcAft>
                <a:spcPts val="0"/>
              </a:spcAft>
              <a:buFont typeface="Wingdings 3"/>
              <a:buNone/>
              <a:defRPr/>
            </a:pPr>
            <a:endParaRPr lang="en-US" sz="6400" dirty="0" smtClean="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966978" indent="-857250" fontAlgn="auto">
              <a:spcAft>
                <a:spcPts val="0"/>
              </a:spcAft>
              <a:buFont typeface="Wingdings" pitchFamily="2" charset="2"/>
              <a:buChar char="Ø"/>
              <a:defRPr/>
            </a:pPr>
            <a:r>
              <a:rPr lang="en-US" sz="6400" dirty="0"/>
              <a:t>Meal and incidental expenses are reimbursed at a per diem </a:t>
            </a:r>
            <a:r>
              <a:rPr lang="en-US" sz="6400" dirty="0" smtClean="0"/>
              <a:t>rate approved by SOU. </a:t>
            </a:r>
          </a:p>
          <a:p>
            <a:pPr marL="365316" lvl="1" indent="0" fontAlgn="auto">
              <a:spcAft>
                <a:spcPts val="0"/>
              </a:spcAft>
              <a:buNone/>
              <a:defRPr/>
            </a:pPr>
            <a:r>
              <a:rPr lang="en-US" sz="6000" dirty="0"/>
              <a:t>	</a:t>
            </a:r>
            <a:r>
              <a:rPr lang="en-US" sz="6000" dirty="0" smtClean="0"/>
              <a:t> Refer </a:t>
            </a:r>
            <a:r>
              <a:rPr lang="en-US" sz="6000" dirty="0"/>
              <a:t>to</a:t>
            </a:r>
            <a:r>
              <a:rPr lang="en-US" sz="6000" dirty="0" smtClean="0"/>
              <a:t>:</a:t>
            </a:r>
            <a:br>
              <a:rPr lang="en-US" sz="6000" dirty="0" smtClean="0"/>
            </a:br>
            <a:r>
              <a:rPr lang="en-US" sz="6000" dirty="0" smtClean="0"/>
              <a:t>                              </a:t>
            </a:r>
            <a:r>
              <a:rPr lang="en-US" sz="6400" dirty="0" smtClean="0">
                <a:hlinkClick r:id="rId2"/>
              </a:rPr>
              <a:t>http</a:t>
            </a:r>
            <a:r>
              <a:rPr lang="en-US" sz="6400" dirty="0">
                <a:hlinkClick r:id="rId2"/>
              </a:rPr>
              <a:t>://www.sou.edu/bus-serv/travel/travel-rates.html</a:t>
            </a:r>
            <a:endParaRPr lang="en-US" sz="6400" dirty="0"/>
          </a:p>
          <a:p>
            <a:pPr marL="365316" lvl="1" indent="0" fontAlgn="auto">
              <a:spcAft>
                <a:spcPts val="0"/>
              </a:spcAft>
              <a:buNone/>
              <a:defRPr/>
            </a:pPr>
            <a:endParaRPr lang="en-US" sz="6400" dirty="0"/>
          </a:p>
          <a:p>
            <a:pPr marL="966978" indent="-857250" fontAlgn="auto">
              <a:spcAft>
                <a:spcPts val="0"/>
              </a:spcAft>
              <a:buFont typeface="Wingdings" pitchFamily="2" charset="2"/>
              <a:buChar char="Ø"/>
              <a:defRPr/>
            </a:pPr>
            <a:r>
              <a:rPr lang="en-US" sz="6400" dirty="0" smtClean="0"/>
              <a:t>Meal </a:t>
            </a:r>
            <a:r>
              <a:rPr lang="en-US" sz="6400" dirty="0"/>
              <a:t>and incidental expenses may </a:t>
            </a:r>
            <a:r>
              <a:rPr lang="en-US" sz="6400" dirty="0" smtClean="0"/>
              <a:t>be reimbursed </a:t>
            </a:r>
            <a:r>
              <a:rPr lang="en-US" sz="6400" u="sng" dirty="0" smtClean="0"/>
              <a:t>only</a:t>
            </a:r>
            <a:r>
              <a:rPr lang="en-US" sz="6400" dirty="0" smtClean="0"/>
              <a:t> if </a:t>
            </a:r>
            <a:r>
              <a:rPr lang="en-US" sz="6400" dirty="0"/>
              <a:t>the traveler qualifies for lodging-expense </a:t>
            </a:r>
            <a:r>
              <a:rPr lang="en-US" sz="6400" dirty="0" smtClean="0"/>
              <a:t>reimbursement, except as noted herein.</a:t>
            </a:r>
          </a:p>
          <a:p>
            <a:pPr marL="966978" indent="-857250" fontAlgn="auto">
              <a:spcAft>
                <a:spcPts val="0"/>
              </a:spcAft>
              <a:buFont typeface="Wingdings" pitchFamily="2" charset="2"/>
              <a:buChar char="Ø"/>
              <a:defRPr/>
            </a:pPr>
            <a:endParaRPr lang="en-US" sz="6400" dirty="0" smtClean="0"/>
          </a:p>
          <a:p>
            <a:pPr marL="966978" indent="-857250" fontAlgn="auto">
              <a:spcAft>
                <a:spcPts val="0"/>
              </a:spcAft>
              <a:buFont typeface="Wingdings" pitchFamily="2" charset="2"/>
              <a:buChar char="Ø"/>
              <a:defRPr/>
            </a:pPr>
            <a:r>
              <a:rPr lang="en-US" sz="6400" dirty="0" smtClean="0"/>
              <a:t>Incidental expenses are combined with Meals into a Single Rate. </a:t>
            </a:r>
          </a:p>
          <a:p>
            <a:pPr marL="365316" lvl="1" indent="0" fontAlgn="auto">
              <a:spcAft>
                <a:spcPts val="0"/>
              </a:spcAft>
              <a:buNone/>
              <a:defRPr/>
            </a:pPr>
            <a:r>
              <a:rPr lang="en-US" sz="6000" dirty="0"/>
              <a:t>	</a:t>
            </a:r>
            <a:r>
              <a:rPr lang="en-US" sz="6000" dirty="0" smtClean="0"/>
              <a:t>	</a:t>
            </a:r>
          </a:p>
          <a:p>
            <a:pPr marL="365316" lvl="1" indent="0" fontAlgn="auto">
              <a:spcAft>
                <a:spcPts val="0"/>
              </a:spcAft>
              <a:buNone/>
              <a:defRPr/>
            </a:pPr>
            <a:r>
              <a:rPr lang="en-US" sz="6000" dirty="0"/>
              <a:t>	</a:t>
            </a:r>
            <a:r>
              <a:rPr lang="en-US" sz="6000" dirty="0" smtClean="0"/>
              <a:t>	Include: Fees and tips give to porters, baggage carriers</a:t>
            </a:r>
          </a:p>
          <a:p>
            <a:pPr marL="365316" lvl="1" indent="0" fontAlgn="auto">
              <a:spcAft>
                <a:spcPts val="0"/>
              </a:spcAft>
              <a:buNone/>
              <a:defRPr/>
            </a:pPr>
            <a:r>
              <a:rPr lang="en-US" sz="6000" dirty="0"/>
              <a:t>	</a:t>
            </a:r>
            <a:r>
              <a:rPr lang="en-US" sz="6000" dirty="0" smtClean="0"/>
              <a:t>	Transportation between lodging and where meals are taken</a:t>
            </a:r>
          </a:p>
          <a:p>
            <a:pPr marL="365316" lvl="1" indent="0" fontAlgn="auto">
              <a:spcAft>
                <a:spcPts val="0"/>
              </a:spcAft>
              <a:buNone/>
              <a:defRPr/>
            </a:pPr>
            <a:r>
              <a:rPr lang="en-US" sz="6000" dirty="0"/>
              <a:t>	</a:t>
            </a:r>
            <a:r>
              <a:rPr lang="en-US" sz="6000" dirty="0" smtClean="0"/>
              <a:t>	Payment of employer-sponsored charge card billings.</a:t>
            </a:r>
          </a:p>
          <a:p>
            <a:pPr marL="365316" lvl="1" indent="0" fontAlgn="auto">
              <a:spcAft>
                <a:spcPts val="0"/>
              </a:spcAft>
              <a:buNone/>
              <a:defRPr/>
            </a:pPr>
            <a:r>
              <a:rPr lang="en-US" sz="6000" dirty="0"/>
              <a:t>	</a:t>
            </a:r>
            <a:r>
              <a:rPr lang="en-US" sz="6000" dirty="0" smtClean="0"/>
              <a:t>	</a:t>
            </a:r>
          </a:p>
          <a:p>
            <a:pPr marL="365316" lvl="1" indent="0" fontAlgn="auto">
              <a:spcAft>
                <a:spcPts val="0"/>
              </a:spcAft>
              <a:buNone/>
              <a:defRPr/>
            </a:pPr>
            <a:r>
              <a:rPr lang="en-US" sz="6000" dirty="0"/>
              <a:t>	</a:t>
            </a:r>
            <a:r>
              <a:rPr lang="en-US" sz="6000" dirty="0" smtClean="0"/>
              <a:t>	Not Included:  Expenses for laundry, lodging taxes, calls.</a:t>
            </a:r>
          </a:p>
          <a:p>
            <a:pPr marL="365316" lvl="1" indent="0" fontAlgn="auto">
              <a:spcAft>
                <a:spcPts val="0"/>
              </a:spcAft>
              <a:buNone/>
              <a:defRPr/>
            </a:pPr>
            <a:endParaRPr lang="en-US" dirty="0" smtClean="0"/>
          </a:p>
          <a:p>
            <a:pPr marL="365316" lvl="1" indent="0" fontAlgn="auto">
              <a:spcAft>
                <a:spcPts val="0"/>
              </a:spcAft>
              <a:buNone/>
              <a:defRPr/>
            </a:pPr>
            <a:r>
              <a:rPr lang="en-US" dirty="0"/>
              <a:t> </a:t>
            </a:r>
            <a:r>
              <a:rPr lang="en-US" dirty="0" smtClean="0"/>
              <a:t>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xfrm>
            <a:off x="457200" y="274638"/>
            <a:ext cx="8382000" cy="1143000"/>
          </a:xfrm>
          <a:solidFill>
            <a:schemeClr val="accent3">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dirty="0" smtClean="0"/>
              <a:t>Per Diem on Overnight Stay</a:t>
            </a:r>
            <a:endParaRPr lang="en-US" dirty="0"/>
          </a:p>
        </p:txBody>
      </p:sp>
      <p:pic>
        <p:nvPicPr>
          <p:cNvPr id="5" name="Picture 3" descr="SOU LOGO HZ CMY POS.jpg"/>
          <p:cNvPicPr>
            <a:picLocks noChangeAspect="1" noChangeArrowheads="1"/>
          </p:cNvPicPr>
          <p:nvPr/>
        </p:nvPicPr>
        <p:blipFill>
          <a:blip r:embed="rId3" cstate="print"/>
          <a:srcRect/>
          <a:stretch>
            <a:fillRect/>
          </a:stretch>
        </p:blipFill>
        <p:spPr bwMode="auto">
          <a:xfrm>
            <a:off x="7315200" y="5867400"/>
            <a:ext cx="1276350" cy="619125"/>
          </a:xfrm>
          <a:prstGeom prst="rect">
            <a:avLst/>
          </a:prstGeom>
          <a:noFill/>
          <a:ln w="9525">
            <a:noFill/>
            <a:miter lim="800000"/>
            <a:headEnd/>
            <a:tailEnd/>
          </a:ln>
        </p:spPr>
      </p:pic>
      <p:pic>
        <p:nvPicPr>
          <p:cNvPr id="4099" name="Picture 3" descr="C:\Users\Jonesde\AppData\Local\Microsoft\Windows\Temporary Internet Files\Content.IE5\ZN7PJO9N\MC91021730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5671724"/>
            <a:ext cx="1484256" cy="8477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447800"/>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6457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371600"/>
            <a:ext cx="8229600" cy="4525962"/>
          </a:xfrm>
        </p:spPr>
        <p:txBody>
          <a:bodyPr>
            <a:normAutofit fontScale="32500" lnSpcReduction="20000"/>
          </a:bodyPr>
          <a:lstStyle/>
          <a:p>
            <a:pPr marL="109728" indent="0" fontAlgn="auto">
              <a:spcAft>
                <a:spcPts val="0"/>
              </a:spcAft>
              <a:buNone/>
              <a:defRPr/>
            </a:pPr>
            <a:r>
              <a:rPr lang="en-US" sz="4500" b="1" dirty="0" smtClean="0"/>
              <a:t>Full and Partial day travel</a:t>
            </a:r>
          </a:p>
          <a:p>
            <a:pPr marL="109728" indent="0" fontAlgn="auto">
              <a:spcAft>
                <a:spcPts val="0"/>
              </a:spcAft>
              <a:buNone/>
              <a:defRPr/>
            </a:pPr>
            <a:endParaRPr lang="en-US" sz="4500" dirty="0"/>
          </a:p>
          <a:p>
            <a:pPr marL="109728" indent="0" algn="ctr" fontAlgn="auto">
              <a:spcAft>
                <a:spcPts val="0"/>
              </a:spcAft>
              <a:buNone/>
              <a:defRPr/>
            </a:pPr>
            <a:r>
              <a:rPr lang="en-US" sz="4000" b="1" dirty="0" smtClean="0"/>
              <a:t>Proration of Meals &amp; Incidental Expenses Schedule</a:t>
            </a:r>
          </a:p>
          <a:p>
            <a:pPr marL="109728" indent="0" algn="ctr" fontAlgn="auto">
              <a:spcAft>
                <a:spcPts val="0"/>
              </a:spcAft>
              <a:buNone/>
              <a:defRPr/>
            </a:pPr>
            <a:r>
              <a:rPr lang="en-US" sz="4000" dirty="0" smtClean="0">
                <a:solidFill>
                  <a:srgbClr val="C00000"/>
                </a:solidFill>
              </a:rPr>
              <a:t>(Per Diem </a:t>
            </a:r>
            <a:r>
              <a:rPr lang="en-US" sz="4000" dirty="0">
                <a:solidFill>
                  <a:srgbClr val="C00000"/>
                </a:solidFill>
              </a:rPr>
              <a:t>for partial days </a:t>
            </a:r>
            <a:r>
              <a:rPr lang="en-US" sz="4000" u="sng" dirty="0">
                <a:solidFill>
                  <a:srgbClr val="C00000"/>
                </a:solidFill>
              </a:rPr>
              <a:t>involving an overnight </a:t>
            </a:r>
            <a:r>
              <a:rPr lang="en-US" sz="4000" u="sng" dirty="0" smtClean="0">
                <a:solidFill>
                  <a:srgbClr val="C00000"/>
                </a:solidFill>
              </a:rPr>
              <a:t>stay)</a:t>
            </a:r>
          </a:p>
          <a:p>
            <a:pPr marL="109728" indent="0" algn="ctr" fontAlgn="auto">
              <a:spcAft>
                <a:spcPts val="0"/>
              </a:spcAft>
              <a:buNone/>
              <a:defRPr/>
            </a:pPr>
            <a:endParaRPr lang="en-US" sz="4000" dirty="0"/>
          </a:p>
          <a:p>
            <a:pPr marL="109728" indent="0" fontAlgn="auto">
              <a:spcAft>
                <a:spcPts val="0"/>
              </a:spcAft>
              <a:buNone/>
              <a:defRPr/>
            </a:pPr>
            <a:r>
              <a:rPr lang="en-US" sz="4000" dirty="0"/>
              <a:t>Meal per diems for initial day of travel and final day of travel will be pro-rated based on the following schedule: </a:t>
            </a:r>
          </a:p>
          <a:p>
            <a:pPr marL="109728" indent="0" fontAlgn="auto">
              <a:spcAft>
                <a:spcPts val="0"/>
              </a:spcAft>
              <a:buNone/>
              <a:defRPr/>
            </a:pPr>
            <a:endParaRPr lang="en-US" sz="4000" dirty="0"/>
          </a:p>
          <a:p>
            <a:pPr marL="109728" indent="0" algn="ctr" fontAlgn="auto">
              <a:spcAft>
                <a:spcPts val="0"/>
              </a:spcAft>
              <a:buNone/>
              <a:defRPr/>
            </a:pPr>
            <a:endParaRPr lang="en-US" sz="3800" dirty="0" smtClean="0"/>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xfrm>
            <a:off x="457200" y="274638"/>
            <a:ext cx="8229600" cy="944562"/>
          </a:xfrm>
          <a:solidFill>
            <a:schemeClr val="accent3">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Pro-Rate Schedule Per Diem</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2441909500"/>
              </p:ext>
            </p:extLst>
          </p:nvPr>
        </p:nvGraphicFramePr>
        <p:xfrm>
          <a:off x="609599" y="3048000"/>
          <a:ext cx="5986463" cy="2743200"/>
        </p:xfrm>
        <a:graphic>
          <a:graphicData uri="http://schemas.openxmlformats.org/drawingml/2006/table">
            <a:tbl>
              <a:tblPr firstRow="1" firstCol="1" bandRow="1"/>
              <a:tblGrid>
                <a:gridCol w="1297227"/>
                <a:gridCol w="1614328"/>
                <a:gridCol w="1537454"/>
                <a:gridCol w="1537454"/>
              </a:tblGrid>
              <a:tr h="654185">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Initial Day of Travel - Leave</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dirty="0">
                          <a:solidFill>
                            <a:srgbClr val="0070C0"/>
                          </a:solidFill>
                          <a:effectLst/>
                          <a:latin typeface="Calibri"/>
                          <a:ea typeface="Calibri"/>
                          <a:cs typeface="Times New Roman"/>
                        </a:rPr>
                        <a:t>Prior to 7:00 AM</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a:solidFill>
                            <a:srgbClr val="0070C0"/>
                          </a:solidFill>
                          <a:effectLst/>
                          <a:latin typeface="Calibri"/>
                          <a:ea typeface="Calibri"/>
                          <a:cs typeface="Times New Roman"/>
                        </a:rPr>
                        <a:t>7:00 AM to 12:59 PM</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dirty="0">
                          <a:solidFill>
                            <a:srgbClr val="0070C0"/>
                          </a:solidFill>
                          <a:effectLst/>
                          <a:latin typeface="Calibri"/>
                          <a:ea typeface="Calibri"/>
                          <a:cs typeface="Times New Roman"/>
                        </a:rPr>
                        <a:t>1:00 PM and after</a:t>
                      </a:r>
                    </a:p>
                  </a:txBody>
                  <a:tcPr marL="9525" marR="9525" marT="9525" marB="9525" anchor="ctr">
                    <a:lnL>
                      <a:noFill/>
                    </a:lnL>
                    <a:lnR>
                      <a:noFill/>
                    </a:lnR>
                    <a:lnT>
                      <a:noFill/>
                    </a:lnT>
                    <a:lnB>
                      <a:noFill/>
                    </a:lnB>
                  </a:tcPr>
                </a:tc>
              </a:tr>
              <a:tr h="731364">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Meal Allowance</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Breakfast, lunch, dinner</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Lunch, dinner</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Dinner</a:t>
                      </a:r>
                    </a:p>
                  </a:txBody>
                  <a:tcPr marT="15240" marB="15240" anchor="ctr">
                    <a:lnL>
                      <a:noFill/>
                    </a:lnL>
                    <a:lnR>
                      <a:noFill/>
                    </a:lnR>
                    <a:lnT>
                      <a:noFill/>
                    </a:lnT>
                    <a:lnB>
                      <a:noFill/>
                    </a:lnB>
                    <a:solidFill>
                      <a:srgbClr val="EEEEEE"/>
                    </a:solidFill>
                  </a:tcPr>
                </a:tc>
              </a:tr>
              <a:tr h="342493">
                <a:tc>
                  <a:txBody>
                    <a:bodyPr/>
                    <a:lstStyle/>
                    <a:p>
                      <a:pPr marL="0" marR="0">
                        <a:lnSpc>
                          <a:spcPct val="115000"/>
                        </a:lnSpc>
                        <a:spcBef>
                          <a:spcPts val="0"/>
                        </a:spcBef>
                        <a:spcAft>
                          <a:spcPts val="1000"/>
                        </a:spcAft>
                      </a:pPr>
                      <a:r>
                        <a:rPr lang="en-US" sz="1100">
                          <a:solidFill>
                            <a:srgbClr val="444444"/>
                          </a:solidFill>
                          <a:effectLst/>
                          <a:latin typeface="Calibri"/>
                          <a:ea typeface="Calibri"/>
                          <a:cs typeface="Times New Roman"/>
                        </a:rPr>
                        <a:t> </a:t>
                      </a:r>
                    </a:p>
                  </a:txBody>
                  <a:tcPr marL="9525" marR="9525" marT="9525" marB="9525" anchor="ctr">
                    <a:lnL>
                      <a:noFill/>
                    </a:lnL>
                    <a:lnR>
                      <a:noFill/>
                    </a:lnR>
                    <a:lnT>
                      <a:noFill/>
                    </a:lnT>
                    <a:lnB>
                      <a:noFill/>
                    </a:lnB>
                    <a:solidFill>
                      <a:srgbClr val="CCCCCC"/>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 </a:t>
                      </a:r>
                    </a:p>
                  </a:txBody>
                  <a:tcPr marL="9525" marR="9525" marT="9525" marB="9525" anchor="ctr">
                    <a:lnL>
                      <a:noFill/>
                    </a:lnL>
                    <a:lnR>
                      <a:noFill/>
                    </a:lnR>
                    <a:lnT>
                      <a:noFill/>
                    </a:lnT>
                    <a:lnB>
                      <a:noFill/>
                    </a:lnB>
                    <a:solidFill>
                      <a:srgbClr val="CCCCCC"/>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 </a:t>
                      </a:r>
                    </a:p>
                  </a:txBody>
                  <a:tcPr marL="9525" marR="9525" marT="9525" marB="9525" anchor="ctr">
                    <a:lnL>
                      <a:noFill/>
                    </a:lnL>
                    <a:lnR>
                      <a:noFill/>
                    </a:lnR>
                    <a:lnT>
                      <a:noFill/>
                    </a:lnT>
                    <a:lnB>
                      <a:noFill/>
                    </a:lnB>
                    <a:solidFill>
                      <a:srgbClr val="CCCCCC"/>
                    </a:solidFill>
                  </a:tcPr>
                </a:tc>
                <a:tc>
                  <a:txBody>
                    <a:bodyPr/>
                    <a:lstStyle/>
                    <a:p>
                      <a:pPr marL="0" marR="0">
                        <a:lnSpc>
                          <a:spcPct val="115000"/>
                        </a:lnSpc>
                        <a:spcBef>
                          <a:spcPts val="0"/>
                        </a:spcBef>
                        <a:spcAft>
                          <a:spcPts val="1000"/>
                        </a:spcAft>
                      </a:pPr>
                      <a:r>
                        <a:rPr lang="en-US" sz="1100">
                          <a:solidFill>
                            <a:srgbClr val="444444"/>
                          </a:solidFill>
                          <a:effectLst/>
                          <a:latin typeface="Calibri"/>
                          <a:ea typeface="Calibri"/>
                          <a:cs typeface="Times New Roman"/>
                        </a:rPr>
                        <a:t> </a:t>
                      </a:r>
                    </a:p>
                  </a:txBody>
                  <a:tcPr marL="9525" marR="9525" marT="9525" marB="9525" anchor="ctr">
                    <a:lnL>
                      <a:noFill/>
                    </a:lnL>
                    <a:lnR>
                      <a:noFill/>
                    </a:lnR>
                    <a:lnT>
                      <a:noFill/>
                    </a:lnT>
                    <a:lnB>
                      <a:noFill/>
                    </a:lnB>
                    <a:solidFill>
                      <a:srgbClr val="CCCCCC"/>
                    </a:solidFill>
                  </a:tcPr>
                </a:tc>
              </a:tr>
              <a:tr h="672665">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Final Day of Travel - Return</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Prior to Noon</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a:solidFill>
                            <a:srgbClr val="444444"/>
                          </a:solidFill>
                          <a:effectLst/>
                          <a:latin typeface="Calibri"/>
                          <a:ea typeface="Calibri"/>
                          <a:cs typeface="Times New Roman"/>
                        </a:rPr>
                        <a:t>12:00 Noon to 5:59 PM</a:t>
                      </a:r>
                    </a:p>
                  </a:txBody>
                  <a:tcPr marT="15240" marB="15240" anchor="ctr">
                    <a:lnL>
                      <a:noFill/>
                    </a:lnL>
                    <a:lnR>
                      <a:noFill/>
                    </a:lnR>
                    <a:lnT>
                      <a:noFill/>
                    </a:lnT>
                    <a:lnB>
                      <a:noFill/>
                    </a:lnB>
                    <a:solidFill>
                      <a:srgbClr val="EEEEEE"/>
                    </a:solidFill>
                  </a:tcPr>
                </a:tc>
                <a:tc>
                  <a:txBody>
                    <a:bodyPr/>
                    <a:lstStyle/>
                    <a:p>
                      <a:pPr marL="0" marR="0">
                        <a:lnSpc>
                          <a:spcPct val="115000"/>
                        </a:lnSpc>
                        <a:spcBef>
                          <a:spcPts val="0"/>
                        </a:spcBef>
                        <a:spcAft>
                          <a:spcPts val="1000"/>
                        </a:spcAft>
                      </a:pPr>
                      <a:r>
                        <a:rPr lang="en-US" sz="1100">
                          <a:solidFill>
                            <a:srgbClr val="444444"/>
                          </a:solidFill>
                          <a:effectLst/>
                          <a:latin typeface="Calibri"/>
                          <a:ea typeface="Calibri"/>
                          <a:cs typeface="Times New Roman"/>
                        </a:rPr>
                        <a:t>6:00 PM and after</a:t>
                      </a:r>
                    </a:p>
                  </a:txBody>
                  <a:tcPr marT="15240" marB="15240" anchor="ctr">
                    <a:lnL>
                      <a:noFill/>
                    </a:lnL>
                    <a:lnR>
                      <a:noFill/>
                    </a:lnR>
                    <a:lnT>
                      <a:noFill/>
                    </a:lnT>
                    <a:lnB>
                      <a:noFill/>
                    </a:lnB>
                    <a:solidFill>
                      <a:srgbClr val="EEEEEE"/>
                    </a:solidFill>
                  </a:tcPr>
                </a:tc>
              </a:tr>
              <a:tr h="342493">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Meal Allowance</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Breakfast</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Breakfast, lunch</a:t>
                      </a:r>
                    </a:p>
                  </a:txBody>
                  <a:tcPr marL="9525" marR="9525" marT="9525" marB="9525" anchor="ctr">
                    <a:lnL>
                      <a:noFill/>
                    </a:lnL>
                    <a:lnR>
                      <a:noFill/>
                    </a:lnR>
                    <a:lnT>
                      <a:noFill/>
                    </a:lnT>
                    <a:lnB>
                      <a:noFill/>
                    </a:lnB>
                  </a:tcPr>
                </a:tc>
                <a:tc>
                  <a:txBody>
                    <a:bodyPr/>
                    <a:lstStyle/>
                    <a:p>
                      <a:pPr marL="0" marR="0">
                        <a:lnSpc>
                          <a:spcPct val="115000"/>
                        </a:lnSpc>
                        <a:spcBef>
                          <a:spcPts val="0"/>
                        </a:spcBef>
                        <a:spcAft>
                          <a:spcPts val="1000"/>
                        </a:spcAft>
                      </a:pPr>
                      <a:r>
                        <a:rPr lang="en-US" sz="1100" dirty="0">
                          <a:solidFill>
                            <a:srgbClr val="444444"/>
                          </a:solidFill>
                          <a:effectLst/>
                          <a:latin typeface="Calibri"/>
                          <a:ea typeface="Calibri"/>
                          <a:cs typeface="Times New Roman"/>
                        </a:rPr>
                        <a:t>Breakfast, lunch, dinner</a:t>
                      </a:r>
                    </a:p>
                  </a:txBody>
                  <a:tcPr marL="9525" marR="9525" marT="9525" marB="9525" anchor="ctr">
                    <a:lnL>
                      <a:noFill/>
                    </a:lnL>
                    <a:lnR>
                      <a:noFill/>
                    </a:lnR>
                    <a:lnT>
                      <a:noFill/>
                    </a:lnT>
                    <a:lnB>
                      <a:noFill/>
                    </a:lnB>
                  </a:tcPr>
                </a:tc>
              </a:tr>
            </a:tbl>
          </a:graphicData>
        </a:graphic>
      </p:graphicFrame>
      <p:pic>
        <p:nvPicPr>
          <p:cNvPr id="6" name="Picture 3" descr="C:\Users\Jonesde\AppData\Local\Microsoft\Windows\Temporary Internet Files\Content.IE5\ZN7PJO9N\MC91021730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4038600"/>
            <a:ext cx="1370084"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680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3">
              <a:lumMod val="20000"/>
              <a:lumOff val="80000"/>
            </a:schemeClr>
          </a:solidFill>
        </p:spPr>
        <p:txBody>
          <a:bodyPr>
            <a:normAutofit/>
          </a:bodyPr>
          <a:lstStyle/>
          <a:p>
            <a:pPr algn="ctr" fontAlgn="auto">
              <a:spcAft>
                <a:spcPts val="0"/>
              </a:spcAft>
              <a:defRPr/>
            </a:pPr>
            <a:r>
              <a:rPr lang="en-US" sz="2000" dirty="0" smtClean="0"/>
              <a:t>Summary of Meal Allowance Per Diem</a:t>
            </a:r>
            <a:br>
              <a:rPr lang="en-US" sz="2000" dirty="0" smtClean="0"/>
            </a:br>
            <a:r>
              <a:rPr lang="en-US" sz="2000" dirty="0" smtClean="0"/>
              <a:t>rev. 1.1.2016</a:t>
            </a:r>
            <a:endParaRPr lang="en-US" sz="2000"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405277"/>
              </p:ext>
            </p:extLst>
          </p:nvPr>
        </p:nvGraphicFramePr>
        <p:xfrm>
          <a:off x="457200" y="14478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Initial Day of Travel: Departure</a:t>
                      </a:r>
                      <a:endParaRPr lang="en-US" dirty="0"/>
                    </a:p>
                  </a:txBody>
                  <a:tcPr/>
                </a:tc>
                <a:tc>
                  <a:txBody>
                    <a:bodyPr/>
                    <a:lstStyle/>
                    <a:p>
                      <a:r>
                        <a:rPr lang="en-US" sz="1200" baseline="0" dirty="0" smtClean="0"/>
                        <a:t>Prior to 7:00am</a:t>
                      </a:r>
                      <a:endParaRPr lang="en-US" sz="1200" baseline="0" dirty="0"/>
                    </a:p>
                  </a:txBody>
                  <a:tcPr/>
                </a:tc>
                <a:tc>
                  <a:txBody>
                    <a:bodyPr/>
                    <a:lstStyle/>
                    <a:p>
                      <a:r>
                        <a:rPr lang="en-US" sz="1200" baseline="0" dirty="0" smtClean="0"/>
                        <a:t>7:00am to 12:59pm</a:t>
                      </a:r>
                      <a:endParaRPr lang="en-US" sz="1200" baseline="0" dirty="0"/>
                    </a:p>
                  </a:txBody>
                  <a:tcPr/>
                </a:tc>
                <a:tc>
                  <a:txBody>
                    <a:bodyPr/>
                    <a:lstStyle/>
                    <a:p>
                      <a:r>
                        <a:rPr lang="en-US" sz="1200" baseline="0" dirty="0" smtClean="0"/>
                        <a:t>1:00pm and after</a:t>
                      </a:r>
                      <a:endParaRPr lang="en-US" sz="1200" baseline="0" dirty="0"/>
                    </a:p>
                  </a:txBody>
                  <a:tcPr/>
                </a:tc>
              </a:tr>
              <a:tr h="370840">
                <a:tc>
                  <a:txBody>
                    <a:bodyPr/>
                    <a:lstStyle/>
                    <a:p>
                      <a:r>
                        <a:rPr lang="en-US" dirty="0" smtClean="0"/>
                        <a:t>Meal Allowance</a:t>
                      </a:r>
                      <a:endParaRPr lang="en-US" dirty="0"/>
                    </a:p>
                  </a:txBody>
                  <a:tcPr/>
                </a:tc>
                <a:tc>
                  <a:txBody>
                    <a:bodyPr/>
                    <a:lstStyle/>
                    <a:p>
                      <a:r>
                        <a:rPr lang="en-US" dirty="0" smtClean="0"/>
                        <a:t>100%</a:t>
                      </a:r>
                      <a:endParaRPr lang="en-US" dirty="0"/>
                    </a:p>
                  </a:txBody>
                  <a:tcPr/>
                </a:tc>
                <a:tc>
                  <a:txBody>
                    <a:bodyPr/>
                    <a:lstStyle/>
                    <a:p>
                      <a:r>
                        <a:rPr lang="en-US" dirty="0" smtClean="0"/>
                        <a:t>75%</a:t>
                      </a:r>
                      <a:endParaRPr lang="en-US" dirty="0"/>
                    </a:p>
                  </a:txBody>
                  <a:tcPr/>
                </a:tc>
                <a:tc>
                  <a:txBody>
                    <a:bodyPr/>
                    <a:lstStyle/>
                    <a:p>
                      <a:r>
                        <a:rPr lang="en-US" dirty="0" smtClean="0"/>
                        <a:t>50%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$57.00</a:t>
                      </a:r>
                      <a:endParaRPr lang="en-US" sz="1400" dirty="0"/>
                    </a:p>
                  </a:txBody>
                  <a:tcPr/>
                </a:tc>
                <a:tc>
                  <a:txBody>
                    <a:bodyPr/>
                    <a:lstStyle/>
                    <a:p>
                      <a:r>
                        <a:rPr lang="en-US" sz="1400" dirty="0" smtClean="0"/>
                        <a:t>$42.75</a:t>
                      </a:r>
                      <a:endParaRPr lang="en-US" sz="1400" dirty="0"/>
                    </a:p>
                  </a:txBody>
                  <a:tcPr/>
                </a:tc>
                <a:tc>
                  <a:txBody>
                    <a:bodyPr/>
                    <a:lstStyle/>
                    <a:p>
                      <a:r>
                        <a:rPr lang="en-US" sz="1400" dirty="0" smtClean="0"/>
                        <a:t>$28.50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$57.00</a:t>
                      </a:r>
                    </a:p>
                  </a:txBody>
                  <a:tcPr/>
                </a:tc>
                <a:tc>
                  <a:txBody>
                    <a:bodyPr/>
                    <a:lstStyle/>
                    <a:p>
                      <a:r>
                        <a:rPr lang="en-US" sz="1400" dirty="0" smtClean="0"/>
                        <a:t>$42.75</a:t>
                      </a:r>
                      <a:endParaRPr lang="en-US" sz="1400" dirty="0"/>
                    </a:p>
                  </a:txBody>
                  <a:tcPr/>
                </a:tc>
                <a:tc>
                  <a:txBody>
                    <a:bodyPr/>
                    <a:lstStyle/>
                    <a:p>
                      <a:r>
                        <a:rPr lang="en-US" sz="1400" dirty="0" smtClean="0"/>
                        <a:t>$28.50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$68.00</a:t>
                      </a:r>
                      <a:endParaRPr lang="en-US" sz="1400" dirty="0"/>
                    </a:p>
                  </a:txBody>
                  <a:tcPr/>
                </a:tc>
                <a:tc>
                  <a:txBody>
                    <a:bodyPr/>
                    <a:lstStyle/>
                    <a:p>
                      <a:r>
                        <a:rPr lang="en-US" sz="1400" dirty="0" smtClean="0"/>
                        <a:t>$51.00</a:t>
                      </a:r>
                      <a:endParaRPr lang="en-US" sz="1400" dirty="0"/>
                    </a:p>
                  </a:txBody>
                  <a:tcPr/>
                </a:tc>
                <a:tc>
                  <a:txBody>
                    <a:bodyPr/>
                    <a:lstStyle/>
                    <a:p>
                      <a:r>
                        <a:rPr lang="en-US" sz="1400" dirty="0" smtClean="0"/>
                        <a:t>$34.00</a:t>
                      </a:r>
                      <a:endParaRPr lang="en-US" sz="1400" dirty="0"/>
                    </a:p>
                  </a:txBody>
                  <a:tcPr/>
                </a:tc>
              </a:tr>
            </a:tbl>
          </a:graphicData>
        </a:graphic>
      </p:graphicFrame>
      <p:graphicFrame>
        <p:nvGraphicFramePr>
          <p:cNvPr id="7" name="Content Placeholder 5"/>
          <p:cNvGraphicFramePr>
            <a:graphicFrameLocks/>
          </p:cNvGraphicFramePr>
          <p:nvPr>
            <p:extLst>
              <p:ext uri="{D42A27DB-BD31-4B8C-83A1-F6EECF244321}">
                <p14:modId xmlns:p14="http://schemas.microsoft.com/office/powerpoint/2010/main" val="1697412865"/>
              </p:ext>
            </p:extLst>
          </p:nvPr>
        </p:nvGraphicFramePr>
        <p:xfrm>
          <a:off x="457200" y="3581400"/>
          <a:ext cx="8229600" cy="1940560"/>
        </p:xfrm>
        <a:graphic>
          <a:graphicData uri="http://schemas.openxmlformats.org/drawingml/2006/table">
            <a:tbl>
              <a:tblPr firstRow="1" bandRow="1">
                <a:tableStyleId>{5C22544A-7EE6-4342-B048-85BDC9FD1C3A}</a:tableStyleId>
              </a:tblPr>
              <a:tblGrid>
                <a:gridCol w="4419600"/>
                <a:gridCol w="1295400"/>
                <a:gridCol w="1295400"/>
                <a:gridCol w="1219200"/>
              </a:tblGrid>
              <a:tr h="370840">
                <a:tc>
                  <a:txBody>
                    <a:bodyPr/>
                    <a:lstStyle/>
                    <a:p>
                      <a:r>
                        <a:rPr lang="en-US" dirty="0" smtClean="0"/>
                        <a:t>Final Day of Travel:</a:t>
                      </a:r>
                      <a:r>
                        <a:rPr lang="en-US" baseline="0" dirty="0" smtClean="0"/>
                        <a:t> Return</a:t>
                      </a:r>
                      <a:endParaRPr lang="en-US" dirty="0"/>
                    </a:p>
                  </a:txBody>
                  <a:tcPr/>
                </a:tc>
                <a:tc>
                  <a:txBody>
                    <a:bodyPr/>
                    <a:lstStyle/>
                    <a:p>
                      <a:endParaRPr lang="en-US" sz="1200" baseline="0" dirty="0" smtClean="0"/>
                    </a:p>
                    <a:p>
                      <a:r>
                        <a:rPr lang="en-US" sz="1200" baseline="0" dirty="0" smtClean="0"/>
                        <a:t>Prior to Noon</a:t>
                      </a:r>
                      <a:endParaRPr lang="en-US" sz="1200" baseline="0" dirty="0"/>
                    </a:p>
                  </a:txBody>
                  <a:tcPr/>
                </a:tc>
                <a:tc>
                  <a:txBody>
                    <a:bodyPr/>
                    <a:lstStyle/>
                    <a:p>
                      <a:r>
                        <a:rPr lang="en-US" sz="1200" baseline="0" dirty="0" smtClean="0"/>
                        <a:t>Noon to 5:59pm</a:t>
                      </a:r>
                      <a:endParaRPr lang="en-US" sz="1200" baseline="0" dirty="0"/>
                    </a:p>
                  </a:txBody>
                  <a:tcPr/>
                </a:tc>
                <a:tc>
                  <a:txBody>
                    <a:bodyPr/>
                    <a:lstStyle/>
                    <a:p>
                      <a:r>
                        <a:rPr lang="en-US" sz="1200" baseline="0" dirty="0" smtClean="0"/>
                        <a:t>6:00pm and after</a:t>
                      </a:r>
                      <a:endParaRPr lang="en-US" sz="1200" baseline="0" dirty="0"/>
                    </a:p>
                  </a:txBody>
                  <a:tcPr/>
                </a:tc>
              </a:tr>
              <a:tr h="370840">
                <a:tc>
                  <a:txBody>
                    <a:bodyPr/>
                    <a:lstStyle/>
                    <a:p>
                      <a:r>
                        <a:rPr lang="en-US" dirty="0" smtClean="0"/>
                        <a:t>Meal Allowance</a:t>
                      </a:r>
                      <a:endParaRPr lang="en-US" dirty="0"/>
                    </a:p>
                  </a:txBody>
                  <a:tcPr/>
                </a:tc>
                <a:tc>
                  <a:txBody>
                    <a:bodyPr/>
                    <a:lstStyle/>
                    <a:p>
                      <a:r>
                        <a:rPr lang="en-US" dirty="0" smtClean="0"/>
                        <a:t>25%</a:t>
                      </a:r>
                      <a:endParaRPr lang="en-US" dirty="0"/>
                    </a:p>
                  </a:txBody>
                  <a:tcPr/>
                </a:tc>
                <a:tc>
                  <a:txBody>
                    <a:bodyPr/>
                    <a:lstStyle/>
                    <a:p>
                      <a:r>
                        <a:rPr lang="en-US" dirty="0" smtClean="0"/>
                        <a:t>50%</a:t>
                      </a:r>
                      <a:endParaRPr lang="en-US" dirty="0"/>
                    </a:p>
                  </a:txBody>
                  <a:tcPr/>
                </a:tc>
                <a:tc>
                  <a:txBody>
                    <a:bodyPr/>
                    <a:lstStyle/>
                    <a:p>
                      <a:r>
                        <a:rPr lang="en-US" dirty="0" smtClean="0"/>
                        <a:t>100%</a:t>
                      </a:r>
                      <a:endParaRPr lang="en-US" dirty="0"/>
                    </a:p>
                  </a:txBody>
                  <a:tcPr/>
                </a:tc>
              </a:tr>
              <a:tr h="370840">
                <a:tc>
                  <a:txBody>
                    <a:bodyPr/>
                    <a:lstStyle/>
                    <a:p>
                      <a:r>
                        <a:rPr lang="en-US" sz="1400" dirty="0" smtClean="0"/>
                        <a:t>In-State</a:t>
                      </a:r>
                      <a:endParaRPr lang="en-US" sz="1400" dirty="0"/>
                    </a:p>
                  </a:txBody>
                  <a:tcPr/>
                </a:tc>
                <a:tc>
                  <a:txBody>
                    <a:bodyPr/>
                    <a:lstStyle/>
                    <a:p>
                      <a:r>
                        <a:rPr lang="en-US" sz="1400" dirty="0" smtClean="0"/>
                        <a:t>$14.25</a:t>
                      </a:r>
                      <a:endParaRPr lang="en-US" sz="1400" dirty="0"/>
                    </a:p>
                  </a:txBody>
                  <a:tcPr/>
                </a:tc>
                <a:tc>
                  <a:txBody>
                    <a:bodyPr/>
                    <a:lstStyle/>
                    <a:p>
                      <a:r>
                        <a:rPr lang="en-US" sz="1400" dirty="0" smtClean="0"/>
                        <a:t>$28.50</a:t>
                      </a:r>
                      <a:endParaRPr lang="en-US" sz="1400" dirty="0"/>
                    </a:p>
                  </a:txBody>
                  <a:tcPr/>
                </a:tc>
                <a:tc>
                  <a:txBody>
                    <a:bodyPr/>
                    <a:lstStyle/>
                    <a:p>
                      <a:r>
                        <a:rPr lang="en-US" sz="1400" dirty="0" smtClean="0"/>
                        <a:t>$57.00</a:t>
                      </a:r>
                      <a:endParaRPr lang="en-US" sz="1400" dirty="0"/>
                    </a:p>
                  </a:txBody>
                  <a:tcPr/>
                </a:tc>
              </a:tr>
              <a:tr h="370840">
                <a:tc>
                  <a:txBody>
                    <a:bodyPr/>
                    <a:lstStyle/>
                    <a:p>
                      <a:r>
                        <a:rPr lang="en-US" sz="1400" dirty="0" smtClean="0"/>
                        <a:t>Out-of-State (Low</a:t>
                      </a:r>
                      <a:r>
                        <a:rPr lang="en-US" sz="1400" baseline="0" dirty="0" smtClean="0"/>
                        <a:t> Cost)</a:t>
                      </a:r>
                      <a:endParaRPr lang="en-US" sz="1400" dirty="0"/>
                    </a:p>
                  </a:txBody>
                  <a:tcPr/>
                </a:tc>
                <a:tc>
                  <a:txBody>
                    <a:bodyPr/>
                    <a:lstStyle/>
                    <a:p>
                      <a:r>
                        <a:rPr lang="en-US" sz="1400" dirty="0" smtClean="0"/>
                        <a:t>$14.25</a:t>
                      </a:r>
                    </a:p>
                  </a:txBody>
                  <a:tcPr/>
                </a:tc>
                <a:tc>
                  <a:txBody>
                    <a:bodyPr/>
                    <a:lstStyle/>
                    <a:p>
                      <a:r>
                        <a:rPr lang="en-US" sz="1400" dirty="0" smtClean="0"/>
                        <a:t>$28.50</a:t>
                      </a:r>
                      <a:endParaRPr lang="en-US" sz="1400" dirty="0"/>
                    </a:p>
                  </a:txBody>
                  <a:tcPr/>
                </a:tc>
                <a:tc>
                  <a:txBody>
                    <a:bodyPr/>
                    <a:lstStyle/>
                    <a:p>
                      <a:r>
                        <a:rPr lang="en-US" sz="1400" dirty="0" smtClean="0"/>
                        <a:t>$57.00</a:t>
                      </a:r>
                      <a:endParaRPr lang="en-US" sz="1400" dirty="0"/>
                    </a:p>
                  </a:txBody>
                  <a:tcPr/>
                </a:tc>
              </a:tr>
              <a:tr h="370840">
                <a:tc>
                  <a:txBody>
                    <a:bodyPr/>
                    <a:lstStyle/>
                    <a:p>
                      <a:r>
                        <a:rPr lang="en-US" sz="1400" dirty="0" smtClean="0">
                          <a:hlinkClick r:id="rId2"/>
                        </a:rPr>
                        <a:t>Out-of-State (High</a:t>
                      </a:r>
                      <a:r>
                        <a:rPr lang="en-US" sz="1400" baseline="0" dirty="0" smtClean="0">
                          <a:hlinkClick r:id="rId2"/>
                        </a:rPr>
                        <a:t> Cost)</a:t>
                      </a:r>
                      <a:endParaRPr lang="en-US" sz="1400" dirty="0"/>
                    </a:p>
                  </a:txBody>
                  <a:tcPr/>
                </a:tc>
                <a:tc>
                  <a:txBody>
                    <a:bodyPr/>
                    <a:lstStyle/>
                    <a:p>
                      <a:r>
                        <a:rPr lang="en-US" sz="1400" dirty="0" smtClean="0"/>
                        <a:t>$17.00</a:t>
                      </a:r>
                      <a:endParaRPr lang="en-US" sz="1400" dirty="0"/>
                    </a:p>
                  </a:txBody>
                  <a:tcPr/>
                </a:tc>
                <a:tc>
                  <a:txBody>
                    <a:bodyPr/>
                    <a:lstStyle/>
                    <a:p>
                      <a:r>
                        <a:rPr lang="en-US" sz="1400" dirty="0" smtClean="0"/>
                        <a:t>$34.00</a:t>
                      </a:r>
                      <a:endParaRPr lang="en-US" sz="1400" dirty="0"/>
                    </a:p>
                  </a:txBody>
                  <a:tcPr/>
                </a:tc>
                <a:tc>
                  <a:txBody>
                    <a:bodyPr/>
                    <a:lstStyle/>
                    <a:p>
                      <a:r>
                        <a:rPr lang="en-US" sz="1400" dirty="0" smtClean="0"/>
                        <a:t>$68.00</a:t>
                      </a:r>
                      <a:endParaRPr lang="en-US" sz="1400" dirty="0"/>
                    </a:p>
                  </a:txBody>
                  <a:tcPr/>
                </a:tc>
              </a:tr>
            </a:tbl>
          </a:graphicData>
        </a:graphic>
      </p:graphicFrame>
      <p:sp>
        <p:nvSpPr>
          <p:cNvPr id="9" name="TextBox 8"/>
          <p:cNvSpPr txBox="1"/>
          <p:nvPr/>
        </p:nvSpPr>
        <p:spPr>
          <a:xfrm>
            <a:off x="457200" y="381000"/>
            <a:ext cx="1676400" cy="738664"/>
          </a:xfrm>
          <a:prstGeom prst="rect">
            <a:avLst/>
          </a:prstGeom>
          <a:noFill/>
          <a:ln w="63500">
            <a:solidFill>
              <a:schemeClr val="accent1"/>
            </a:solidFill>
          </a:ln>
          <a:scene3d>
            <a:camera prst="orthographicFront"/>
            <a:lightRig rig="threePt" dir="t"/>
          </a:scene3d>
          <a:sp3d>
            <a:bevelT/>
          </a:sp3d>
        </p:spPr>
        <p:txBody>
          <a:bodyPr>
            <a:spAutoFit/>
          </a:bodyPr>
          <a:lstStyle/>
          <a:p>
            <a:pPr fontAlgn="auto">
              <a:spcBef>
                <a:spcPts val="0"/>
              </a:spcBef>
              <a:spcAft>
                <a:spcPts val="0"/>
              </a:spcAft>
              <a:defRPr/>
            </a:pPr>
            <a:r>
              <a:rPr lang="en-US" sz="1400" dirty="0">
                <a:latin typeface="+mn-lt"/>
              </a:rPr>
              <a:t>Breakfast = 25%</a:t>
            </a:r>
          </a:p>
          <a:p>
            <a:pPr fontAlgn="auto">
              <a:spcBef>
                <a:spcPts val="0"/>
              </a:spcBef>
              <a:spcAft>
                <a:spcPts val="0"/>
              </a:spcAft>
              <a:defRPr/>
            </a:pPr>
            <a:r>
              <a:rPr lang="en-US" sz="1400" dirty="0">
                <a:latin typeface="+mn-lt"/>
              </a:rPr>
              <a:t>Lunch     </a:t>
            </a:r>
            <a:r>
              <a:rPr lang="en-US" sz="1400" dirty="0" smtClean="0">
                <a:latin typeface="+mn-lt"/>
              </a:rPr>
              <a:t> </a:t>
            </a:r>
            <a:r>
              <a:rPr lang="en-US" sz="1400" dirty="0">
                <a:latin typeface="+mn-lt"/>
              </a:rPr>
              <a:t>= 25%</a:t>
            </a:r>
          </a:p>
          <a:p>
            <a:pPr fontAlgn="auto">
              <a:spcBef>
                <a:spcPts val="0"/>
              </a:spcBef>
              <a:spcAft>
                <a:spcPts val="0"/>
              </a:spcAft>
              <a:defRPr/>
            </a:pPr>
            <a:r>
              <a:rPr lang="en-US" sz="1400" dirty="0">
                <a:latin typeface="+mn-lt"/>
              </a:rPr>
              <a:t>Dinner     = 50%</a:t>
            </a:r>
          </a:p>
        </p:txBody>
      </p:sp>
      <p:sp>
        <p:nvSpPr>
          <p:cNvPr id="22598" name="TextBox 9"/>
          <p:cNvSpPr txBox="1">
            <a:spLocks noChangeArrowheads="1"/>
          </p:cNvSpPr>
          <p:nvPr/>
        </p:nvSpPr>
        <p:spPr bwMode="auto">
          <a:xfrm>
            <a:off x="3352800" y="5638800"/>
            <a:ext cx="5162550" cy="1169551"/>
          </a:xfrm>
          <a:prstGeom prst="rect">
            <a:avLst/>
          </a:prstGeom>
          <a:noFill/>
          <a:ln w="9525">
            <a:noFill/>
            <a:miter lim="800000"/>
            <a:headEnd/>
            <a:tailEnd/>
          </a:ln>
        </p:spPr>
        <p:txBody>
          <a:bodyPr wrap="square">
            <a:spAutoFit/>
          </a:bodyPr>
          <a:lstStyle/>
          <a:p>
            <a:r>
              <a:rPr lang="en-US" sz="1200" dirty="0" smtClean="0">
                <a:latin typeface="+mn-lt"/>
              </a:rPr>
              <a:t>No </a:t>
            </a:r>
            <a:r>
              <a:rPr lang="en-US" sz="1200" dirty="0">
                <a:latin typeface="+mn-lt"/>
              </a:rPr>
              <a:t>receipts are required for meals that fall within the allowable rates. </a:t>
            </a:r>
            <a:endParaRPr lang="en-US" sz="1200" dirty="0" smtClean="0">
              <a:latin typeface="+mn-lt"/>
            </a:endParaRPr>
          </a:p>
          <a:p>
            <a:endParaRPr lang="en-US" sz="1200" dirty="0">
              <a:latin typeface="+mn-lt"/>
            </a:endParaRPr>
          </a:p>
          <a:p>
            <a:pPr marL="0" lvl="1"/>
            <a:r>
              <a:rPr lang="en-US" sz="1200" dirty="0">
                <a:latin typeface="+mn-lt"/>
              </a:rPr>
              <a:t>The rate for full day meals at commercial establishments are set at high and low per diem amounts based on </a:t>
            </a:r>
            <a:r>
              <a:rPr lang="en-US" sz="1200" dirty="0" smtClean="0">
                <a:latin typeface="+mn-lt"/>
              </a:rPr>
              <a:t>destination</a:t>
            </a:r>
            <a:r>
              <a:rPr lang="en-US" sz="1200" dirty="0" smtClean="0"/>
              <a:t>.</a:t>
            </a:r>
            <a:endParaRPr lang="en-US" sz="1200" dirty="0"/>
          </a:p>
          <a:p>
            <a:endParaRPr lang="en-US" sz="1000" dirty="0">
              <a:latin typeface="Lucida Sans Unicode" pitchFamily="34" charset="0"/>
            </a:endParaRPr>
          </a:p>
        </p:txBody>
      </p:sp>
      <p:pic>
        <p:nvPicPr>
          <p:cNvPr id="8" name="Picture 3" descr="SOU LOGO HZ CMY POS.jpg"/>
          <p:cNvPicPr>
            <a:picLocks noChangeAspect="1" noChangeArrowheads="1"/>
          </p:cNvPicPr>
          <p:nvPr/>
        </p:nvPicPr>
        <p:blipFill>
          <a:blip r:embed="rId3" cstate="print"/>
          <a:srcRect/>
          <a:stretch>
            <a:fillRect/>
          </a:stretch>
        </p:blipFill>
        <p:spPr bwMode="auto">
          <a:xfrm>
            <a:off x="7239000" y="457200"/>
            <a:ext cx="1276350"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5267" y="1524000"/>
            <a:ext cx="8229600" cy="4373562"/>
          </a:xfrm>
          <a:noFill/>
        </p:spPr>
        <p:txBody>
          <a:bodyPr>
            <a:normAutofit fontScale="25000" lnSpcReduction="20000"/>
          </a:bodyPr>
          <a:lstStyle/>
          <a:p>
            <a:pPr marL="109728" indent="0" fontAlgn="auto">
              <a:spcAft>
                <a:spcPts val="0"/>
              </a:spcAft>
              <a:buNone/>
              <a:defRPr/>
            </a:pPr>
            <a:r>
              <a:rPr lang="en-US" sz="6400" b="1" dirty="0" smtClean="0"/>
              <a:t>Meals on One-Day Trips</a:t>
            </a:r>
          </a:p>
          <a:p>
            <a:pPr marL="109728" indent="0" fontAlgn="auto">
              <a:spcAft>
                <a:spcPts val="0"/>
              </a:spcAft>
              <a:buNone/>
              <a:defRPr/>
            </a:pPr>
            <a:endParaRPr lang="en-US" sz="6400" dirty="0" smtClean="0"/>
          </a:p>
          <a:p>
            <a:pPr marL="0" marR="0" indent="0">
              <a:lnSpc>
                <a:spcPts val="1650"/>
              </a:lnSpc>
              <a:spcBef>
                <a:spcPts val="0"/>
              </a:spcBef>
              <a:spcAft>
                <a:spcPts val="1425"/>
              </a:spcAft>
              <a:buNone/>
            </a:pPr>
            <a:r>
              <a:rPr lang="en-US" sz="6600" dirty="0" smtClean="0">
                <a:latin typeface="Calibri"/>
                <a:ea typeface="Times New Roman"/>
                <a:cs typeface="Arial"/>
              </a:rPr>
              <a:t>This </a:t>
            </a:r>
            <a:r>
              <a:rPr lang="en-US" sz="6600" dirty="0">
                <a:latin typeface="Calibri"/>
                <a:ea typeface="Times New Roman"/>
                <a:cs typeface="Arial"/>
              </a:rPr>
              <a:t>is a meal allowance and, therefore, no receipts are required for meals that fall </a:t>
            </a:r>
            <a:r>
              <a:rPr lang="en-US" sz="6600" dirty="0" smtClean="0">
                <a:latin typeface="Calibri"/>
                <a:ea typeface="Times New Roman"/>
                <a:cs typeface="Arial"/>
              </a:rPr>
              <a:t>within the allowable rates.</a:t>
            </a:r>
          </a:p>
          <a:p>
            <a:pPr marL="0" marR="0" indent="0">
              <a:lnSpc>
                <a:spcPts val="1650"/>
              </a:lnSpc>
              <a:spcBef>
                <a:spcPts val="0"/>
              </a:spcBef>
              <a:spcAft>
                <a:spcPts val="1425"/>
              </a:spcAft>
              <a:buNone/>
            </a:pPr>
            <a:r>
              <a:rPr lang="en-US" sz="6600" dirty="0" smtClean="0">
                <a:latin typeface="Calibri"/>
                <a:ea typeface="Times New Roman"/>
                <a:cs typeface="Arial"/>
              </a:rPr>
              <a:t>When </a:t>
            </a:r>
            <a:r>
              <a:rPr lang="en-US" sz="6600" dirty="0">
                <a:latin typeface="Calibri"/>
                <a:ea typeface="Times New Roman"/>
                <a:cs typeface="Arial"/>
              </a:rPr>
              <a:t>a traveler departs and returns the same day, meal expenses are only reimbursed in the following cases:</a:t>
            </a:r>
            <a:endParaRPr lang="en-US" sz="7200" dirty="0">
              <a:latin typeface="Calibri"/>
              <a:ea typeface="Calibri"/>
              <a:cs typeface="Times New Roman"/>
            </a:endParaRPr>
          </a:p>
          <a:p>
            <a:pPr marL="342900" marR="0" lvl="0" indent="-342900">
              <a:lnSpc>
                <a:spcPct val="115000"/>
              </a:lnSpc>
              <a:spcBef>
                <a:spcPts val="0"/>
              </a:spcBef>
              <a:spcAft>
                <a:spcPts val="1425"/>
              </a:spcAft>
              <a:buFont typeface="+mj-lt"/>
              <a:buAutoNum type="arabicPeriod"/>
            </a:pPr>
            <a:r>
              <a:rPr lang="en-US" sz="6600" dirty="0">
                <a:latin typeface="Calibri"/>
                <a:ea typeface="Times New Roman"/>
                <a:cs typeface="Arial"/>
              </a:rPr>
              <a:t>OUS Board member or unpaid member of an advisory committee</a:t>
            </a:r>
            <a:endParaRPr lang="en-US" sz="7200" dirty="0">
              <a:latin typeface="Calibri"/>
              <a:ea typeface="Calibri"/>
              <a:cs typeface="Times New Roman"/>
            </a:endParaRPr>
          </a:p>
          <a:p>
            <a:pPr marL="342900" marR="0" lvl="0" indent="-342900">
              <a:lnSpc>
                <a:spcPct val="115000"/>
              </a:lnSpc>
              <a:spcBef>
                <a:spcPts val="0"/>
              </a:spcBef>
              <a:spcAft>
                <a:spcPts val="1425"/>
              </a:spcAft>
              <a:buFont typeface="+mj-lt"/>
              <a:buAutoNum type="arabicPeriod"/>
            </a:pPr>
            <a:r>
              <a:rPr lang="en-US" sz="6600" dirty="0">
                <a:latin typeface="Calibri"/>
                <a:ea typeface="Times New Roman"/>
                <a:cs typeface="Arial"/>
              </a:rPr>
              <a:t>When meal is part of the agenda and the cost of meal has not been previously paid with the registration fee.</a:t>
            </a:r>
            <a:endParaRPr lang="en-US" sz="7200" dirty="0">
              <a:latin typeface="Calibri"/>
              <a:ea typeface="Calibri"/>
              <a:cs typeface="Times New Roman"/>
            </a:endParaRPr>
          </a:p>
          <a:p>
            <a:pPr marL="342900" marR="0" lvl="0" indent="-342900">
              <a:lnSpc>
                <a:spcPct val="115000"/>
              </a:lnSpc>
              <a:spcBef>
                <a:spcPts val="0"/>
              </a:spcBef>
              <a:spcAft>
                <a:spcPts val="1425"/>
              </a:spcAft>
              <a:buFont typeface="+mj-lt"/>
              <a:buAutoNum type="arabicPeriod"/>
            </a:pPr>
            <a:r>
              <a:rPr lang="en-US" sz="6600" dirty="0">
                <a:latin typeface="Calibri"/>
                <a:ea typeface="Times New Roman"/>
                <a:cs typeface="Arial"/>
              </a:rPr>
              <a:t>When directed to attend mealtime business meeting, including community or public relations meetings.</a:t>
            </a:r>
            <a:endParaRPr lang="en-US" sz="7200" dirty="0">
              <a:latin typeface="Calibri"/>
              <a:ea typeface="Calibri"/>
              <a:cs typeface="Times New Roman"/>
            </a:endParaRPr>
          </a:p>
          <a:p>
            <a:pPr marL="342900" marR="0" lvl="0" indent="-342900">
              <a:lnSpc>
                <a:spcPts val="1650"/>
              </a:lnSpc>
              <a:spcBef>
                <a:spcPts val="0"/>
              </a:spcBef>
              <a:spcAft>
                <a:spcPts val="1425"/>
              </a:spcAft>
              <a:buFont typeface="+mj-lt"/>
              <a:buAutoNum type="arabicPeriod"/>
            </a:pPr>
            <a:r>
              <a:rPr lang="en-US" sz="6600" dirty="0">
                <a:latin typeface="Calibri"/>
                <a:ea typeface="Times New Roman"/>
                <a:cs typeface="Arial"/>
              </a:rPr>
              <a:t>Trips by athletic teams and student groups.   </a:t>
            </a:r>
            <a:endParaRPr lang="en-US" sz="7200" dirty="0">
              <a:latin typeface="Calibri"/>
              <a:ea typeface="Calibri"/>
              <a:cs typeface="Times New Roman"/>
            </a:endParaRPr>
          </a:p>
          <a:p>
            <a:pPr marL="0" marR="0" indent="0" algn="ctr">
              <a:lnSpc>
                <a:spcPts val="1650"/>
              </a:lnSpc>
              <a:spcBef>
                <a:spcPts val="0"/>
              </a:spcBef>
              <a:spcAft>
                <a:spcPts val="1425"/>
              </a:spcAft>
              <a:buNone/>
            </a:pPr>
            <a:r>
              <a:rPr lang="en-US" sz="6600" dirty="0">
                <a:solidFill>
                  <a:srgbClr val="C00000"/>
                </a:solidFill>
                <a:latin typeface="Calibri"/>
                <a:ea typeface="Times New Roman"/>
                <a:cs typeface="Arial"/>
              </a:rPr>
              <a:t>Meals for one-day travel will not be reimbursed unless as noted above.  </a:t>
            </a:r>
            <a:endParaRPr lang="en-US" sz="7200" dirty="0">
              <a:solidFill>
                <a:srgbClr val="C00000"/>
              </a:solidFill>
              <a:latin typeface="Calibri"/>
              <a:ea typeface="Calibri"/>
              <a:cs typeface="Times New Roman"/>
            </a:endParaRPr>
          </a:p>
          <a:p>
            <a:pPr marL="0" marR="0" indent="0" algn="just">
              <a:lnSpc>
                <a:spcPts val="1650"/>
              </a:lnSpc>
              <a:spcBef>
                <a:spcPts val="0"/>
              </a:spcBef>
              <a:spcAft>
                <a:spcPts val="1425"/>
              </a:spcAft>
              <a:buNone/>
            </a:pPr>
            <a:endParaRPr lang="en-US" sz="7200" dirty="0" smtClean="0">
              <a:latin typeface="Calibri"/>
              <a:ea typeface="Calibri"/>
              <a:cs typeface="Times New Roman"/>
            </a:endParaRPr>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109728" indent="0" fontAlgn="auto">
              <a:spcAft>
                <a:spcPts val="0"/>
              </a:spcAft>
              <a:buNone/>
              <a:defRPr/>
            </a:pPr>
            <a:r>
              <a:rPr lang="en-US" sz="6400" dirty="0" smtClean="0"/>
              <a:t> </a:t>
            </a:r>
          </a:p>
          <a:p>
            <a:pPr marL="109728" indent="0" fontAlgn="auto">
              <a:spcAft>
                <a:spcPts val="0"/>
              </a:spcAft>
              <a:buNone/>
              <a:defRPr/>
            </a:pPr>
            <a:endParaRPr lang="en-US" sz="6400" dirty="0" smtClean="0"/>
          </a:p>
          <a:p>
            <a:pPr marL="109728" indent="0" fontAlgn="auto">
              <a:spcAft>
                <a:spcPts val="0"/>
              </a:spcAft>
              <a:buNone/>
              <a:defRPr/>
            </a:pPr>
            <a:endParaRPr lang="en-US" sz="6400" dirty="0" smtClean="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109728" indent="0" fontAlgn="auto">
              <a:spcAft>
                <a:spcPts val="0"/>
              </a:spcAft>
              <a:buNone/>
              <a:defRPr/>
            </a:pPr>
            <a:endParaRPr lang="en-US" sz="6400" dirty="0" smtClean="0"/>
          </a:p>
          <a:p>
            <a:pPr marL="109728"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endParaRPr lang="en-US" sz="6400" dirty="0"/>
          </a:p>
          <a:p>
            <a:pPr marL="365316" lvl="1" indent="0" fontAlgn="auto">
              <a:spcAft>
                <a:spcPts val="0"/>
              </a:spcAft>
              <a:buNone/>
              <a:defRPr/>
            </a:pPr>
            <a:r>
              <a:rPr lang="en-US" dirty="0" smtClean="0"/>
              <a:t/>
            </a:r>
            <a:br>
              <a:rPr lang="en-US" dirty="0" smtClean="0"/>
            </a:br>
            <a:endParaRPr lang="en-US" dirty="0" smtClean="0"/>
          </a:p>
          <a:p>
            <a:pPr marL="109728" indent="0" fontAlgn="auto">
              <a:spcAft>
                <a:spcPts val="0"/>
              </a:spcAft>
              <a:buNone/>
              <a:defRPr/>
            </a:pPr>
            <a:r>
              <a:rPr lang="en-US" dirty="0" smtClean="0"/>
              <a:t/>
            </a:r>
            <a:br>
              <a:rPr lang="en-US" dirty="0" smtClean="0"/>
            </a:br>
            <a:endParaRPr lang="en-US" dirty="0"/>
          </a:p>
        </p:txBody>
      </p:sp>
      <p:sp>
        <p:nvSpPr>
          <p:cNvPr id="3" name="Title 2"/>
          <p:cNvSpPr>
            <a:spLocks noGrp="1"/>
          </p:cNvSpPr>
          <p:nvPr>
            <p:ph type="title"/>
          </p:nvPr>
        </p:nvSpPr>
        <p:spPr>
          <a:solidFill>
            <a:schemeClr val="accent1">
              <a:lumMod val="20000"/>
              <a:lumOff val="80000"/>
            </a:schemeClr>
          </a:solidFill>
        </p:spPr>
        <p:txBody>
          <a:bodyPr>
            <a:normAutofit fontScale="90000"/>
          </a:bodyPr>
          <a:lstStyle/>
          <a:p>
            <a:pPr algn="ctr" fontAlgn="auto">
              <a:spcAft>
                <a:spcPts val="0"/>
              </a:spcAft>
              <a:defRPr/>
            </a:pPr>
            <a:r>
              <a:rPr lang="en-US" dirty="0" smtClean="0"/>
              <a:t>Travel Reimbursement</a:t>
            </a:r>
            <a:br>
              <a:rPr lang="en-US" dirty="0" smtClean="0"/>
            </a:br>
            <a:r>
              <a:rPr lang="en-US" sz="3100" dirty="0" smtClean="0"/>
              <a:t>Meal Allowance on One-Day Trips </a:t>
            </a:r>
            <a:endParaRPr lang="en-US" sz="3100" dirty="0"/>
          </a:p>
        </p:txBody>
      </p:sp>
      <p:pic>
        <p:nvPicPr>
          <p:cNvPr id="5" name="Picture 3" descr="SOU LOGO HZ CMY POS.jpg"/>
          <p:cNvPicPr>
            <a:picLocks noChangeAspect="1" noChangeArrowheads="1"/>
          </p:cNvPicPr>
          <p:nvPr/>
        </p:nvPicPr>
        <p:blipFill>
          <a:blip r:embed="rId2" cstate="print"/>
          <a:srcRect/>
          <a:stretch>
            <a:fillRect/>
          </a:stretch>
        </p:blipFill>
        <p:spPr bwMode="auto">
          <a:xfrm>
            <a:off x="7315200" y="5867400"/>
            <a:ext cx="1276350" cy="619125"/>
          </a:xfrm>
          <a:prstGeom prst="rect">
            <a:avLst/>
          </a:prstGeom>
          <a:noFill/>
          <a:ln w="9525">
            <a:noFill/>
            <a:miter lim="800000"/>
            <a:headEnd/>
            <a:tailEnd/>
          </a:ln>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667" y="381000"/>
            <a:ext cx="1031875"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131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1808</TotalTime>
  <Words>1337</Words>
  <Application>Microsoft Office PowerPoint</Application>
  <PresentationFormat>On-screen Show (4:3)</PresentationFormat>
  <Paragraphs>381</Paragraphs>
  <Slides>21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Lucida Sans Unicode</vt:lpstr>
      <vt:lpstr>Times New Roman</vt:lpstr>
      <vt:lpstr>Verdana</vt:lpstr>
      <vt:lpstr>Wingdings</vt:lpstr>
      <vt:lpstr>Wingdings 2</vt:lpstr>
      <vt:lpstr>Wingdings 3</vt:lpstr>
      <vt:lpstr>Concourse</vt:lpstr>
      <vt:lpstr>Travel</vt:lpstr>
      <vt:lpstr>Website – Travel Index  </vt:lpstr>
      <vt:lpstr>Website -Travel ExpenseForms</vt:lpstr>
      <vt:lpstr>Travel Reimbursement Actual Meal Expense</vt:lpstr>
      <vt:lpstr>Business Travel Reimbursement Overview</vt:lpstr>
      <vt:lpstr>Travel Reimbursement Per Diem on Overnight Stay</vt:lpstr>
      <vt:lpstr>Travel Reimbursement Pro-Rate Schedule Per Diem</vt:lpstr>
      <vt:lpstr>Summary of Meal Allowance Per Diem rev. 1.1.2016</vt:lpstr>
      <vt:lpstr>Travel Reimbursement Meal Allowance on One-Day Trips </vt:lpstr>
      <vt:lpstr>Travel Reimbursement Meal Allowance </vt:lpstr>
      <vt:lpstr>Travel Reimbursement Meal Allowance</vt:lpstr>
      <vt:lpstr>Travel Reimbursement Meal Allowance</vt:lpstr>
      <vt:lpstr>Meal Allowance One Day Trip rev. 1.1.2016</vt:lpstr>
      <vt:lpstr>Travel Reimbursement One day trips and Taxability</vt:lpstr>
      <vt:lpstr>Travel Miles</vt:lpstr>
      <vt:lpstr>Private Car Reimbursement Rates</vt:lpstr>
      <vt:lpstr>Vehicle Rental</vt:lpstr>
      <vt:lpstr>Website Location for Other Travel Expenses</vt:lpstr>
      <vt:lpstr>Corporate Travel Card Procedure</vt:lpstr>
      <vt:lpstr>Questions?</vt:lpstr>
      <vt:lpstr>Contacts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dc:title>
  <dc:creator>Deborah Jones</dc:creator>
  <cp:lastModifiedBy>Deborah M. Jones</cp:lastModifiedBy>
  <cp:revision>155</cp:revision>
  <cp:lastPrinted>2016-02-11T17:42:27Z</cp:lastPrinted>
  <dcterms:created xsi:type="dcterms:W3CDTF">2010-10-26T05:54:59Z</dcterms:created>
  <dcterms:modified xsi:type="dcterms:W3CDTF">2016-02-11T19:49:25Z</dcterms:modified>
</cp:coreProperties>
</file>