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56" r:id="rId2"/>
    <p:sldId id="257" r:id="rId3"/>
    <p:sldId id="259" r:id="rId4"/>
    <p:sldId id="260" r:id="rId5"/>
    <p:sldId id="267" r:id="rId6"/>
    <p:sldId id="268" r:id="rId7"/>
    <p:sldId id="275" r:id="rId8"/>
    <p:sldId id="274" r:id="rId9"/>
    <p:sldId id="262" r:id="rId10"/>
    <p:sldId id="273" r:id="rId11"/>
    <p:sldId id="272" r:id="rId12"/>
    <p:sldId id="263" r:id="rId13"/>
    <p:sldId id="264" r:id="rId14"/>
    <p:sldId id="266" r:id="rId15"/>
    <p:sldId id="258"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48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A1B687-721B-412D-A923-4D59B3172DF7}" type="datetimeFigureOut">
              <a:rPr lang="en-US" smtClean="0"/>
              <a:pPr/>
              <a:t>4/17/2015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916A9B-D948-4CC9-8B8A-AD3BB908ED0D}" type="slidenum">
              <a:rPr lang="en-US" smtClean="0"/>
              <a:pPr/>
              <a:t>‹#›</a:t>
            </a:fld>
            <a:endParaRPr lang="en-US"/>
          </a:p>
        </p:txBody>
      </p:sp>
    </p:spTree>
    <p:extLst>
      <p:ext uri="{BB962C8B-B14F-4D97-AF65-F5344CB8AC3E}">
        <p14:creationId xmlns:p14="http://schemas.microsoft.com/office/powerpoint/2010/main" val="1157400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smtClean="0">
                <a:solidFill>
                  <a:srgbClr val="FFFFFF"/>
                </a:solidFill>
              </a:defRPr>
            </a:lvl1pPr>
            <a:extLst/>
          </a:lstStyle>
          <a:p>
            <a:pPr>
              <a:defRPr/>
            </a:pPr>
            <a:fld id="{B27AA1FD-3DDD-4F2E-912F-8C59481A7901}" type="datetimeFigureOut">
              <a:rPr lang="en-US"/>
              <a:pPr>
                <a:defRPr/>
              </a:pPr>
              <a:t>4/17/2015</a:t>
            </a:fld>
            <a:endParaRPr lang="en-US" dirty="0"/>
          </a:p>
        </p:txBody>
      </p:sp>
      <p:sp>
        <p:nvSpPr>
          <p:cNvPr id="12" name="Footer Placeholder 18"/>
          <p:cNvSpPr>
            <a:spLocks noGrp="1"/>
          </p:cNvSpPr>
          <p:nvPr>
            <p:ph type="ftr" sz="quarter" idx="11"/>
          </p:nvPr>
        </p:nvSpPr>
        <p:spPr/>
        <p:txBody>
          <a:bodyPr/>
          <a:lstStyle>
            <a:lvl1pPr>
              <a:defRPr dirty="0">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smtClean="0">
                <a:solidFill>
                  <a:srgbClr val="FFFFFF"/>
                </a:solidFill>
              </a:defRPr>
            </a:lvl1pPr>
            <a:extLst/>
          </a:lstStyle>
          <a:p>
            <a:pPr>
              <a:defRPr/>
            </a:pPr>
            <a:fld id="{C45B6195-BA4B-4BAB-A24E-D429541D84B9}"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374D542D-F54D-4C1C-A5CB-5A94CCB9EB12}" type="datetimeFigureOut">
              <a:rPr lang="en-US"/>
              <a:pPr>
                <a:defRPr/>
              </a:pPr>
              <a:t>4/17/2015</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880F0C0F-C2CB-4A14-8E9E-F420B3DE7468}"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E47ABC6E-A274-495C-AD02-8DD48D9F946F}" type="datetimeFigureOut">
              <a:rPr lang="en-US"/>
              <a:pPr>
                <a:defRPr/>
              </a:pPr>
              <a:t>4/17/2015</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AB4DEAC6-6F7A-4705-9C3B-5C4918F6145E}"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B2CCDAA0-8C02-4EA8-914B-76112425802A}" type="datetimeFigureOut">
              <a:rPr lang="en-US"/>
              <a:pPr>
                <a:defRPr/>
              </a:pPr>
              <a:t>4/17/2015</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72CBF132-610D-48EE-B213-7F74E7E87CF7}"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6479716B-C08B-4817-9798-5E64C864932F}" type="datetimeFigureOut">
              <a:rPr lang="en-US"/>
              <a:pPr>
                <a:defRPr/>
              </a:pPr>
              <a:t>4/17/2015</a:t>
            </a:fld>
            <a:endParaRPr lang="en-US" dirty="0"/>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D70FE878-C32C-4BE5-B1A5-D67A8B4A0336}"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E3F8B62E-F14D-46C2-BC76-69C7661B2AE7}" type="datetimeFigureOut">
              <a:rPr lang="en-US"/>
              <a:pPr>
                <a:defRPr/>
              </a:pPr>
              <a:t>4/17/2015</a:t>
            </a:fld>
            <a:endParaRPr lang="en-US" dirty="0"/>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3EC51549-A42C-4C42-AD9D-7DE33A10F568}"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FD49E6B6-025E-432F-A7D4-5B24BD96CD9F}" type="datetimeFigureOut">
              <a:rPr lang="en-US"/>
              <a:pPr>
                <a:defRPr/>
              </a:pPr>
              <a:t>4/17/2015</a:t>
            </a:fld>
            <a:endParaRPr lang="en-US" dirty="0"/>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DC1AF45F-B105-41A9-9C54-24D4E084CC49}"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49F154A0-FC47-45BE-9234-67B360EDFA63}" type="datetimeFigureOut">
              <a:rPr lang="en-US"/>
              <a:pPr>
                <a:defRPr/>
              </a:pPr>
              <a:t>4/17/2015</a:t>
            </a:fld>
            <a:endParaRPr lang="en-US" dirty="0"/>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212ABEE0-7B6D-4694-82ED-A94142E393E6}"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FBFC2B45-9432-428C-A45C-79A2B0599E08}" type="datetimeFigureOut">
              <a:rPr lang="en-US"/>
              <a:pPr>
                <a:defRPr/>
              </a:pPr>
              <a:t>4/17/2015</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1FE42F9A-E9DA-4DEC-A0A5-7186478B6417}"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291B8CE0-528C-4AD3-A746-7B7E0F58F967}" type="datetimeFigureOut">
              <a:rPr lang="en-US"/>
              <a:pPr>
                <a:defRPr/>
              </a:pPr>
              <a:t>4/17/2015</a:t>
            </a:fld>
            <a:endParaRPr lang="en-US" dirty="0"/>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BAB0AC01-6714-4772-B0CD-CD12F8D6F4B7}"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6" name="Freeform 5"/>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smtClean="0">
                <a:solidFill>
                  <a:schemeClr val="tx1"/>
                </a:solidFill>
              </a:defRPr>
            </a:lvl1pPr>
            <a:extLst/>
          </a:lstStyle>
          <a:p>
            <a:pPr>
              <a:defRPr/>
            </a:pPr>
            <a:fld id="{43F2A940-7F70-4728-9724-B8C003CBCA41}" type="datetimeFigureOut">
              <a:rPr lang="en-US"/>
              <a:pPr>
                <a:defRPr/>
              </a:pPr>
              <a:t>4/17/2015</a:t>
            </a:fld>
            <a:endParaRPr lang="en-US" dirty="0"/>
          </a:p>
        </p:txBody>
      </p:sp>
      <p:sp>
        <p:nvSpPr>
          <p:cNvPr id="12" name="Footer Placeholder 5"/>
          <p:cNvSpPr>
            <a:spLocks noGrp="1"/>
          </p:cNvSpPr>
          <p:nvPr>
            <p:ph type="ftr" sz="quarter" idx="11"/>
          </p:nvPr>
        </p:nvSpPr>
        <p:spPr/>
        <p:txBody>
          <a:bodyPr/>
          <a:lstStyle>
            <a:lvl1pPr>
              <a:defRPr dirty="0">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smtClean="0">
                <a:solidFill>
                  <a:schemeClr val="tx1"/>
                </a:solidFill>
              </a:defRPr>
            </a:lvl1pPr>
            <a:extLst/>
          </a:lstStyle>
          <a:p>
            <a:pPr>
              <a:defRPr/>
            </a:pPr>
            <a:fld id="{8C52964D-3F7F-45DD-B0BB-BF5CA75913A2}"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smtClean="0">
                <a:solidFill>
                  <a:schemeClr val="tx1"/>
                </a:solidFill>
                <a:latin typeface="+mn-lt"/>
              </a:defRPr>
            </a:lvl1pPr>
            <a:extLst/>
          </a:lstStyle>
          <a:p>
            <a:pPr>
              <a:defRPr/>
            </a:pPr>
            <a:fld id="{0B98C922-3E4F-40BF-A809-AA98C9F528D2}" type="datetimeFigureOut">
              <a:rPr lang="en-US"/>
              <a:pPr>
                <a:defRPr/>
              </a:pPr>
              <a:t>4/17/2015</a:t>
            </a:fld>
            <a:endParaRPr lang="en-US"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dirty="0">
                <a:solidFill>
                  <a:schemeClr val="tx1"/>
                </a:solidFill>
                <a:latin typeface="+mn-lt"/>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smtClean="0">
                <a:solidFill>
                  <a:schemeClr val="tx1"/>
                </a:solidFill>
                <a:latin typeface="+mn-lt"/>
              </a:defRPr>
            </a:lvl1pPr>
            <a:extLst/>
          </a:lstStyle>
          <a:p>
            <a:pPr>
              <a:defRPr/>
            </a:pPr>
            <a:fld id="{C3B5A728-615A-4F67-A3EE-FE85A8AEDF5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95" r:id="rId1"/>
    <p:sldLayoutId id="2147483691" r:id="rId2"/>
    <p:sldLayoutId id="2147483696" r:id="rId3"/>
    <p:sldLayoutId id="2147483697" r:id="rId4"/>
    <p:sldLayoutId id="2147483698" r:id="rId5"/>
    <p:sldLayoutId id="2147483699" r:id="rId6"/>
    <p:sldLayoutId id="2147483692" r:id="rId7"/>
    <p:sldLayoutId id="2147483700" r:id="rId8"/>
    <p:sldLayoutId id="2147483701" r:id="rId9"/>
    <p:sldLayoutId id="2147483693" r:id="rId10"/>
    <p:sldLayoutId id="2147483694" r:id="rId1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sou.edu/bus_serv/SOU-BS-Forms.html"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sou.edu/bus_serv/travel/airtravel.html"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sou.edu/bus_serv/travel/travel-rates.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sou.edu/bus_serv/travel/travel-rates.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gibbonsm@sou.edu" TargetMode="External"/><Relationship Id="rId2" Type="http://schemas.openxmlformats.org/officeDocument/2006/relationships/hyperlink" Target="mailto:hernandj@sou.edu" TargetMode="Externa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mailto:larvick@sou.edu"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ou.edu/bus_serv/docs/travel-expense-report.pdf" TargetMode="External"/><Relationship Id="rId2" Type="http://schemas.openxmlformats.org/officeDocument/2006/relationships/hyperlink" Target="http://www.sou.edu/bus_serv/travel/travel-rates.html"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fontAlgn="auto">
              <a:spcAft>
                <a:spcPts val="0"/>
              </a:spcAft>
              <a:defRPr/>
            </a:pPr>
            <a:r>
              <a:rPr lang="en-US" dirty="0" smtClean="0"/>
              <a:t>Travel</a:t>
            </a:r>
            <a:endParaRPr lang="en-US" dirty="0"/>
          </a:p>
        </p:txBody>
      </p:sp>
      <p:sp>
        <p:nvSpPr>
          <p:cNvPr id="3" name="Subtitle 2"/>
          <p:cNvSpPr>
            <a:spLocks noGrp="1"/>
          </p:cNvSpPr>
          <p:nvPr>
            <p:ph type="subTitle" idx="1"/>
          </p:nvPr>
        </p:nvSpPr>
        <p:spPr>
          <a:xfrm>
            <a:off x="685800" y="3452812"/>
            <a:ext cx="8305800" cy="2490788"/>
          </a:xfrm>
        </p:spPr>
        <p:txBody>
          <a:bodyPr>
            <a:normAutofit fontScale="85000" lnSpcReduction="20000"/>
          </a:bodyPr>
          <a:lstStyle/>
          <a:p>
            <a:pPr marR="0">
              <a:lnSpc>
                <a:spcPct val="90000"/>
              </a:lnSpc>
            </a:pPr>
            <a:r>
              <a:rPr lang="en-US" sz="2900" dirty="0" smtClean="0"/>
              <a:t>Business Travel</a:t>
            </a:r>
          </a:p>
          <a:p>
            <a:pPr marR="0">
              <a:lnSpc>
                <a:spcPct val="90000"/>
              </a:lnSpc>
            </a:pPr>
            <a:r>
              <a:rPr lang="en-US" sz="2900" dirty="0" smtClean="0"/>
              <a:t>What You Need to Know</a:t>
            </a:r>
          </a:p>
          <a:p>
            <a:pPr marR="0">
              <a:lnSpc>
                <a:spcPct val="90000"/>
              </a:lnSpc>
            </a:pPr>
            <a:endParaRPr lang="en-US" sz="2500" dirty="0" smtClean="0"/>
          </a:p>
          <a:p>
            <a:pPr marR="0">
              <a:lnSpc>
                <a:spcPct val="90000"/>
              </a:lnSpc>
            </a:pPr>
            <a:endParaRPr lang="en-US" sz="2500" dirty="0" smtClean="0"/>
          </a:p>
          <a:p>
            <a:pPr marR="0">
              <a:lnSpc>
                <a:spcPct val="90000"/>
              </a:lnSpc>
            </a:pPr>
            <a:endParaRPr lang="en-US" sz="2500" dirty="0" smtClean="0"/>
          </a:p>
          <a:p>
            <a:pPr marR="0">
              <a:lnSpc>
                <a:spcPct val="90000"/>
              </a:lnSpc>
            </a:pPr>
            <a:endParaRPr lang="en-US" sz="2500" dirty="0" smtClean="0"/>
          </a:p>
          <a:p>
            <a:pPr marR="0">
              <a:lnSpc>
                <a:spcPct val="90000"/>
              </a:lnSpc>
            </a:pPr>
            <a:endParaRPr lang="en-US" sz="700" dirty="0" smtClean="0"/>
          </a:p>
          <a:p>
            <a:pPr marR="0">
              <a:lnSpc>
                <a:spcPct val="90000"/>
              </a:lnSpc>
            </a:pPr>
            <a:r>
              <a:rPr lang="en-US" sz="1900" dirty="0" smtClean="0">
                <a:solidFill>
                  <a:schemeClr val="bg1"/>
                </a:solidFill>
              </a:rPr>
              <a:t>Business Services</a:t>
            </a:r>
          </a:p>
          <a:p>
            <a:pPr marR="0">
              <a:lnSpc>
                <a:spcPct val="90000"/>
              </a:lnSpc>
            </a:pPr>
            <a:r>
              <a:rPr lang="en-US" sz="1900" dirty="0" smtClean="0">
                <a:solidFill>
                  <a:schemeClr val="bg1"/>
                </a:solidFill>
              </a:rPr>
              <a:t>November 2012</a:t>
            </a:r>
          </a:p>
        </p:txBody>
      </p:sp>
      <p:pic>
        <p:nvPicPr>
          <p:cNvPr id="9220" name="Picture 3" descr="SOU LOGO HZ CMY POS.jpg"/>
          <p:cNvPicPr>
            <a:picLocks noChangeAspect="1" noChangeArrowheads="1"/>
          </p:cNvPicPr>
          <p:nvPr/>
        </p:nvPicPr>
        <p:blipFill>
          <a:blip r:embed="rId2" cstate="print"/>
          <a:srcRect/>
          <a:stretch>
            <a:fillRect/>
          </a:stretch>
        </p:blipFill>
        <p:spPr bwMode="auto">
          <a:xfrm>
            <a:off x="457200" y="533400"/>
            <a:ext cx="1276350" cy="619125"/>
          </a:xfrm>
          <a:prstGeom prst="rect">
            <a:avLst/>
          </a:prstGeom>
          <a:noFill/>
          <a:ln w="9525">
            <a:noFill/>
            <a:miter lim="800000"/>
            <a:headEnd/>
            <a:tailEnd/>
          </a:ln>
        </p:spPr>
      </p:pic>
      <p:pic>
        <p:nvPicPr>
          <p:cNvPr id="9221" name="Picture 2" descr="PresentationPro,businessmen,confidence,corporate,employments,interviews,professional,ready,formal suits,ties,leadership,responsibility,individuality"/>
          <p:cNvPicPr>
            <a:picLocks noChangeAspect="1" noChangeArrowheads="1"/>
          </p:cNvPicPr>
          <p:nvPr/>
        </p:nvPicPr>
        <p:blipFill>
          <a:blip r:embed="rId3" cstate="print"/>
          <a:srcRect/>
          <a:stretch>
            <a:fillRect/>
          </a:stretch>
        </p:blipFill>
        <p:spPr bwMode="auto">
          <a:xfrm>
            <a:off x="152400" y="1905000"/>
            <a:ext cx="3095625" cy="3095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Aft>
                <a:spcPts val="0"/>
              </a:spcAft>
              <a:defRPr/>
            </a:pPr>
            <a:r>
              <a:rPr lang="en-US" dirty="0" smtClean="0"/>
              <a:t>Travel Forms</a:t>
            </a:r>
            <a:endParaRPr lang="en-US" dirty="0"/>
          </a:p>
        </p:txBody>
      </p:sp>
      <p:sp>
        <p:nvSpPr>
          <p:cNvPr id="20484" name="Rectangle 6"/>
          <p:cNvSpPr>
            <a:spLocks noChangeArrowheads="1"/>
          </p:cNvSpPr>
          <p:nvPr/>
        </p:nvSpPr>
        <p:spPr bwMode="auto">
          <a:xfrm>
            <a:off x="6172200" y="6248400"/>
            <a:ext cx="1905000" cy="369888"/>
          </a:xfrm>
          <a:prstGeom prst="rect">
            <a:avLst/>
          </a:prstGeom>
          <a:noFill/>
          <a:ln w="9525">
            <a:noFill/>
            <a:miter lim="800000"/>
            <a:headEnd/>
            <a:tailEnd/>
          </a:ln>
        </p:spPr>
        <p:txBody>
          <a:bodyPr>
            <a:spAutoFit/>
          </a:bodyPr>
          <a:lstStyle/>
          <a:p>
            <a:r>
              <a:rPr lang="en-US" dirty="0">
                <a:latin typeface="Lucida Sans Unicode" pitchFamily="34" charset="0"/>
                <a:hlinkClick r:id="rId2"/>
              </a:rPr>
              <a:t>Travel Forms</a:t>
            </a:r>
            <a:endParaRPr lang="en-US" dirty="0">
              <a:latin typeface="Lucida Sans Unicode" pitchFamily="34" charset="0"/>
            </a:endParaRPr>
          </a:p>
        </p:txBody>
      </p:sp>
      <p:pic>
        <p:nvPicPr>
          <p:cNvPr id="3074" name="Picture 2"/>
          <p:cNvPicPr>
            <a:picLocks noGrp="1" noChangeAspect="1" noChangeArrowheads="1"/>
          </p:cNvPicPr>
          <p:nvPr>
            <p:ph idx="1"/>
          </p:nvPr>
        </p:nvPicPr>
        <p:blipFill>
          <a:blip r:embed="rId3" cstate="print"/>
          <a:srcRect/>
          <a:stretch>
            <a:fillRect/>
          </a:stretch>
        </p:blipFill>
        <p:spPr bwMode="auto">
          <a:xfrm>
            <a:off x="1660509" y="1481138"/>
            <a:ext cx="5822981" cy="4525962"/>
          </a:xfrm>
          <a:prstGeom prst="rect">
            <a:avLst/>
          </a:prstGeom>
          <a:noFill/>
          <a:ln w="9525">
            <a:noFill/>
            <a:miter lim="800000"/>
            <a:headEnd/>
            <a:tailEnd/>
          </a:ln>
        </p:spPr>
      </p:pic>
      <p:pic>
        <p:nvPicPr>
          <p:cNvPr id="7" name="Picture 3" descr="SOU LOGO HZ CMY POS.jpg"/>
          <p:cNvPicPr>
            <a:picLocks noChangeAspect="1" noChangeArrowheads="1"/>
          </p:cNvPicPr>
          <p:nvPr/>
        </p:nvPicPr>
        <p:blipFill>
          <a:blip r:embed="rId4" cstate="print"/>
          <a:srcRect/>
          <a:stretch>
            <a:fillRect/>
          </a:stretch>
        </p:blipFill>
        <p:spPr bwMode="auto">
          <a:xfrm>
            <a:off x="7239000" y="457200"/>
            <a:ext cx="1276350" cy="619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74638"/>
            <a:ext cx="7010400" cy="1143000"/>
          </a:xfrm>
        </p:spPr>
        <p:txBody>
          <a:bodyPr>
            <a:normAutofit/>
          </a:bodyPr>
          <a:lstStyle/>
          <a:p>
            <a:pPr algn="ctr" fontAlgn="auto">
              <a:spcAft>
                <a:spcPts val="0"/>
              </a:spcAft>
              <a:defRPr/>
            </a:pPr>
            <a:r>
              <a:rPr lang="en-US" sz="3600" dirty="0" smtClean="0"/>
              <a:t>SOU Air Travel Website</a:t>
            </a:r>
            <a:endParaRPr lang="en-US" sz="3600" dirty="0"/>
          </a:p>
        </p:txBody>
      </p:sp>
      <p:sp>
        <p:nvSpPr>
          <p:cNvPr id="21508" name="Rectangle 4"/>
          <p:cNvSpPr>
            <a:spLocks noChangeArrowheads="1"/>
          </p:cNvSpPr>
          <p:nvPr/>
        </p:nvSpPr>
        <p:spPr bwMode="auto">
          <a:xfrm>
            <a:off x="6553200" y="6324600"/>
            <a:ext cx="1371600" cy="369888"/>
          </a:xfrm>
          <a:prstGeom prst="rect">
            <a:avLst/>
          </a:prstGeom>
          <a:noFill/>
          <a:ln w="9525">
            <a:noFill/>
            <a:miter lim="800000"/>
            <a:headEnd/>
            <a:tailEnd/>
          </a:ln>
        </p:spPr>
        <p:txBody>
          <a:bodyPr>
            <a:spAutoFit/>
          </a:bodyPr>
          <a:lstStyle/>
          <a:p>
            <a:r>
              <a:rPr lang="en-US">
                <a:latin typeface="Lucida Sans Unicode" pitchFamily="34" charset="0"/>
                <a:hlinkClick r:id="rId2"/>
              </a:rPr>
              <a:t>Air Travel</a:t>
            </a:r>
            <a:endParaRPr lang="en-US">
              <a:latin typeface="Lucida Sans Unicode" pitchFamily="34" charset="0"/>
            </a:endParaRPr>
          </a:p>
        </p:txBody>
      </p:sp>
      <p:pic>
        <p:nvPicPr>
          <p:cNvPr id="4098" name="Picture 2"/>
          <p:cNvPicPr>
            <a:picLocks noGrp="1" noChangeAspect="1" noChangeArrowheads="1"/>
          </p:cNvPicPr>
          <p:nvPr>
            <p:ph idx="1"/>
          </p:nvPr>
        </p:nvPicPr>
        <p:blipFill>
          <a:blip r:embed="rId3" cstate="print"/>
          <a:srcRect/>
          <a:stretch>
            <a:fillRect/>
          </a:stretch>
        </p:blipFill>
        <p:spPr bwMode="auto">
          <a:xfrm>
            <a:off x="1660509" y="1481138"/>
            <a:ext cx="5822981" cy="4525962"/>
          </a:xfrm>
          <a:prstGeom prst="rect">
            <a:avLst/>
          </a:prstGeom>
          <a:noFill/>
          <a:ln w="9525">
            <a:noFill/>
            <a:miter lim="800000"/>
            <a:headEnd/>
            <a:tailEnd/>
          </a:ln>
        </p:spPr>
      </p:pic>
      <p:pic>
        <p:nvPicPr>
          <p:cNvPr id="7" name="Picture 3" descr="SOU LOGO HZ CMY POS.jpg"/>
          <p:cNvPicPr>
            <a:picLocks noChangeAspect="1" noChangeArrowheads="1"/>
          </p:cNvPicPr>
          <p:nvPr/>
        </p:nvPicPr>
        <p:blipFill>
          <a:blip r:embed="rId4" cstate="print"/>
          <a:srcRect/>
          <a:stretch>
            <a:fillRect/>
          </a:stretch>
        </p:blipFill>
        <p:spPr bwMode="auto">
          <a:xfrm>
            <a:off x="7239000" y="457200"/>
            <a:ext cx="1276350" cy="619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fontAlgn="auto">
              <a:spcAft>
                <a:spcPts val="0"/>
              </a:spcAft>
              <a:defRPr/>
            </a:pPr>
            <a:r>
              <a:rPr lang="en-US" dirty="0" smtClean="0"/>
              <a:t>Meals</a:t>
            </a:r>
            <a:endParaRPr lang="en-US" dirty="0"/>
          </a:p>
        </p:txBody>
      </p:sp>
      <p:graphicFrame>
        <p:nvGraphicFramePr>
          <p:cNvPr id="6" name="Content Placeholder 5"/>
          <p:cNvGraphicFramePr>
            <a:graphicFrameLocks noGrp="1"/>
          </p:cNvGraphicFramePr>
          <p:nvPr>
            <p:ph idx="1"/>
          </p:nvPr>
        </p:nvGraphicFramePr>
        <p:xfrm>
          <a:off x="457200" y="1447800"/>
          <a:ext cx="8229600" cy="1940560"/>
        </p:xfrm>
        <a:graphic>
          <a:graphicData uri="http://schemas.openxmlformats.org/drawingml/2006/table">
            <a:tbl>
              <a:tblPr firstRow="1" bandRow="1">
                <a:tableStyleId>{5C22544A-7EE6-4342-B048-85BDC9FD1C3A}</a:tableStyleId>
              </a:tblPr>
              <a:tblGrid>
                <a:gridCol w="4419600"/>
                <a:gridCol w="1295400"/>
                <a:gridCol w="1295400"/>
                <a:gridCol w="1219200"/>
              </a:tblGrid>
              <a:tr h="370840">
                <a:tc>
                  <a:txBody>
                    <a:bodyPr/>
                    <a:lstStyle/>
                    <a:p>
                      <a:r>
                        <a:rPr lang="en-US" dirty="0" smtClean="0"/>
                        <a:t>Initial Day of Travel: Departure</a:t>
                      </a:r>
                      <a:endParaRPr lang="en-US" dirty="0"/>
                    </a:p>
                  </a:txBody>
                  <a:tcPr/>
                </a:tc>
                <a:tc>
                  <a:txBody>
                    <a:bodyPr/>
                    <a:lstStyle/>
                    <a:p>
                      <a:r>
                        <a:rPr lang="en-US" sz="1200" baseline="0" dirty="0" smtClean="0"/>
                        <a:t>Prior to 7:00am</a:t>
                      </a:r>
                      <a:endParaRPr lang="en-US" sz="1200" baseline="0" dirty="0"/>
                    </a:p>
                  </a:txBody>
                  <a:tcPr/>
                </a:tc>
                <a:tc>
                  <a:txBody>
                    <a:bodyPr/>
                    <a:lstStyle/>
                    <a:p>
                      <a:r>
                        <a:rPr lang="en-US" sz="1200" baseline="0" dirty="0" smtClean="0"/>
                        <a:t>7:00am to 12:59pm</a:t>
                      </a:r>
                      <a:endParaRPr lang="en-US" sz="1200" baseline="0" dirty="0"/>
                    </a:p>
                  </a:txBody>
                  <a:tcPr/>
                </a:tc>
                <a:tc>
                  <a:txBody>
                    <a:bodyPr/>
                    <a:lstStyle/>
                    <a:p>
                      <a:r>
                        <a:rPr lang="en-US" sz="1200" baseline="0" dirty="0" smtClean="0"/>
                        <a:t>1:00pm and after</a:t>
                      </a:r>
                      <a:endParaRPr lang="en-US" sz="1200" baseline="0" dirty="0"/>
                    </a:p>
                  </a:txBody>
                  <a:tcPr/>
                </a:tc>
              </a:tr>
              <a:tr h="370840">
                <a:tc>
                  <a:txBody>
                    <a:bodyPr/>
                    <a:lstStyle/>
                    <a:p>
                      <a:r>
                        <a:rPr lang="en-US" dirty="0" smtClean="0"/>
                        <a:t>Meal Allowance</a:t>
                      </a:r>
                      <a:endParaRPr lang="en-US" dirty="0"/>
                    </a:p>
                  </a:txBody>
                  <a:tcPr/>
                </a:tc>
                <a:tc>
                  <a:txBody>
                    <a:bodyPr/>
                    <a:lstStyle/>
                    <a:p>
                      <a:r>
                        <a:rPr lang="en-US" dirty="0" smtClean="0"/>
                        <a:t>100%</a:t>
                      </a:r>
                      <a:endParaRPr lang="en-US" dirty="0"/>
                    </a:p>
                  </a:txBody>
                  <a:tcPr/>
                </a:tc>
                <a:tc>
                  <a:txBody>
                    <a:bodyPr/>
                    <a:lstStyle/>
                    <a:p>
                      <a:r>
                        <a:rPr lang="en-US" dirty="0" smtClean="0"/>
                        <a:t>75%</a:t>
                      </a:r>
                      <a:endParaRPr lang="en-US" dirty="0"/>
                    </a:p>
                  </a:txBody>
                  <a:tcPr/>
                </a:tc>
                <a:tc>
                  <a:txBody>
                    <a:bodyPr/>
                    <a:lstStyle/>
                    <a:p>
                      <a:r>
                        <a:rPr lang="en-US" dirty="0" smtClean="0"/>
                        <a:t>50%</a:t>
                      </a:r>
                      <a:endParaRPr lang="en-US" dirty="0"/>
                    </a:p>
                  </a:txBody>
                  <a:tcPr/>
                </a:tc>
              </a:tr>
              <a:tr h="370840">
                <a:tc>
                  <a:txBody>
                    <a:bodyPr/>
                    <a:lstStyle/>
                    <a:p>
                      <a:r>
                        <a:rPr lang="en-US" sz="1400" dirty="0" smtClean="0"/>
                        <a:t>In-State</a:t>
                      </a:r>
                      <a:endParaRPr lang="en-US" sz="1400" dirty="0"/>
                    </a:p>
                  </a:txBody>
                  <a:tcPr/>
                </a:tc>
                <a:tc>
                  <a:txBody>
                    <a:bodyPr/>
                    <a:lstStyle/>
                    <a:p>
                      <a:r>
                        <a:rPr lang="en-US" sz="1400" dirty="0" smtClean="0"/>
                        <a:t>$52.00</a:t>
                      </a:r>
                      <a:endParaRPr lang="en-US" sz="1400" dirty="0"/>
                    </a:p>
                  </a:txBody>
                  <a:tcPr/>
                </a:tc>
                <a:tc>
                  <a:txBody>
                    <a:bodyPr/>
                    <a:lstStyle/>
                    <a:p>
                      <a:r>
                        <a:rPr lang="en-US" sz="1400" dirty="0" smtClean="0"/>
                        <a:t>$39.00</a:t>
                      </a:r>
                      <a:endParaRPr lang="en-US" sz="1400" dirty="0"/>
                    </a:p>
                  </a:txBody>
                  <a:tcPr/>
                </a:tc>
                <a:tc>
                  <a:txBody>
                    <a:bodyPr/>
                    <a:lstStyle/>
                    <a:p>
                      <a:r>
                        <a:rPr lang="en-US" sz="1400" dirty="0" smtClean="0"/>
                        <a:t>$26.00</a:t>
                      </a:r>
                      <a:endParaRPr lang="en-US" sz="1400" dirty="0"/>
                    </a:p>
                  </a:txBody>
                  <a:tcPr/>
                </a:tc>
              </a:tr>
              <a:tr h="370840">
                <a:tc>
                  <a:txBody>
                    <a:bodyPr/>
                    <a:lstStyle/>
                    <a:p>
                      <a:r>
                        <a:rPr lang="en-US" sz="1400" dirty="0" smtClean="0"/>
                        <a:t>Out-of-State (Low</a:t>
                      </a:r>
                      <a:r>
                        <a:rPr lang="en-US" sz="1400" baseline="0" dirty="0" smtClean="0"/>
                        <a:t> Cost)</a:t>
                      </a:r>
                      <a:endParaRPr lang="en-US" sz="1400" dirty="0"/>
                    </a:p>
                  </a:txBody>
                  <a:tcPr/>
                </a:tc>
                <a:tc>
                  <a:txBody>
                    <a:bodyPr/>
                    <a:lstStyle/>
                    <a:p>
                      <a:r>
                        <a:rPr lang="en-US" sz="1400" dirty="0" smtClean="0"/>
                        <a:t>$52.00</a:t>
                      </a:r>
                    </a:p>
                  </a:txBody>
                  <a:tcPr/>
                </a:tc>
                <a:tc>
                  <a:txBody>
                    <a:bodyPr/>
                    <a:lstStyle/>
                    <a:p>
                      <a:r>
                        <a:rPr lang="en-US" sz="1400" dirty="0" smtClean="0"/>
                        <a:t>$39.00</a:t>
                      </a:r>
                      <a:endParaRPr lang="en-US" sz="1400" dirty="0"/>
                    </a:p>
                  </a:txBody>
                  <a:tcPr/>
                </a:tc>
                <a:tc>
                  <a:txBody>
                    <a:bodyPr/>
                    <a:lstStyle/>
                    <a:p>
                      <a:r>
                        <a:rPr lang="en-US" sz="1400" dirty="0" smtClean="0"/>
                        <a:t>$26.00</a:t>
                      </a:r>
                      <a:endParaRPr lang="en-US" sz="1400" dirty="0"/>
                    </a:p>
                  </a:txBody>
                  <a:tcPr/>
                </a:tc>
              </a:tr>
              <a:tr h="370840">
                <a:tc>
                  <a:txBody>
                    <a:bodyPr/>
                    <a:lstStyle/>
                    <a:p>
                      <a:r>
                        <a:rPr lang="en-US" sz="1400" dirty="0" smtClean="0">
                          <a:hlinkClick r:id="rId2"/>
                        </a:rPr>
                        <a:t>Out-of-State (High</a:t>
                      </a:r>
                      <a:r>
                        <a:rPr lang="en-US" sz="1400" baseline="0" dirty="0" smtClean="0">
                          <a:hlinkClick r:id="rId2"/>
                        </a:rPr>
                        <a:t> Cost)</a:t>
                      </a:r>
                      <a:endParaRPr lang="en-US" sz="1400" dirty="0"/>
                    </a:p>
                  </a:txBody>
                  <a:tcPr/>
                </a:tc>
                <a:tc>
                  <a:txBody>
                    <a:bodyPr/>
                    <a:lstStyle/>
                    <a:p>
                      <a:r>
                        <a:rPr lang="en-US" sz="1400" dirty="0" smtClean="0"/>
                        <a:t>$65.00</a:t>
                      </a:r>
                      <a:endParaRPr lang="en-US" sz="1400" dirty="0"/>
                    </a:p>
                  </a:txBody>
                  <a:tcPr/>
                </a:tc>
                <a:tc>
                  <a:txBody>
                    <a:bodyPr/>
                    <a:lstStyle/>
                    <a:p>
                      <a:r>
                        <a:rPr lang="en-US" sz="1400" dirty="0" smtClean="0"/>
                        <a:t>$48.75</a:t>
                      </a:r>
                      <a:endParaRPr lang="en-US" sz="1400" dirty="0"/>
                    </a:p>
                  </a:txBody>
                  <a:tcPr/>
                </a:tc>
                <a:tc>
                  <a:txBody>
                    <a:bodyPr/>
                    <a:lstStyle/>
                    <a:p>
                      <a:r>
                        <a:rPr lang="en-US" sz="1400" dirty="0" smtClean="0"/>
                        <a:t>$32.50</a:t>
                      </a:r>
                      <a:endParaRPr lang="en-US" sz="1400" dirty="0"/>
                    </a:p>
                  </a:txBody>
                  <a:tcPr/>
                </a:tc>
              </a:tr>
            </a:tbl>
          </a:graphicData>
        </a:graphic>
      </p:graphicFrame>
      <p:graphicFrame>
        <p:nvGraphicFramePr>
          <p:cNvPr id="7" name="Content Placeholder 5"/>
          <p:cNvGraphicFramePr>
            <a:graphicFrameLocks/>
          </p:cNvGraphicFramePr>
          <p:nvPr/>
        </p:nvGraphicFramePr>
        <p:xfrm>
          <a:off x="457200" y="3581400"/>
          <a:ext cx="8229600" cy="1940560"/>
        </p:xfrm>
        <a:graphic>
          <a:graphicData uri="http://schemas.openxmlformats.org/drawingml/2006/table">
            <a:tbl>
              <a:tblPr firstRow="1" bandRow="1">
                <a:tableStyleId>{5C22544A-7EE6-4342-B048-85BDC9FD1C3A}</a:tableStyleId>
              </a:tblPr>
              <a:tblGrid>
                <a:gridCol w="4419600"/>
                <a:gridCol w="1295400"/>
                <a:gridCol w="1295400"/>
                <a:gridCol w="1219200"/>
              </a:tblGrid>
              <a:tr h="370840">
                <a:tc>
                  <a:txBody>
                    <a:bodyPr/>
                    <a:lstStyle/>
                    <a:p>
                      <a:r>
                        <a:rPr lang="en-US" dirty="0" smtClean="0"/>
                        <a:t>Final Day of Travel:</a:t>
                      </a:r>
                      <a:r>
                        <a:rPr lang="en-US" baseline="0" dirty="0" smtClean="0"/>
                        <a:t> Return</a:t>
                      </a:r>
                      <a:endParaRPr lang="en-US" dirty="0"/>
                    </a:p>
                  </a:txBody>
                  <a:tcPr/>
                </a:tc>
                <a:tc>
                  <a:txBody>
                    <a:bodyPr/>
                    <a:lstStyle/>
                    <a:p>
                      <a:endParaRPr lang="en-US" sz="1200" baseline="0" dirty="0" smtClean="0"/>
                    </a:p>
                    <a:p>
                      <a:r>
                        <a:rPr lang="en-US" sz="1200" baseline="0" dirty="0" smtClean="0"/>
                        <a:t>Prior to Noon</a:t>
                      </a:r>
                      <a:endParaRPr lang="en-US" sz="1200" baseline="0" dirty="0"/>
                    </a:p>
                  </a:txBody>
                  <a:tcPr/>
                </a:tc>
                <a:tc>
                  <a:txBody>
                    <a:bodyPr/>
                    <a:lstStyle/>
                    <a:p>
                      <a:r>
                        <a:rPr lang="en-US" sz="1200" baseline="0" dirty="0" smtClean="0"/>
                        <a:t>Noon to 5:59pm</a:t>
                      </a:r>
                      <a:endParaRPr lang="en-US" sz="1200" baseline="0" dirty="0"/>
                    </a:p>
                  </a:txBody>
                  <a:tcPr/>
                </a:tc>
                <a:tc>
                  <a:txBody>
                    <a:bodyPr/>
                    <a:lstStyle/>
                    <a:p>
                      <a:r>
                        <a:rPr lang="en-US" sz="1200" baseline="0" dirty="0" smtClean="0"/>
                        <a:t>6:00pm and after</a:t>
                      </a:r>
                      <a:endParaRPr lang="en-US" sz="1200" baseline="0" dirty="0"/>
                    </a:p>
                  </a:txBody>
                  <a:tcPr/>
                </a:tc>
              </a:tr>
              <a:tr h="370840">
                <a:tc>
                  <a:txBody>
                    <a:bodyPr/>
                    <a:lstStyle/>
                    <a:p>
                      <a:r>
                        <a:rPr lang="en-US" dirty="0" smtClean="0"/>
                        <a:t>Meal Allowance</a:t>
                      </a:r>
                      <a:endParaRPr lang="en-US" dirty="0"/>
                    </a:p>
                  </a:txBody>
                  <a:tcPr/>
                </a:tc>
                <a:tc>
                  <a:txBody>
                    <a:bodyPr/>
                    <a:lstStyle/>
                    <a:p>
                      <a:r>
                        <a:rPr lang="en-US" dirty="0" smtClean="0"/>
                        <a:t>25%</a:t>
                      </a:r>
                      <a:endParaRPr lang="en-US" dirty="0"/>
                    </a:p>
                  </a:txBody>
                  <a:tcPr/>
                </a:tc>
                <a:tc>
                  <a:txBody>
                    <a:bodyPr/>
                    <a:lstStyle/>
                    <a:p>
                      <a:r>
                        <a:rPr lang="en-US" dirty="0" smtClean="0"/>
                        <a:t>50%</a:t>
                      </a:r>
                      <a:endParaRPr lang="en-US" dirty="0"/>
                    </a:p>
                  </a:txBody>
                  <a:tcPr/>
                </a:tc>
                <a:tc>
                  <a:txBody>
                    <a:bodyPr/>
                    <a:lstStyle/>
                    <a:p>
                      <a:r>
                        <a:rPr lang="en-US" dirty="0" smtClean="0"/>
                        <a:t>100%</a:t>
                      </a:r>
                      <a:endParaRPr lang="en-US" dirty="0"/>
                    </a:p>
                  </a:txBody>
                  <a:tcPr/>
                </a:tc>
              </a:tr>
              <a:tr h="370840">
                <a:tc>
                  <a:txBody>
                    <a:bodyPr/>
                    <a:lstStyle/>
                    <a:p>
                      <a:r>
                        <a:rPr lang="en-US" sz="1400" dirty="0" smtClean="0"/>
                        <a:t>In-State</a:t>
                      </a:r>
                      <a:endParaRPr lang="en-US" sz="1400" dirty="0"/>
                    </a:p>
                  </a:txBody>
                  <a:tcPr/>
                </a:tc>
                <a:tc>
                  <a:txBody>
                    <a:bodyPr/>
                    <a:lstStyle/>
                    <a:p>
                      <a:r>
                        <a:rPr lang="en-US" sz="1400" dirty="0" smtClean="0"/>
                        <a:t>$13.00</a:t>
                      </a:r>
                      <a:endParaRPr lang="en-US" sz="1400" dirty="0"/>
                    </a:p>
                  </a:txBody>
                  <a:tcPr/>
                </a:tc>
                <a:tc>
                  <a:txBody>
                    <a:bodyPr/>
                    <a:lstStyle/>
                    <a:p>
                      <a:r>
                        <a:rPr lang="en-US" sz="1400" dirty="0" smtClean="0"/>
                        <a:t>$26.00</a:t>
                      </a:r>
                      <a:endParaRPr lang="en-US" sz="1400" dirty="0"/>
                    </a:p>
                  </a:txBody>
                  <a:tcPr/>
                </a:tc>
                <a:tc>
                  <a:txBody>
                    <a:bodyPr/>
                    <a:lstStyle/>
                    <a:p>
                      <a:r>
                        <a:rPr lang="en-US" sz="1400" dirty="0" smtClean="0"/>
                        <a:t>$52.00</a:t>
                      </a:r>
                      <a:endParaRPr lang="en-US" sz="1400" dirty="0"/>
                    </a:p>
                  </a:txBody>
                  <a:tcPr/>
                </a:tc>
              </a:tr>
              <a:tr h="370840">
                <a:tc>
                  <a:txBody>
                    <a:bodyPr/>
                    <a:lstStyle/>
                    <a:p>
                      <a:r>
                        <a:rPr lang="en-US" sz="1400" dirty="0" smtClean="0"/>
                        <a:t>Out-of-State (Low</a:t>
                      </a:r>
                      <a:r>
                        <a:rPr lang="en-US" sz="1400" baseline="0" dirty="0" smtClean="0"/>
                        <a:t> Cost)</a:t>
                      </a:r>
                      <a:endParaRPr lang="en-US" sz="1400" dirty="0"/>
                    </a:p>
                  </a:txBody>
                  <a:tcPr/>
                </a:tc>
                <a:tc>
                  <a:txBody>
                    <a:bodyPr/>
                    <a:lstStyle/>
                    <a:p>
                      <a:r>
                        <a:rPr lang="en-US" sz="1400" dirty="0" smtClean="0"/>
                        <a:t>$13.00</a:t>
                      </a:r>
                    </a:p>
                  </a:txBody>
                  <a:tcPr/>
                </a:tc>
                <a:tc>
                  <a:txBody>
                    <a:bodyPr/>
                    <a:lstStyle/>
                    <a:p>
                      <a:r>
                        <a:rPr lang="en-US" sz="1400" dirty="0" smtClean="0"/>
                        <a:t>$26.00</a:t>
                      </a:r>
                      <a:endParaRPr lang="en-US" sz="1400" dirty="0"/>
                    </a:p>
                  </a:txBody>
                  <a:tcPr/>
                </a:tc>
                <a:tc>
                  <a:txBody>
                    <a:bodyPr/>
                    <a:lstStyle/>
                    <a:p>
                      <a:r>
                        <a:rPr lang="en-US" sz="1400" dirty="0" smtClean="0"/>
                        <a:t>$52.00</a:t>
                      </a:r>
                      <a:endParaRPr lang="en-US" sz="1400" dirty="0"/>
                    </a:p>
                  </a:txBody>
                  <a:tcPr/>
                </a:tc>
              </a:tr>
              <a:tr h="370840">
                <a:tc>
                  <a:txBody>
                    <a:bodyPr/>
                    <a:lstStyle/>
                    <a:p>
                      <a:r>
                        <a:rPr lang="en-US" sz="1400" dirty="0" smtClean="0">
                          <a:hlinkClick r:id="rId2"/>
                        </a:rPr>
                        <a:t>Out-of-State (High</a:t>
                      </a:r>
                      <a:r>
                        <a:rPr lang="en-US" sz="1400" baseline="0" dirty="0" smtClean="0">
                          <a:hlinkClick r:id="rId2"/>
                        </a:rPr>
                        <a:t> Cost)</a:t>
                      </a:r>
                      <a:endParaRPr lang="en-US" sz="1400" dirty="0"/>
                    </a:p>
                  </a:txBody>
                  <a:tcPr/>
                </a:tc>
                <a:tc>
                  <a:txBody>
                    <a:bodyPr/>
                    <a:lstStyle/>
                    <a:p>
                      <a:r>
                        <a:rPr lang="en-US" sz="1400" dirty="0" smtClean="0"/>
                        <a:t>$16.25</a:t>
                      </a:r>
                      <a:endParaRPr lang="en-US" sz="1400" dirty="0"/>
                    </a:p>
                  </a:txBody>
                  <a:tcPr/>
                </a:tc>
                <a:tc>
                  <a:txBody>
                    <a:bodyPr/>
                    <a:lstStyle/>
                    <a:p>
                      <a:r>
                        <a:rPr lang="en-US" sz="1400" dirty="0" smtClean="0"/>
                        <a:t>$32.50</a:t>
                      </a:r>
                      <a:endParaRPr lang="en-US" sz="1400" dirty="0"/>
                    </a:p>
                  </a:txBody>
                  <a:tcPr/>
                </a:tc>
                <a:tc>
                  <a:txBody>
                    <a:bodyPr/>
                    <a:lstStyle/>
                    <a:p>
                      <a:r>
                        <a:rPr lang="en-US" sz="1400" dirty="0" smtClean="0"/>
                        <a:t>$65.00</a:t>
                      </a:r>
                      <a:endParaRPr lang="en-US" sz="1400" dirty="0"/>
                    </a:p>
                  </a:txBody>
                  <a:tcPr/>
                </a:tc>
              </a:tr>
            </a:tbl>
          </a:graphicData>
        </a:graphic>
      </p:graphicFrame>
      <p:sp>
        <p:nvSpPr>
          <p:cNvPr id="9" name="TextBox 8"/>
          <p:cNvSpPr txBox="1"/>
          <p:nvPr/>
        </p:nvSpPr>
        <p:spPr>
          <a:xfrm>
            <a:off x="457200" y="381000"/>
            <a:ext cx="1676400" cy="738664"/>
          </a:xfrm>
          <a:prstGeom prst="rect">
            <a:avLst/>
          </a:prstGeom>
          <a:noFill/>
          <a:ln w="63500">
            <a:solidFill>
              <a:schemeClr val="accent1"/>
            </a:solidFill>
          </a:ln>
          <a:scene3d>
            <a:camera prst="orthographicFront"/>
            <a:lightRig rig="threePt" dir="t"/>
          </a:scene3d>
          <a:sp3d>
            <a:bevelT/>
          </a:sp3d>
        </p:spPr>
        <p:txBody>
          <a:bodyPr>
            <a:spAutoFit/>
          </a:bodyPr>
          <a:lstStyle/>
          <a:p>
            <a:pPr fontAlgn="auto">
              <a:spcBef>
                <a:spcPts val="0"/>
              </a:spcBef>
              <a:spcAft>
                <a:spcPts val="0"/>
              </a:spcAft>
              <a:defRPr/>
            </a:pPr>
            <a:r>
              <a:rPr lang="en-US" sz="1400" dirty="0">
                <a:latin typeface="+mn-lt"/>
              </a:rPr>
              <a:t>Breakfast = 25%</a:t>
            </a:r>
          </a:p>
          <a:p>
            <a:pPr fontAlgn="auto">
              <a:spcBef>
                <a:spcPts val="0"/>
              </a:spcBef>
              <a:spcAft>
                <a:spcPts val="0"/>
              </a:spcAft>
              <a:defRPr/>
            </a:pPr>
            <a:r>
              <a:rPr lang="en-US" sz="1400" dirty="0">
                <a:latin typeface="+mn-lt"/>
              </a:rPr>
              <a:t>Lunch      = 25%</a:t>
            </a:r>
          </a:p>
          <a:p>
            <a:pPr fontAlgn="auto">
              <a:spcBef>
                <a:spcPts val="0"/>
              </a:spcBef>
              <a:spcAft>
                <a:spcPts val="0"/>
              </a:spcAft>
              <a:defRPr/>
            </a:pPr>
            <a:r>
              <a:rPr lang="en-US" sz="1400" dirty="0">
                <a:latin typeface="+mn-lt"/>
              </a:rPr>
              <a:t>Dinner     = 50%</a:t>
            </a:r>
          </a:p>
        </p:txBody>
      </p:sp>
      <p:sp>
        <p:nvSpPr>
          <p:cNvPr id="22598" name="TextBox 9"/>
          <p:cNvSpPr txBox="1">
            <a:spLocks noChangeArrowheads="1"/>
          </p:cNvSpPr>
          <p:nvPr/>
        </p:nvSpPr>
        <p:spPr bwMode="auto">
          <a:xfrm>
            <a:off x="2362200" y="5638800"/>
            <a:ext cx="6248400" cy="738188"/>
          </a:xfrm>
          <a:prstGeom prst="rect">
            <a:avLst/>
          </a:prstGeom>
          <a:noFill/>
          <a:ln w="9525">
            <a:noFill/>
            <a:miter lim="800000"/>
            <a:headEnd/>
            <a:tailEnd/>
          </a:ln>
        </p:spPr>
        <p:txBody>
          <a:bodyPr>
            <a:spAutoFit/>
          </a:bodyPr>
          <a:lstStyle/>
          <a:p>
            <a:r>
              <a:rPr lang="en-US" sz="1200" b="1">
                <a:solidFill>
                  <a:srgbClr val="FF0000"/>
                </a:solidFill>
                <a:latin typeface="Lucida Sans Unicode" pitchFamily="34" charset="0"/>
              </a:rPr>
              <a:t>One-day trips: </a:t>
            </a:r>
            <a:r>
              <a:rPr lang="en-US" sz="1000">
                <a:latin typeface="Lucida Sans Unicode" pitchFamily="34" charset="0"/>
              </a:rPr>
              <a:t>travelers are entitled to the breakfast per diem if they leave the official workstation two or more hours before their regular work shift, and they are entitled to the dinner per diem if they return two or more hours after their regular work shift. </a:t>
            </a:r>
          </a:p>
          <a:p>
            <a:r>
              <a:rPr lang="en-US" sz="1000">
                <a:latin typeface="Lucida Sans Unicode" pitchFamily="34" charset="0"/>
              </a:rPr>
              <a:t>                          No receipts are required for meals that fall within the allowable rates. </a:t>
            </a:r>
          </a:p>
        </p:txBody>
      </p:sp>
      <p:pic>
        <p:nvPicPr>
          <p:cNvPr id="8" name="Picture 3" descr="SOU LOGO HZ CMY POS.jpg"/>
          <p:cNvPicPr>
            <a:picLocks noChangeAspect="1" noChangeArrowheads="1"/>
          </p:cNvPicPr>
          <p:nvPr/>
        </p:nvPicPr>
        <p:blipFill>
          <a:blip r:embed="rId3" cstate="print"/>
          <a:srcRect/>
          <a:stretch>
            <a:fillRect/>
          </a:stretch>
        </p:blipFill>
        <p:spPr bwMode="auto">
          <a:xfrm>
            <a:off x="7239000" y="457200"/>
            <a:ext cx="1276350" cy="619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365760" indent="-256032" fontAlgn="auto">
              <a:spcAft>
                <a:spcPts val="0"/>
              </a:spcAft>
              <a:buFont typeface="Wingdings" pitchFamily="2" charset="2"/>
              <a:buChar char="q"/>
              <a:defRPr/>
            </a:pPr>
            <a:r>
              <a:rPr lang="en-US" dirty="0" smtClean="0"/>
              <a:t>Receipts are required. Receipts should be itemized and show that the lodging was paid. </a:t>
            </a:r>
          </a:p>
          <a:p>
            <a:pPr marL="365760" indent="-256032" fontAlgn="auto">
              <a:spcAft>
                <a:spcPts val="0"/>
              </a:spcAft>
              <a:buFont typeface="Wingdings" pitchFamily="2" charset="2"/>
              <a:buChar char="q"/>
              <a:defRPr/>
            </a:pPr>
            <a:endParaRPr lang="en-US" dirty="0" smtClean="0"/>
          </a:p>
          <a:p>
            <a:pPr marL="365760" indent="-256032" fontAlgn="auto">
              <a:spcAft>
                <a:spcPts val="0"/>
              </a:spcAft>
              <a:buFont typeface="Wingdings" pitchFamily="2" charset="2"/>
              <a:buChar char="q"/>
              <a:defRPr/>
            </a:pPr>
            <a:r>
              <a:rPr lang="en-US" dirty="0" smtClean="0"/>
              <a:t>When staying at an Oregon hotel, inquire as to whether they offer “State” rates. Many will extend “state” rates, but not all are aware that SOU is affiliated with a State agency. </a:t>
            </a:r>
          </a:p>
          <a:p>
            <a:pPr marL="365760" indent="-256032" fontAlgn="auto">
              <a:spcAft>
                <a:spcPts val="0"/>
              </a:spcAft>
              <a:buFont typeface="Wingdings" pitchFamily="2" charset="2"/>
              <a:buChar char="q"/>
              <a:defRPr/>
            </a:pPr>
            <a:endParaRPr lang="en-US" dirty="0" smtClean="0"/>
          </a:p>
          <a:p>
            <a:pPr marL="365760" indent="-256032" fontAlgn="auto">
              <a:spcAft>
                <a:spcPts val="0"/>
              </a:spcAft>
              <a:buFont typeface="Wingdings" pitchFamily="2" charset="2"/>
              <a:buChar char="q"/>
              <a:defRPr/>
            </a:pPr>
            <a:r>
              <a:rPr lang="en-US" dirty="0" smtClean="0"/>
              <a:t>To view maximum rates, visit: Travel </a:t>
            </a:r>
            <a:r>
              <a:rPr lang="en-US" sz="2400" u="sng" dirty="0" smtClean="0">
                <a:solidFill>
                  <a:srgbClr val="FFC000"/>
                </a:solidFill>
                <a:hlinkClick r:id="rId2"/>
              </a:rPr>
              <a:t>Rates </a:t>
            </a:r>
            <a:r>
              <a:rPr lang="en-US" sz="2400" dirty="0" smtClean="0">
                <a:hlinkClick r:id="rId2"/>
              </a:rPr>
              <a:t>Tables</a:t>
            </a:r>
            <a:r>
              <a:rPr lang="en-US" dirty="0" smtClean="0"/>
              <a:t>.  </a:t>
            </a:r>
            <a:r>
              <a:rPr lang="en-US" sz="1800" dirty="0" smtClean="0"/>
              <a:t>Note: Exceptions can apply given limited alternatives, and department’s funding. See Travel Exception Form. </a:t>
            </a:r>
            <a:endParaRPr lang="en-US" sz="1800" dirty="0"/>
          </a:p>
        </p:txBody>
      </p:sp>
      <p:sp>
        <p:nvSpPr>
          <p:cNvPr id="3" name="Title 2"/>
          <p:cNvSpPr>
            <a:spLocks noGrp="1"/>
          </p:cNvSpPr>
          <p:nvPr>
            <p:ph type="title"/>
          </p:nvPr>
        </p:nvSpPr>
        <p:spPr/>
        <p:txBody>
          <a:bodyPr/>
          <a:lstStyle/>
          <a:p>
            <a:pPr algn="ctr" fontAlgn="auto">
              <a:spcAft>
                <a:spcPts val="0"/>
              </a:spcAft>
              <a:defRPr/>
            </a:pPr>
            <a:r>
              <a:rPr lang="en-US" dirty="0" smtClean="0"/>
              <a:t>Lodging</a:t>
            </a:r>
            <a:endParaRPr lang="en-US" dirty="0"/>
          </a:p>
        </p:txBody>
      </p:sp>
      <p:pic>
        <p:nvPicPr>
          <p:cNvPr id="5" name="Picture 3" descr="SOU LOGO HZ CMY POS.jpg"/>
          <p:cNvPicPr>
            <a:picLocks noChangeAspect="1" noChangeArrowheads="1"/>
          </p:cNvPicPr>
          <p:nvPr/>
        </p:nvPicPr>
        <p:blipFill>
          <a:blip r:embed="rId3" cstate="print"/>
          <a:srcRect/>
          <a:stretch>
            <a:fillRect/>
          </a:stretch>
        </p:blipFill>
        <p:spPr bwMode="auto">
          <a:xfrm>
            <a:off x="7239000" y="457200"/>
            <a:ext cx="1276350" cy="619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1"/>
          <p:cNvSpPr>
            <a:spLocks noGrp="1"/>
          </p:cNvSpPr>
          <p:nvPr>
            <p:ph idx="1"/>
          </p:nvPr>
        </p:nvSpPr>
        <p:spPr/>
        <p:txBody>
          <a:bodyPr/>
          <a:lstStyle/>
          <a:p>
            <a:pPr>
              <a:buFont typeface="Wingdings" pitchFamily="2" charset="2"/>
              <a:buChar char="q"/>
            </a:pPr>
            <a:r>
              <a:rPr lang="en-US" dirty="0" smtClean="0"/>
              <a:t>Jill Hernandez, Travel/Accounts Payable Specialist</a:t>
            </a:r>
          </a:p>
          <a:p>
            <a:pPr marL="109537" indent="0">
              <a:buNone/>
            </a:pPr>
            <a:r>
              <a:rPr lang="en-US" dirty="0" smtClean="0"/>
              <a:t>   </a:t>
            </a:r>
            <a:r>
              <a:rPr lang="en-US" dirty="0" smtClean="0">
                <a:hlinkClick r:id="rId2"/>
              </a:rPr>
              <a:t>hernandj@sou.edu</a:t>
            </a:r>
            <a:r>
              <a:rPr lang="en-US" dirty="0" smtClean="0"/>
              <a:t> 552-6553</a:t>
            </a:r>
          </a:p>
          <a:p>
            <a:pPr>
              <a:buFont typeface="Wingdings" pitchFamily="2" charset="2"/>
              <a:buChar char="q"/>
            </a:pPr>
            <a:endParaRPr lang="en-US" dirty="0" smtClean="0"/>
          </a:p>
          <a:p>
            <a:pPr>
              <a:buFont typeface="Wingdings" pitchFamily="2" charset="2"/>
              <a:buChar char="q"/>
            </a:pPr>
            <a:r>
              <a:rPr lang="en-US" dirty="0" smtClean="0"/>
              <a:t>Mark Gibbons, Purchasing Agent </a:t>
            </a:r>
            <a:r>
              <a:rPr lang="en-US" dirty="0" smtClean="0">
                <a:hlinkClick r:id="rId3"/>
              </a:rPr>
              <a:t>gibbonsm@sou.edu</a:t>
            </a:r>
            <a:r>
              <a:rPr lang="en-US" dirty="0" smtClean="0"/>
              <a:t> 552-6574</a:t>
            </a:r>
          </a:p>
          <a:p>
            <a:pPr>
              <a:buFont typeface="Wingdings" pitchFamily="2" charset="2"/>
              <a:buChar char="q"/>
            </a:pPr>
            <a:endParaRPr lang="en-US" dirty="0" smtClean="0"/>
          </a:p>
          <a:p>
            <a:pPr>
              <a:buFont typeface="Wingdings" pitchFamily="2" charset="2"/>
              <a:buChar char="q"/>
            </a:pPr>
            <a:r>
              <a:rPr lang="en-US" dirty="0" smtClean="0"/>
              <a:t>Steve Larvick, Business Director </a:t>
            </a:r>
            <a:r>
              <a:rPr lang="en-US" dirty="0" smtClean="0">
                <a:hlinkClick r:id="rId4"/>
              </a:rPr>
              <a:t>larvick@sou.edu</a:t>
            </a:r>
            <a:r>
              <a:rPr lang="en-US" dirty="0" smtClean="0"/>
              <a:t> 552-6594</a:t>
            </a:r>
          </a:p>
        </p:txBody>
      </p:sp>
      <p:sp>
        <p:nvSpPr>
          <p:cNvPr id="3" name="Title 2"/>
          <p:cNvSpPr>
            <a:spLocks noGrp="1"/>
          </p:cNvSpPr>
          <p:nvPr>
            <p:ph type="title"/>
          </p:nvPr>
        </p:nvSpPr>
        <p:spPr/>
        <p:txBody>
          <a:bodyPr/>
          <a:lstStyle/>
          <a:p>
            <a:pPr fontAlgn="auto">
              <a:spcAft>
                <a:spcPts val="0"/>
              </a:spcAft>
              <a:defRPr/>
            </a:pPr>
            <a:r>
              <a:rPr lang="en-US" dirty="0" smtClean="0"/>
              <a:t>Contacts	</a:t>
            </a:r>
            <a:endParaRPr lang="en-US" dirty="0"/>
          </a:p>
        </p:txBody>
      </p:sp>
      <p:pic>
        <p:nvPicPr>
          <p:cNvPr id="5" name="Picture 3" descr="SOU LOGO HZ CMY POS.jpg"/>
          <p:cNvPicPr>
            <a:picLocks noChangeAspect="1" noChangeArrowheads="1"/>
          </p:cNvPicPr>
          <p:nvPr/>
        </p:nvPicPr>
        <p:blipFill>
          <a:blip r:embed="rId5" cstate="print"/>
          <a:srcRect/>
          <a:stretch>
            <a:fillRect/>
          </a:stretch>
        </p:blipFill>
        <p:spPr bwMode="auto">
          <a:xfrm>
            <a:off x="7239000" y="457200"/>
            <a:ext cx="1276350" cy="619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fontAlgn="auto">
              <a:spcAft>
                <a:spcPts val="0"/>
              </a:spcAft>
              <a:defRPr/>
            </a:pPr>
            <a:r>
              <a:rPr lang="en-US" dirty="0" smtClean="0"/>
              <a:t>Next Up</a:t>
            </a:r>
            <a:endParaRPr lang="en-US" dirty="0"/>
          </a:p>
        </p:txBody>
      </p:sp>
      <p:sp>
        <p:nvSpPr>
          <p:cNvPr id="3" name="Subtitle 2"/>
          <p:cNvSpPr>
            <a:spLocks noGrp="1"/>
          </p:cNvSpPr>
          <p:nvPr>
            <p:ph type="subTitle" idx="1"/>
          </p:nvPr>
        </p:nvSpPr>
        <p:spPr>
          <a:xfrm>
            <a:off x="685800" y="3611563"/>
            <a:ext cx="7772400" cy="2179637"/>
          </a:xfrm>
        </p:spPr>
        <p:txBody>
          <a:bodyPr>
            <a:normAutofit lnSpcReduction="10000"/>
          </a:bodyPr>
          <a:lstStyle/>
          <a:p>
            <a:pPr marR="0">
              <a:lnSpc>
                <a:spcPct val="80000"/>
              </a:lnSpc>
            </a:pPr>
            <a:r>
              <a:rPr lang="en-US" sz="1900" b="1" dirty="0" smtClean="0">
                <a:solidFill>
                  <a:schemeClr val="tx1"/>
                </a:solidFill>
              </a:rPr>
              <a:t>Mark Gibbons, Purchasing Agent</a:t>
            </a:r>
          </a:p>
          <a:p>
            <a:pPr marR="0">
              <a:lnSpc>
                <a:spcPct val="80000"/>
              </a:lnSpc>
            </a:pPr>
            <a:r>
              <a:rPr lang="en-US" sz="1900" b="1" dirty="0" smtClean="0">
                <a:solidFill>
                  <a:schemeClr val="tx1"/>
                </a:solidFill>
              </a:rPr>
              <a:t>Purchasing Card Overview </a:t>
            </a:r>
          </a:p>
          <a:p>
            <a:pPr marR="0">
              <a:lnSpc>
                <a:spcPct val="80000"/>
              </a:lnSpc>
            </a:pPr>
            <a:r>
              <a:rPr lang="en-US" sz="1400" b="1" dirty="0" smtClean="0">
                <a:solidFill>
                  <a:schemeClr val="tx1"/>
                </a:solidFill>
              </a:rPr>
              <a:t>Card User, Card Custodian &amp; Administration</a:t>
            </a:r>
          </a:p>
          <a:p>
            <a:pPr marR="0">
              <a:lnSpc>
                <a:spcPct val="80000"/>
              </a:lnSpc>
            </a:pPr>
            <a:endParaRPr lang="en-US" sz="1900" dirty="0" smtClean="0"/>
          </a:p>
          <a:p>
            <a:pPr marR="0">
              <a:lnSpc>
                <a:spcPct val="80000"/>
              </a:lnSpc>
            </a:pPr>
            <a:endParaRPr lang="en-US" sz="1900" dirty="0" smtClean="0"/>
          </a:p>
          <a:p>
            <a:pPr marR="0">
              <a:lnSpc>
                <a:spcPct val="80000"/>
              </a:lnSpc>
            </a:pPr>
            <a:endParaRPr lang="en-US" sz="1900" dirty="0" smtClean="0"/>
          </a:p>
          <a:p>
            <a:pPr marR="0">
              <a:lnSpc>
                <a:spcPct val="80000"/>
              </a:lnSpc>
            </a:pPr>
            <a:endParaRPr lang="en-US" sz="1900" dirty="0" smtClean="0"/>
          </a:p>
          <a:p>
            <a:pPr marR="0">
              <a:lnSpc>
                <a:spcPct val="80000"/>
              </a:lnSpc>
            </a:pPr>
            <a:r>
              <a:rPr lang="en-US" sz="1900" dirty="0" smtClean="0">
                <a:solidFill>
                  <a:schemeClr val="bg1"/>
                </a:solidFill>
              </a:rPr>
              <a:t>2:15 P.M. </a:t>
            </a:r>
          </a:p>
          <a:p>
            <a:pPr marR="0">
              <a:lnSpc>
                <a:spcPct val="80000"/>
              </a:lnSpc>
            </a:pPr>
            <a:endParaRPr lang="en-US" sz="1900" dirty="0" smtClean="0"/>
          </a:p>
        </p:txBody>
      </p:sp>
      <p:pic>
        <p:nvPicPr>
          <p:cNvPr id="26628" name="Picture 3" descr="SOU LOGO HZ CMY POS.jpg"/>
          <p:cNvPicPr>
            <a:picLocks noChangeAspect="1" noChangeArrowheads="1"/>
          </p:cNvPicPr>
          <p:nvPr/>
        </p:nvPicPr>
        <p:blipFill>
          <a:blip r:embed="rId2" cstate="print"/>
          <a:srcRect/>
          <a:stretch>
            <a:fillRect/>
          </a:stretch>
        </p:blipFill>
        <p:spPr bwMode="auto">
          <a:xfrm>
            <a:off x="457200" y="533400"/>
            <a:ext cx="1276350" cy="619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6324600" cy="1143000"/>
          </a:xfrm>
        </p:spPr>
        <p:txBody>
          <a:bodyPr/>
          <a:lstStyle/>
          <a:p>
            <a:pPr algn="ctr" fontAlgn="auto">
              <a:spcAft>
                <a:spcPts val="0"/>
              </a:spcAft>
              <a:defRPr/>
            </a:pPr>
            <a:r>
              <a:rPr lang="en-US" dirty="0" smtClean="0"/>
              <a:t>Website Location</a:t>
            </a:r>
            <a:endParaRPr lang="en-US" dirty="0"/>
          </a:p>
        </p:txBody>
      </p:sp>
      <p:sp>
        <p:nvSpPr>
          <p:cNvPr id="10244" name="TextBox 7"/>
          <p:cNvSpPr txBox="1">
            <a:spLocks noChangeArrowheads="1"/>
          </p:cNvSpPr>
          <p:nvPr/>
        </p:nvSpPr>
        <p:spPr bwMode="auto">
          <a:xfrm>
            <a:off x="3200400" y="3733800"/>
            <a:ext cx="914400" cy="215900"/>
          </a:xfrm>
          <a:prstGeom prst="rect">
            <a:avLst/>
          </a:prstGeom>
          <a:solidFill>
            <a:schemeClr val="bg1"/>
          </a:solidFill>
          <a:ln w="9525">
            <a:noFill/>
            <a:miter lim="800000"/>
            <a:headEnd/>
            <a:tailEnd/>
          </a:ln>
        </p:spPr>
        <p:txBody>
          <a:bodyPr>
            <a:spAutoFit/>
          </a:bodyPr>
          <a:lstStyle/>
          <a:p>
            <a:r>
              <a:rPr lang="en-US" sz="800">
                <a:latin typeface="Lucida Sans Unicode" pitchFamily="34" charset="0"/>
              </a:rPr>
              <a:t>Jill Hernandez</a:t>
            </a:r>
          </a:p>
        </p:txBody>
      </p:sp>
      <p:sp>
        <p:nvSpPr>
          <p:cNvPr id="6" name="Striped Right Arrow 5"/>
          <p:cNvSpPr/>
          <p:nvPr/>
        </p:nvSpPr>
        <p:spPr>
          <a:xfrm>
            <a:off x="1752600" y="2590800"/>
            <a:ext cx="762000" cy="2286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524000" y="1447800"/>
            <a:ext cx="6117500" cy="4754880"/>
          </a:xfrm>
          <a:prstGeom prst="rect">
            <a:avLst/>
          </a:prstGeom>
          <a:noFill/>
          <a:ln w="9525">
            <a:noFill/>
            <a:miter lim="800000"/>
            <a:headEnd/>
            <a:tailEnd/>
          </a:ln>
        </p:spPr>
      </p:pic>
      <p:pic>
        <p:nvPicPr>
          <p:cNvPr id="12" name="Picture 3" descr="SOU LOGO HZ CMY POS.jpg"/>
          <p:cNvPicPr>
            <a:picLocks noChangeAspect="1" noChangeArrowheads="1"/>
          </p:cNvPicPr>
          <p:nvPr/>
        </p:nvPicPr>
        <p:blipFill>
          <a:blip r:embed="rId3" cstate="print"/>
          <a:srcRect/>
          <a:stretch>
            <a:fillRect/>
          </a:stretch>
        </p:blipFill>
        <p:spPr bwMode="auto">
          <a:xfrm>
            <a:off x="7239000" y="457200"/>
            <a:ext cx="1276350" cy="619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365760" indent="-256032" fontAlgn="auto">
              <a:spcAft>
                <a:spcPts val="0"/>
              </a:spcAft>
              <a:buFont typeface="Wingdings" pitchFamily="2" charset="2"/>
              <a:buChar char="q"/>
              <a:defRPr/>
            </a:pPr>
            <a:r>
              <a:rPr lang="en-US" dirty="0" smtClean="0"/>
              <a:t>Airfare</a:t>
            </a:r>
          </a:p>
          <a:p>
            <a:pPr marL="365760" indent="-256032" fontAlgn="auto">
              <a:spcAft>
                <a:spcPts val="0"/>
              </a:spcAft>
              <a:buFont typeface="Wingdings" pitchFamily="2" charset="2"/>
              <a:buChar char="q"/>
              <a:defRPr/>
            </a:pPr>
            <a:r>
              <a:rPr lang="en-US" dirty="0" smtClean="0"/>
              <a:t>Athletic Travel</a:t>
            </a:r>
          </a:p>
          <a:p>
            <a:pPr marL="365760" indent="-256032" fontAlgn="auto">
              <a:spcAft>
                <a:spcPts val="0"/>
              </a:spcAft>
              <a:buFont typeface="Wingdings" pitchFamily="2" charset="2"/>
              <a:buChar char="q"/>
              <a:defRPr/>
            </a:pPr>
            <a:r>
              <a:rPr lang="en-US" dirty="0" smtClean="0"/>
              <a:t>Meals </a:t>
            </a:r>
            <a:r>
              <a:rPr lang="en-US" sz="1300" dirty="0" smtClean="0"/>
              <a:t>(</a:t>
            </a:r>
            <a:r>
              <a:rPr lang="en-US" sz="1300" dirty="0" smtClean="0">
                <a:hlinkClick r:id="rId2"/>
              </a:rPr>
              <a:t>per-diem rates apply</a:t>
            </a:r>
            <a:r>
              <a:rPr lang="en-US" sz="1300" dirty="0" smtClean="0"/>
              <a:t>)</a:t>
            </a:r>
          </a:p>
          <a:p>
            <a:pPr marL="365760" indent="-256032" fontAlgn="auto">
              <a:spcAft>
                <a:spcPts val="0"/>
              </a:spcAft>
              <a:buFont typeface="Wingdings" pitchFamily="2" charset="2"/>
              <a:buChar char="q"/>
              <a:defRPr/>
            </a:pPr>
            <a:r>
              <a:rPr lang="en-US" dirty="0" smtClean="0"/>
              <a:t>Lodging </a:t>
            </a:r>
            <a:r>
              <a:rPr lang="en-US" sz="1300" dirty="0" smtClean="0"/>
              <a:t>(</a:t>
            </a:r>
            <a:r>
              <a:rPr lang="en-US" sz="1300" dirty="0" smtClean="0">
                <a:hlinkClick r:id="rId2"/>
              </a:rPr>
              <a:t>receipts required</a:t>
            </a:r>
            <a:r>
              <a:rPr lang="en-US" sz="1300" dirty="0" smtClean="0"/>
              <a:t>)</a:t>
            </a:r>
          </a:p>
          <a:p>
            <a:pPr marL="365760" indent="-256032" fontAlgn="auto">
              <a:spcAft>
                <a:spcPts val="0"/>
              </a:spcAft>
              <a:buFont typeface="Wingdings" pitchFamily="2" charset="2"/>
              <a:buChar char="q"/>
              <a:defRPr/>
            </a:pPr>
            <a:r>
              <a:rPr lang="en-US" dirty="0" smtClean="0"/>
              <a:t>Vehicle Use </a:t>
            </a:r>
            <a:r>
              <a:rPr lang="en-US" sz="1300" dirty="0" smtClean="0"/>
              <a:t>(personal vehicles and rentals)</a:t>
            </a:r>
          </a:p>
          <a:p>
            <a:pPr marL="365760" indent="-256032" fontAlgn="auto">
              <a:spcAft>
                <a:spcPts val="0"/>
              </a:spcAft>
              <a:buFont typeface="Wingdings" pitchFamily="2" charset="2"/>
              <a:buChar char="q"/>
              <a:defRPr/>
            </a:pPr>
            <a:r>
              <a:rPr lang="en-US" dirty="0" smtClean="0"/>
              <a:t>Conference Registration Fees</a:t>
            </a:r>
          </a:p>
          <a:p>
            <a:pPr marL="365760" indent="-256032" fontAlgn="auto">
              <a:spcAft>
                <a:spcPts val="0"/>
              </a:spcAft>
              <a:buFont typeface="Wingdings" pitchFamily="2" charset="2"/>
              <a:buChar char="q"/>
              <a:defRPr/>
            </a:pPr>
            <a:r>
              <a:rPr lang="en-US" dirty="0" smtClean="0"/>
              <a:t>Miscellaneous: </a:t>
            </a:r>
            <a:r>
              <a:rPr lang="en-US" sz="1700" dirty="0" smtClean="0"/>
              <a:t>parking, telephone calls, facsimiles, hotel internet access charges, taxicab fares, airport shuttle fares, and tolls.  All business calls, and one long distance call to a family member on the first day of travel and alternating days thereafter. Commercial ground transportation requires receipts if over $75.00; </a:t>
            </a:r>
            <a:r>
              <a:rPr lang="en-US" sz="1700" u="sng" dirty="0" smtClean="0"/>
              <a:t>all other </a:t>
            </a:r>
            <a:r>
              <a:rPr lang="en-US" sz="1700" dirty="0" smtClean="0"/>
              <a:t>miscellaneous expenses require receipts if over $25.00.  All miscellaneous expenses must be itemized on the </a:t>
            </a:r>
            <a:r>
              <a:rPr lang="en-US" sz="1700" dirty="0" smtClean="0">
                <a:hlinkClick r:id="rId3"/>
              </a:rPr>
              <a:t>Travel Expense Reimbursement Form</a:t>
            </a:r>
            <a:r>
              <a:rPr lang="en-US" sz="1700" dirty="0" smtClean="0"/>
              <a:t>. </a:t>
            </a:r>
          </a:p>
          <a:p>
            <a:pPr marL="365760" indent="-256032" fontAlgn="auto">
              <a:spcAft>
                <a:spcPts val="0"/>
              </a:spcAft>
              <a:buFont typeface="Wingdings 3"/>
              <a:buNone/>
              <a:defRPr/>
            </a:pPr>
            <a:endParaRPr lang="en-US" dirty="0" smtClean="0"/>
          </a:p>
          <a:p>
            <a:pPr marL="365760" indent="-256032" fontAlgn="auto">
              <a:spcAft>
                <a:spcPts val="0"/>
              </a:spcAft>
              <a:buFont typeface="Wingdings 3"/>
              <a:buChar char=""/>
              <a:defRPr/>
            </a:pPr>
            <a:endParaRPr lang="en-US" dirty="0"/>
          </a:p>
        </p:txBody>
      </p:sp>
      <p:sp>
        <p:nvSpPr>
          <p:cNvPr id="3" name="Title 2"/>
          <p:cNvSpPr>
            <a:spLocks noGrp="1"/>
          </p:cNvSpPr>
          <p:nvPr>
            <p:ph type="title"/>
          </p:nvPr>
        </p:nvSpPr>
        <p:spPr/>
        <p:txBody>
          <a:bodyPr>
            <a:normAutofit fontScale="90000"/>
          </a:bodyPr>
          <a:lstStyle/>
          <a:p>
            <a:pPr algn="ctr" fontAlgn="auto">
              <a:spcAft>
                <a:spcPts val="0"/>
              </a:spcAft>
              <a:defRPr/>
            </a:pPr>
            <a:r>
              <a:rPr lang="en-US" dirty="0" smtClean="0"/>
              <a:t>Types of Travel Reimbursements</a:t>
            </a:r>
            <a:endParaRPr lang="en-US" dirty="0"/>
          </a:p>
        </p:txBody>
      </p:sp>
      <p:pic>
        <p:nvPicPr>
          <p:cNvPr id="5" name="Picture 3" descr="SOU LOGO HZ CMY POS.jpg"/>
          <p:cNvPicPr>
            <a:picLocks noChangeAspect="1" noChangeArrowheads="1"/>
          </p:cNvPicPr>
          <p:nvPr/>
        </p:nvPicPr>
        <p:blipFill>
          <a:blip r:embed="rId4" cstate="print"/>
          <a:srcRect/>
          <a:stretch>
            <a:fillRect/>
          </a:stretch>
        </p:blipFill>
        <p:spPr bwMode="auto">
          <a:xfrm>
            <a:off x="7315200" y="5791200"/>
            <a:ext cx="1276350" cy="619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p:txBody>
          <a:bodyPr/>
          <a:lstStyle/>
          <a:p>
            <a:pPr>
              <a:buFont typeface="Wingdings 3" pitchFamily="18" charset="2"/>
              <a:buNone/>
            </a:pPr>
            <a:endParaRPr lang="en-US" dirty="0" smtClean="0"/>
          </a:p>
          <a:p>
            <a:pPr>
              <a:buFont typeface="Wingdings" pitchFamily="2" charset="2"/>
              <a:buChar char="q"/>
            </a:pPr>
            <a:r>
              <a:rPr lang="en-US" sz="2400" dirty="0" smtClean="0"/>
              <a:t>100 miles or more: $34.75/day plus $</a:t>
            </a:r>
            <a:r>
              <a:rPr lang="en-US" sz="2400" dirty="0" smtClean="0"/>
              <a:t>0.2175/mile </a:t>
            </a:r>
            <a:r>
              <a:rPr lang="en-US" sz="2400" dirty="0" smtClean="0"/>
              <a:t>but should not exceed $</a:t>
            </a:r>
            <a:r>
              <a:rPr lang="en-US" sz="2400" dirty="0" smtClean="0"/>
              <a:t>0.5650/mile </a:t>
            </a:r>
            <a:r>
              <a:rPr lang="en-US" sz="2400" dirty="0" smtClean="0"/>
              <a:t>rate below.</a:t>
            </a:r>
          </a:p>
          <a:p>
            <a:pPr>
              <a:buFont typeface="Wingdings" pitchFamily="2" charset="2"/>
              <a:buChar char="q"/>
            </a:pPr>
            <a:endParaRPr lang="en-US" sz="2400" dirty="0" smtClean="0"/>
          </a:p>
          <a:p>
            <a:pPr>
              <a:buFont typeface="Wingdings" pitchFamily="2" charset="2"/>
              <a:buChar char="q"/>
            </a:pPr>
            <a:r>
              <a:rPr lang="en-US" sz="2400" dirty="0" smtClean="0"/>
              <a:t>Less than 100 miles: $</a:t>
            </a:r>
            <a:r>
              <a:rPr lang="en-US" sz="2400" dirty="0" smtClean="0"/>
              <a:t>0.5650/mile </a:t>
            </a:r>
            <a:r>
              <a:rPr lang="en-US" sz="2400" dirty="0" smtClean="0"/>
              <a:t>(LOCAL travel). </a:t>
            </a:r>
          </a:p>
          <a:p>
            <a:pPr>
              <a:buFont typeface="Wingdings" pitchFamily="2" charset="2"/>
              <a:buChar char="q"/>
            </a:pPr>
            <a:endParaRPr lang="en-US" sz="2400" dirty="0" smtClean="0"/>
          </a:p>
          <a:p>
            <a:pPr>
              <a:buFont typeface="Wingdings" pitchFamily="2" charset="2"/>
              <a:buChar char="q"/>
            </a:pPr>
            <a:r>
              <a:rPr lang="en-US" sz="2400" dirty="0" smtClean="0"/>
              <a:t>Note: excludes travel to Deer Creek Ranch or Crater Lake Natl. Park, not to exceed $.</a:t>
            </a:r>
            <a:r>
              <a:rPr lang="en-US" sz="2400" dirty="0" smtClean="0"/>
              <a:t>5650/mile </a:t>
            </a:r>
            <a:r>
              <a:rPr lang="en-US" sz="2400" dirty="0" smtClean="0"/>
              <a:t>federal rate.</a:t>
            </a:r>
          </a:p>
          <a:p>
            <a:pPr>
              <a:buFont typeface="Wingdings" pitchFamily="2" charset="2"/>
              <a:buChar char="q"/>
            </a:pPr>
            <a:endParaRPr lang="en-US" sz="2400" dirty="0" smtClean="0"/>
          </a:p>
          <a:p>
            <a:endParaRPr lang="en-US" sz="2400" dirty="0" smtClean="0"/>
          </a:p>
        </p:txBody>
      </p:sp>
      <p:sp>
        <p:nvSpPr>
          <p:cNvPr id="3" name="Title 2"/>
          <p:cNvSpPr>
            <a:spLocks noGrp="1"/>
          </p:cNvSpPr>
          <p:nvPr>
            <p:ph type="title"/>
          </p:nvPr>
        </p:nvSpPr>
        <p:spPr/>
        <p:txBody>
          <a:bodyPr>
            <a:normAutofit fontScale="90000"/>
          </a:bodyPr>
          <a:lstStyle/>
          <a:p>
            <a:pPr algn="ctr" fontAlgn="auto">
              <a:spcAft>
                <a:spcPts val="0"/>
              </a:spcAft>
              <a:defRPr/>
            </a:pPr>
            <a:r>
              <a:rPr lang="en-US" dirty="0" smtClean="0"/>
              <a:t>Private Car Reimbursement Rates</a:t>
            </a:r>
            <a:endParaRPr lang="en-US" dirty="0"/>
          </a:p>
        </p:txBody>
      </p:sp>
      <p:pic>
        <p:nvPicPr>
          <p:cNvPr id="5" name="Picture 3" descr="SOU LOGO HZ CMY POS.jpg"/>
          <p:cNvPicPr>
            <a:picLocks noChangeAspect="1" noChangeArrowheads="1"/>
          </p:cNvPicPr>
          <p:nvPr/>
        </p:nvPicPr>
        <p:blipFill>
          <a:blip r:embed="rId2" cstate="print"/>
          <a:srcRect/>
          <a:stretch>
            <a:fillRect/>
          </a:stretch>
        </p:blipFill>
        <p:spPr bwMode="auto">
          <a:xfrm>
            <a:off x="7162800" y="5867400"/>
            <a:ext cx="1276350" cy="619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365760" indent="-256032" algn="ctr" fontAlgn="auto">
              <a:spcAft>
                <a:spcPts val="0"/>
              </a:spcAft>
              <a:buFont typeface="Wingdings 3"/>
              <a:buNone/>
              <a:defRPr/>
            </a:pPr>
            <a:r>
              <a:rPr lang="en-US" dirty="0" smtClean="0"/>
              <a:t>Rental Agreement Options</a:t>
            </a:r>
          </a:p>
          <a:p>
            <a:pPr marL="365760" indent="-256032" algn="ctr" fontAlgn="auto">
              <a:spcAft>
                <a:spcPts val="0"/>
              </a:spcAft>
              <a:buFont typeface="Wingdings" pitchFamily="2" charset="2"/>
              <a:buChar char="q"/>
              <a:defRPr/>
            </a:pPr>
            <a:r>
              <a:rPr lang="en-US" sz="2200" dirty="0" smtClean="0"/>
              <a:t>Enterprise Rent-A-Car </a:t>
            </a:r>
          </a:p>
          <a:p>
            <a:pPr marL="365760" indent="-256032" algn="ctr" fontAlgn="auto">
              <a:spcAft>
                <a:spcPts val="0"/>
              </a:spcAft>
              <a:buFont typeface="Wingdings" pitchFamily="2" charset="2"/>
              <a:buChar char="q"/>
              <a:defRPr/>
            </a:pPr>
            <a:r>
              <a:rPr lang="en-US" sz="2200" dirty="0" smtClean="0"/>
              <a:t>National Car Rental</a:t>
            </a:r>
          </a:p>
          <a:p>
            <a:pPr marL="365760" indent="-256032" algn="ctr" fontAlgn="auto">
              <a:spcAft>
                <a:spcPts val="0"/>
              </a:spcAft>
              <a:buFont typeface="Wingdings" pitchFamily="2" charset="2"/>
              <a:buChar char="q"/>
              <a:defRPr/>
            </a:pPr>
            <a:endParaRPr lang="en-US" sz="2200" dirty="0" smtClean="0"/>
          </a:p>
          <a:p>
            <a:pPr marL="365760" indent="-256032" fontAlgn="auto">
              <a:spcAft>
                <a:spcPts val="0"/>
              </a:spcAft>
              <a:buFont typeface="Wingdings" pitchFamily="2" charset="2"/>
              <a:buChar char="q"/>
              <a:defRPr/>
            </a:pPr>
            <a:r>
              <a:rPr lang="en-US" dirty="0" smtClean="0"/>
              <a:t>Provides discount pricing on vehicle rentals</a:t>
            </a:r>
          </a:p>
          <a:p>
            <a:pPr marL="365760" indent="-256032" fontAlgn="auto">
              <a:spcAft>
                <a:spcPts val="0"/>
              </a:spcAft>
              <a:buFont typeface="Wingdings" pitchFamily="2" charset="2"/>
              <a:buChar char="q"/>
              <a:defRPr/>
            </a:pPr>
            <a:endParaRPr lang="en-US" dirty="0" smtClean="0"/>
          </a:p>
          <a:p>
            <a:pPr marL="365760" indent="-256032" fontAlgn="auto">
              <a:spcAft>
                <a:spcPts val="0"/>
              </a:spcAft>
              <a:buFont typeface="Wingdings" pitchFamily="2" charset="2"/>
              <a:buChar char="q"/>
              <a:defRPr/>
            </a:pPr>
            <a:r>
              <a:rPr lang="en-US" dirty="0" smtClean="0"/>
              <a:t>Payment methods: </a:t>
            </a:r>
          </a:p>
          <a:p>
            <a:pPr marL="624078" indent="-514350" fontAlgn="auto">
              <a:spcAft>
                <a:spcPts val="0"/>
              </a:spcAft>
              <a:buFont typeface="+mj-lt"/>
              <a:buAutoNum type="arabicParenR"/>
              <a:defRPr/>
            </a:pPr>
            <a:r>
              <a:rPr lang="en-US" sz="1800" dirty="0" smtClean="0"/>
              <a:t>Pay with your own credit card or SOU Corporate Travel Card and use the Travel Expense Report Form for reimbursement. </a:t>
            </a:r>
          </a:p>
          <a:p>
            <a:pPr marL="624078" indent="-514350" fontAlgn="auto">
              <a:spcAft>
                <a:spcPts val="0"/>
              </a:spcAft>
              <a:buFont typeface="+mj-lt"/>
              <a:buAutoNum type="arabicParenR"/>
              <a:defRPr/>
            </a:pPr>
            <a:r>
              <a:rPr lang="en-US" sz="1800" dirty="0" smtClean="0"/>
              <a:t>Set up for receiving a “Direct Bill” from the rental agency, and pay by Banner invoice. </a:t>
            </a:r>
          </a:p>
          <a:p>
            <a:pPr marL="1117854" lvl="2" indent="-514350" fontAlgn="auto">
              <a:spcAft>
                <a:spcPts val="0"/>
              </a:spcAft>
              <a:buFont typeface="Wingdings 2"/>
              <a:buNone/>
              <a:defRPr/>
            </a:pPr>
            <a:endParaRPr lang="en-US" sz="1600" dirty="0" smtClean="0"/>
          </a:p>
          <a:p>
            <a:pPr marL="1117854" lvl="2" indent="-514350" fontAlgn="auto">
              <a:spcAft>
                <a:spcPts val="0"/>
              </a:spcAft>
              <a:buFont typeface="Wingdings 2"/>
              <a:buNone/>
              <a:defRPr/>
            </a:pPr>
            <a:endParaRPr lang="en-US" sz="1600" dirty="0" smtClean="0"/>
          </a:p>
        </p:txBody>
      </p:sp>
      <p:sp>
        <p:nvSpPr>
          <p:cNvPr id="3" name="Title 2"/>
          <p:cNvSpPr>
            <a:spLocks noGrp="1"/>
          </p:cNvSpPr>
          <p:nvPr>
            <p:ph type="title"/>
          </p:nvPr>
        </p:nvSpPr>
        <p:spPr/>
        <p:txBody>
          <a:bodyPr/>
          <a:lstStyle/>
          <a:p>
            <a:pPr algn="ctr" fontAlgn="auto">
              <a:spcAft>
                <a:spcPts val="0"/>
              </a:spcAft>
              <a:defRPr/>
            </a:pPr>
            <a:r>
              <a:rPr lang="en-US" dirty="0" smtClean="0"/>
              <a:t>Vehicle Rental</a:t>
            </a:r>
            <a:endParaRPr lang="en-US" dirty="0"/>
          </a:p>
        </p:txBody>
      </p:sp>
      <p:pic>
        <p:nvPicPr>
          <p:cNvPr id="5" name="Picture 3" descr="SOU LOGO HZ CMY POS.jpg"/>
          <p:cNvPicPr>
            <a:picLocks noChangeAspect="1" noChangeArrowheads="1"/>
          </p:cNvPicPr>
          <p:nvPr/>
        </p:nvPicPr>
        <p:blipFill>
          <a:blip r:embed="rId2" cstate="print"/>
          <a:srcRect/>
          <a:stretch>
            <a:fillRect/>
          </a:stretch>
        </p:blipFill>
        <p:spPr bwMode="auto">
          <a:xfrm>
            <a:off x="7239000" y="457200"/>
            <a:ext cx="1276350" cy="619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274638"/>
            <a:ext cx="6400800" cy="1143000"/>
          </a:xfrm>
        </p:spPr>
        <p:txBody>
          <a:bodyPr>
            <a:normAutofit/>
          </a:bodyPr>
          <a:lstStyle/>
          <a:p>
            <a:pPr algn="ctr" fontAlgn="auto">
              <a:spcAft>
                <a:spcPts val="0"/>
              </a:spcAft>
              <a:defRPr/>
            </a:pPr>
            <a:r>
              <a:rPr lang="en-US" sz="3600" dirty="0" smtClean="0"/>
              <a:t>Vehicle Rental - Enterprise</a:t>
            </a:r>
            <a:endParaRPr lang="en-US" sz="3600" dirty="0"/>
          </a:p>
        </p:txBody>
      </p:sp>
      <p:pic>
        <p:nvPicPr>
          <p:cNvPr id="10" name="Picture 3" descr="SOU LOGO HZ CMY POS.jpg"/>
          <p:cNvPicPr>
            <a:picLocks noChangeAspect="1" noChangeArrowheads="1"/>
          </p:cNvPicPr>
          <p:nvPr/>
        </p:nvPicPr>
        <p:blipFill>
          <a:blip r:embed="rId2" cstate="print"/>
          <a:srcRect/>
          <a:stretch>
            <a:fillRect/>
          </a:stretch>
        </p:blipFill>
        <p:spPr bwMode="auto">
          <a:xfrm>
            <a:off x="7391400" y="381000"/>
            <a:ext cx="1276350" cy="619125"/>
          </a:xfrm>
          <a:prstGeom prst="rect">
            <a:avLst/>
          </a:prstGeom>
          <a:noFill/>
          <a:ln w="9525">
            <a:noFill/>
            <a:miter lim="800000"/>
            <a:headEnd/>
            <a:tailEnd/>
          </a:ln>
        </p:spPr>
      </p:pic>
      <p:pic>
        <p:nvPicPr>
          <p:cNvPr id="1026" name="Picture 2"/>
          <p:cNvPicPr>
            <a:picLocks noGrp="1" noChangeAspect="1" noChangeArrowheads="1"/>
          </p:cNvPicPr>
          <p:nvPr>
            <p:ph idx="1"/>
          </p:nvPr>
        </p:nvPicPr>
        <p:blipFill>
          <a:blip r:embed="rId3" cstate="print"/>
          <a:srcRect/>
          <a:stretch>
            <a:fillRect/>
          </a:stretch>
        </p:blipFill>
        <p:spPr bwMode="auto">
          <a:xfrm>
            <a:off x="1359391" y="1222308"/>
            <a:ext cx="7071080" cy="49377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525962"/>
          </a:xfrm>
        </p:spPr>
        <p:txBody>
          <a:bodyPr/>
          <a:lstStyle/>
          <a:p>
            <a:endParaRPr lang="en-US" sz="1600" dirty="0" smtClean="0"/>
          </a:p>
          <a:p>
            <a:r>
              <a:rPr lang="en-US" sz="1600" dirty="0" smtClean="0"/>
              <a:t>Go to enterprise.com</a:t>
            </a:r>
          </a:p>
          <a:p>
            <a:endParaRPr lang="en-US" sz="1600" dirty="0" smtClean="0"/>
          </a:p>
          <a:p>
            <a:r>
              <a:rPr lang="en-US" sz="1600" dirty="0" smtClean="0"/>
              <a:t>Click on the tab at the top of the page – </a:t>
            </a:r>
            <a:r>
              <a:rPr lang="en-US" sz="1600" dirty="0" smtClean="0">
                <a:solidFill>
                  <a:srgbClr val="C00000"/>
                </a:solidFill>
              </a:rPr>
              <a:t>Business Rentals</a:t>
            </a:r>
          </a:p>
          <a:p>
            <a:endParaRPr lang="en-US" sz="1600" dirty="0" smtClean="0"/>
          </a:p>
          <a:p>
            <a:r>
              <a:rPr lang="en-US" sz="1600" dirty="0" smtClean="0"/>
              <a:t>Click on link at the left :  </a:t>
            </a:r>
            <a:r>
              <a:rPr lang="en-US" sz="1600" dirty="0" smtClean="0">
                <a:solidFill>
                  <a:srgbClr val="C00000"/>
                </a:solidFill>
              </a:rPr>
              <a:t>Already have an Account ?  Make a Reservation</a:t>
            </a:r>
          </a:p>
          <a:p>
            <a:endParaRPr lang="en-US" sz="1600" dirty="0" smtClean="0"/>
          </a:p>
          <a:p>
            <a:r>
              <a:rPr lang="en-US" sz="1600" dirty="0" smtClean="0"/>
              <a:t>Enter in the Enterprise Business Rental Program # box </a:t>
            </a:r>
            <a:r>
              <a:rPr lang="en-US" sz="1600" dirty="0" smtClean="0"/>
              <a:t>:  </a:t>
            </a:r>
          </a:p>
          <a:p>
            <a:endParaRPr lang="en-US" sz="1600" dirty="0" smtClean="0"/>
          </a:p>
          <a:p>
            <a:r>
              <a:rPr lang="en-US" sz="1600" dirty="0" smtClean="0"/>
              <a:t>Enter PIN : </a:t>
            </a:r>
            <a:r>
              <a:rPr lang="en-US" sz="1600" dirty="0" smtClean="0">
                <a:solidFill>
                  <a:srgbClr val="C00000"/>
                </a:solidFill>
              </a:rPr>
              <a:t>ORE</a:t>
            </a:r>
          </a:p>
          <a:p>
            <a:endParaRPr lang="en-US" sz="1600" dirty="0" smtClean="0"/>
          </a:p>
          <a:p>
            <a:r>
              <a:rPr lang="en-US" sz="1600" dirty="0" smtClean="0"/>
              <a:t>Click “</a:t>
            </a:r>
            <a:r>
              <a:rPr lang="en-US" sz="1600" dirty="0" smtClean="0">
                <a:solidFill>
                  <a:srgbClr val="C00000"/>
                </a:solidFill>
              </a:rPr>
              <a:t>Sign-In</a:t>
            </a:r>
            <a:r>
              <a:rPr lang="en-US" sz="1600" dirty="0" smtClean="0"/>
              <a:t>” button</a:t>
            </a:r>
          </a:p>
          <a:p>
            <a:endParaRPr lang="en-US" sz="1600" dirty="0" smtClean="0"/>
          </a:p>
          <a:p>
            <a:r>
              <a:rPr lang="en-US" sz="1600" dirty="0" smtClean="0"/>
              <a:t>This system requires an </a:t>
            </a:r>
            <a:r>
              <a:rPr lang="en-US" sz="1600" dirty="0" smtClean="0">
                <a:solidFill>
                  <a:srgbClr val="FF0000"/>
                </a:solidFill>
              </a:rPr>
              <a:t>Index Code </a:t>
            </a:r>
            <a:r>
              <a:rPr lang="en-US" sz="1600" dirty="0" smtClean="0"/>
              <a:t>to complete your reservation.</a:t>
            </a:r>
            <a:endParaRPr lang="en-US" sz="1600" dirty="0"/>
          </a:p>
        </p:txBody>
      </p:sp>
      <p:sp>
        <p:nvSpPr>
          <p:cNvPr id="3" name="Title 2"/>
          <p:cNvSpPr>
            <a:spLocks noGrp="1"/>
          </p:cNvSpPr>
          <p:nvPr>
            <p:ph type="title"/>
          </p:nvPr>
        </p:nvSpPr>
        <p:spPr>
          <a:xfrm>
            <a:off x="304800" y="274638"/>
            <a:ext cx="7086600" cy="1143000"/>
          </a:xfrm>
        </p:spPr>
        <p:txBody>
          <a:bodyPr/>
          <a:lstStyle/>
          <a:p>
            <a:r>
              <a:rPr lang="en-US" dirty="0" smtClean="0"/>
              <a:t>Enterprise – online rental</a:t>
            </a:r>
            <a:endParaRPr lang="en-US" dirty="0"/>
          </a:p>
        </p:txBody>
      </p:sp>
      <p:pic>
        <p:nvPicPr>
          <p:cNvPr id="5" name="Picture 3" descr="SOU LOGO HZ CMY POS.jpg"/>
          <p:cNvPicPr>
            <a:picLocks noChangeAspect="1" noChangeArrowheads="1"/>
          </p:cNvPicPr>
          <p:nvPr/>
        </p:nvPicPr>
        <p:blipFill>
          <a:blip r:embed="rId2" cstate="print"/>
          <a:srcRect/>
          <a:stretch>
            <a:fillRect/>
          </a:stretch>
        </p:blipFill>
        <p:spPr bwMode="auto">
          <a:xfrm>
            <a:off x="7391400" y="304800"/>
            <a:ext cx="1276350" cy="61912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fontAlgn="auto">
              <a:spcAft>
                <a:spcPts val="0"/>
              </a:spcAft>
              <a:defRPr/>
            </a:pPr>
            <a:r>
              <a:rPr lang="en-US" sz="3600" dirty="0" smtClean="0"/>
              <a:t>Website Location for Other Travel Expenses</a:t>
            </a:r>
            <a:endParaRPr lang="en-US" sz="3600"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660509" y="1481138"/>
            <a:ext cx="5822981" cy="4525962"/>
          </a:xfrm>
          <a:prstGeom prst="rect">
            <a:avLst/>
          </a:prstGeom>
          <a:noFill/>
          <a:ln w="9525">
            <a:noFill/>
            <a:miter lim="800000"/>
            <a:headEnd/>
            <a:tailEnd/>
          </a:ln>
        </p:spPr>
      </p:pic>
      <p:pic>
        <p:nvPicPr>
          <p:cNvPr id="6" name="Picture 3" descr="SOU LOGO HZ CMY POS.jpg"/>
          <p:cNvPicPr>
            <a:picLocks noChangeAspect="1" noChangeArrowheads="1"/>
          </p:cNvPicPr>
          <p:nvPr/>
        </p:nvPicPr>
        <p:blipFill>
          <a:blip r:embed="rId3" cstate="print"/>
          <a:srcRect/>
          <a:stretch>
            <a:fillRect/>
          </a:stretch>
        </p:blipFill>
        <p:spPr bwMode="auto">
          <a:xfrm>
            <a:off x="7543800" y="6096000"/>
            <a:ext cx="1276350" cy="61912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19200"/>
            <a:ext cx="8229600" cy="4919663"/>
          </a:xfrm>
        </p:spPr>
        <p:txBody>
          <a:bodyPr>
            <a:normAutofit fontScale="77500" lnSpcReduction="20000"/>
          </a:bodyPr>
          <a:lstStyle/>
          <a:p>
            <a:pPr marL="365760" indent="-256032" fontAlgn="auto">
              <a:spcAft>
                <a:spcPts val="0"/>
              </a:spcAft>
              <a:buFont typeface="Wingdings" pitchFamily="2" charset="2"/>
              <a:buChar char="q"/>
              <a:defRPr/>
            </a:pPr>
            <a:r>
              <a:rPr lang="en-US" dirty="0" smtClean="0"/>
              <a:t>Employees can use their Corporate Travel card, or personal credit cards to book their own airfare accommodations, and file for a reimbursement. </a:t>
            </a:r>
          </a:p>
          <a:p>
            <a:pPr marL="365760" indent="-256032" fontAlgn="auto">
              <a:spcAft>
                <a:spcPts val="0"/>
              </a:spcAft>
              <a:buFont typeface="Wingdings" pitchFamily="2" charset="2"/>
              <a:buChar char="q"/>
              <a:defRPr/>
            </a:pPr>
            <a:endParaRPr lang="en-US" dirty="0" smtClean="0"/>
          </a:p>
          <a:p>
            <a:pPr marL="365760" indent="-256032" fontAlgn="auto">
              <a:spcAft>
                <a:spcPts val="0"/>
              </a:spcAft>
              <a:buFont typeface="Wingdings" pitchFamily="2" charset="2"/>
              <a:buChar char="q"/>
              <a:defRPr/>
            </a:pPr>
            <a:r>
              <a:rPr lang="en-US" dirty="0" smtClean="0"/>
              <a:t>Airfare can also be booked through Jackson Travel for students and visiting guests, using the SOU Institutional Travel Card. To book rates through Jackson Travel, departments must: </a:t>
            </a:r>
          </a:p>
          <a:p>
            <a:pPr marL="850392" lvl="1" indent="-457200" fontAlgn="auto">
              <a:spcBef>
                <a:spcPts val="324"/>
              </a:spcBef>
              <a:spcAft>
                <a:spcPts val="0"/>
              </a:spcAft>
              <a:buFont typeface="+mj-lt"/>
              <a:buAutoNum type="arabicParenR"/>
              <a:defRPr/>
            </a:pPr>
            <a:r>
              <a:rPr lang="en-US" sz="1800" dirty="0" smtClean="0"/>
              <a:t>Contact Jackson Travel to convey needed accommodations, identify yourself as an SOU employee, and provide your Departmental Index Code. </a:t>
            </a:r>
          </a:p>
          <a:p>
            <a:pPr marL="850392" lvl="1" indent="-457200" fontAlgn="auto">
              <a:spcBef>
                <a:spcPts val="324"/>
              </a:spcBef>
              <a:spcAft>
                <a:spcPts val="0"/>
              </a:spcAft>
              <a:buFont typeface="+mj-lt"/>
              <a:buAutoNum type="arabicParenR"/>
              <a:defRPr/>
            </a:pPr>
            <a:endParaRPr lang="en-US" sz="1800" dirty="0" smtClean="0"/>
          </a:p>
          <a:p>
            <a:pPr marL="850392" lvl="1" indent="-457200" fontAlgn="auto">
              <a:spcBef>
                <a:spcPts val="324"/>
              </a:spcBef>
              <a:spcAft>
                <a:spcPts val="0"/>
              </a:spcAft>
              <a:buFont typeface="+mj-lt"/>
              <a:buAutoNum type="arabicParenR"/>
              <a:defRPr/>
            </a:pPr>
            <a:r>
              <a:rPr lang="en-US" sz="1800" dirty="0" smtClean="0"/>
              <a:t>Jackson Travel will e-mail SOU Business Services to confirm the individual is authorized to commit funds on behalf of the SOU department. </a:t>
            </a:r>
          </a:p>
          <a:p>
            <a:pPr marL="850392" lvl="1" indent="-457200" fontAlgn="auto">
              <a:spcBef>
                <a:spcPts val="324"/>
              </a:spcBef>
              <a:spcAft>
                <a:spcPts val="0"/>
              </a:spcAft>
              <a:buFont typeface="+mj-lt"/>
              <a:buAutoNum type="arabicParenR"/>
              <a:defRPr/>
            </a:pPr>
            <a:endParaRPr lang="en-US" sz="1800" dirty="0" smtClean="0"/>
          </a:p>
          <a:p>
            <a:pPr marL="850392" lvl="1" indent="-457200" fontAlgn="auto">
              <a:spcBef>
                <a:spcPts val="324"/>
              </a:spcBef>
              <a:spcAft>
                <a:spcPts val="0"/>
              </a:spcAft>
              <a:buFont typeface="+mj-lt"/>
              <a:buAutoNum type="arabicParenR"/>
              <a:defRPr/>
            </a:pPr>
            <a:r>
              <a:rPr lang="en-US" sz="1800" dirty="0" smtClean="0"/>
              <a:t>Same day, Business Services will acknowledge the individual is an SOU employee who is authorized to make the commitment. </a:t>
            </a:r>
          </a:p>
          <a:p>
            <a:pPr marL="850392" lvl="1" indent="-457200" fontAlgn="auto">
              <a:spcBef>
                <a:spcPts val="324"/>
              </a:spcBef>
              <a:spcAft>
                <a:spcPts val="0"/>
              </a:spcAft>
              <a:buFont typeface="+mj-lt"/>
              <a:buAutoNum type="arabicParenR"/>
              <a:defRPr/>
            </a:pPr>
            <a:endParaRPr lang="en-US" sz="1800" dirty="0" smtClean="0"/>
          </a:p>
          <a:p>
            <a:pPr marL="850392" lvl="1" indent="-457200" fontAlgn="auto">
              <a:spcBef>
                <a:spcPts val="324"/>
              </a:spcBef>
              <a:spcAft>
                <a:spcPts val="0"/>
              </a:spcAft>
              <a:buFont typeface="+mj-lt"/>
              <a:buAutoNum type="arabicParenR"/>
              <a:defRPr/>
            </a:pPr>
            <a:r>
              <a:rPr lang="en-US" sz="1800" dirty="0" smtClean="0"/>
              <a:t>Jackson Travel will issue the airfare ticket, and charge it to the SOU Business Services Travel Card. </a:t>
            </a:r>
          </a:p>
          <a:p>
            <a:pPr marL="850392" lvl="1" indent="-457200" fontAlgn="auto">
              <a:spcBef>
                <a:spcPts val="324"/>
              </a:spcBef>
              <a:spcAft>
                <a:spcPts val="0"/>
              </a:spcAft>
              <a:buFont typeface="+mj-lt"/>
              <a:buAutoNum type="arabicParenR"/>
              <a:defRPr/>
            </a:pPr>
            <a:endParaRPr lang="en-US" sz="1800" dirty="0" smtClean="0"/>
          </a:p>
          <a:p>
            <a:pPr marL="850392" lvl="1" indent="-457200" fontAlgn="auto">
              <a:spcBef>
                <a:spcPts val="324"/>
              </a:spcBef>
              <a:spcAft>
                <a:spcPts val="0"/>
              </a:spcAft>
              <a:buFont typeface="+mj-lt"/>
              <a:buAutoNum type="arabicParenR"/>
              <a:defRPr/>
            </a:pPr>
            <a:r>
              <a:rPr lang="en-US" sz="1800" dirty="0" smtClean="0"/>
              <a:t>Business Services will JV the expense to the department index each month. </a:t>
            </a:r>
          </a:p>
          <a:p>
            <a:pPr marL="365760" indent="-256032" fontAlgn="auto">
              <a:spcAft>
                <a:spcPts val="0"/>
              </a:spcAft>
              <a:buFont typeface="Wingdings 3"/>
              <a:buChar char=""/>
              <a:defRPr/>
            </a:pPr>
            <a:endParaRPr lang="en-US" dirty="0"/>
          </a:p>
        </p:txBody>
      </p:sp>
      <p:sp>
        <p:nvSpPr>
          <p:cNvPr id="3" name="Title 2"/>
          <p:cNvSpPr>
            <a:spLocks noGrp="1"/>
          </p:cNvSpPr>
          <p:nvPr>
            <p:ph type="title"/>
          </p:nvPr>
        </p:nvSpPr>
        <p:spPr/>
        <p:txBody>
          <a:bodyPr/>
          <a:lstStyle/>
          <a:p>
            <a:pPr algn="ctr" fontAlgn="auto">
              <a:spcAft>
                <a:spcPts val="0"/>
              </a:spcAft>
              <a:defRPr/>
            </a:pPr>
            <a:r>
              <a:rPr lang="en-US" dirty="0" smtClean="0"/>
              <a:t>Airfare</a:t>
            </a:r>
            <a:endParaRPr lang="en-US" dirty="0"/>
          </a:p>
        </p:txBody>
      </p:sp>
      <p:pic>
        <p:nvPicPr>
          <p:cNvPr id="19460" name="Picture 2" descr="View Details"/>
          <p:cNvPicPr>
            <a:picLocks noChangeAspect="1" noChangeArrowheads="1"/>
          </p:cNvPicPr>
          <p:nvPr/>
        </p:nvPicPr>
        <p:blipFill>
          <a:blip r:embed="rId2" cstate="print"/>
          <a:srcRect/>
          <a:stretch>
            <a:fillRect/>
          </a:stretch>
        </p:blipFill>
        <p:spPr bwMode="auto">
          <a:xfrm>
            <a:off x="1143000" y="304800"/>
            <a:ext cx="914400" cy="914400"/>
          </a:xfrm>
          <a:prstGeom prst="rect">
            <a:avLst/>
          </a:prstGeom>
          <a:noFill/>
          <a:ln w="9525">
            <a:noFill/>
            <a:miter lim="800000"/>
            <a:headEnd/>
            <a:tailEnd/>
          </a:ln>
        </p:spPr>
      </p:pic>
      <p:pic>
        <p:nvPicPr>
          <p:cNvPr id="5" name="Picture 3" descr="SOU LOGO HZ CMY POS.jpg"/>
          <p:cNvPicPr>
            <a:picLocks noChangeAspect="1" noChangeArrowheads="1"/>
          </p:cNvPicPr>
          <p:nvPr/>
        </p:nvPicPr>
        <p:blipFill>
          <a:blip r:embed="rId3" cstate="print"/>
          <a:srcRect/>
          <a:stretch>
            <a:fillRect/>
          </a:stretch>
        </p:blipFill>
        <p:spPr bwMode="auto">
          <a:xfrm>
            <a:off x="7391400" y="304800"/>
            <a:ext cx="1276350" cy="619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1160</TotalTime>
  <Words>718</Words>
  <Application>Microsoft Office PowerPoint</Application>
  <PresentationFormat>On-screen Show (4:3)</PresentationFormat>
  <Paragraphs>140</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Lucida Sans Unicode</vt:lpstr>
      <vt:lpstr>Verdana</vt:lpstr>
      <vt:lpstr>Wingdings</vt:lpstr>
      <vt:lpstr>Wingdings 2</vt:lpstr>
      <vt:lpstr>Wingdings 3</vt:lpstr>
      <vt:lpstr>Concourse</vt:lpstr>
      <vt:lpstr>Travel</vt:lpstr>
      <vt:lpstr>Website Location</vt:lpstr>
      <vt:lpstr>Types of Travel Reimbursements</vt:lpstr>
      <vt:lpstr>Private Car Reimbursement Rates</vt:lpstr>
      <vt:lpstr>Vehicle Rental</vt:lpstr>
      <vt:lpstr>Vehicle Rental - Enterprise</vt:lpstr>
      <vt:lpstr>Enterprise – online rental</vt:lpstr>
      <vt:lpstr>Website Location for Other Travel Expenses</vt:lpstr>
      <vt:lpstr>Airfare</vt:lpstr>
      <vt:lpstr>Travel Forms</vt:lpstr>
      <vt:lpstr>SOU Air Travel Website</vt:lpstr>
      <vt:lpstr>Meals</vt:lpstr>
      <vt:lpstr>Lodging</vt:lpstr>
      <vt:lpstr>Contacts </vt:lpstr>
      <vt:lpstr>Next Up</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Travel</dc:title>
  <dc:creator>Deborah Jones</dc:creator>
  <cp:lastModifiedBy>Deborah M. Jones</cp:lastModifiedBy>
  <cp:revision>80</cp:revision>
  <cp:lastPrinted>2012-06-26T22:12:28Z</cp:lastPrinted>
  <dcterms:created xsi:type="dcterms:W3CDTF">2010-10-26T05:54:59Z</dcterms:created>
  <dcterms:modified xsi:type="dcterms:W3CDTF">2015-04-17T21:49:36Z</dcterms:modified>
</cp:coreProperties>
</file>