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24" r:id="rId4"/>
    <p:sldId id="330" r:id="rId5"/>
    <p:sldId id="331" r:id="rId6"/>
    <p:sldId id="321" r:id="rId7"/>
    <p:sldId id="315" r:id="rId8"/>
    <p:sldId id="313" r:id="rId9"/>
    <p:sldId id="311" r:id="rId10"/>
    <p:sldId id="332" r:id="rId11"/>
    <p:sldId id="333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79E9979-613B-41A2-A22D-ED38A5A36E56}" type="datetimeFigureOut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8B4E9F-C306-4A09-98B9-62C7341947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2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5C00EA18-6F3A-44BB-9569-50DEC30F36BB}" type="datetimeFigureOut">
              <a:rPr lang="en-US"/>
              <a:pPr>
                <a:defRPr/>
              </a:pPr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316" tIns="43658" rIns="87316" bIns="4365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1475"/>
          </a:xfrm>
          <a:prstGeom prst="rect">
            <a:avLst/>
          </a:prstGeom>
        </p:spPr>
        <p:txBody>
          <a:bodyPr vert="horz" lIns="87316" tIns="43658" rIns="87316" bIns="4365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31263"/>
            <a:ext cx="2971800" cy="46355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>
                <a:latin typeface="Arial" charset="0"/>
              </a:defRPr>
            </a:lvl1pPr>
          </a:lstStyle>
          <a:p>
            <a:pPr>
              <a:defRPr/>
            </a:pPr>
            <a:fld id="{DCE83DB6-065B-41BF-A51E-56EDC9B85C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2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E83DB6-065B-41BF-A51E-56EDC9B85CF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4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BA9019A-139D-4EF2-B18E-7EAB95745B05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4384308-3262-48DE-B30E-AB02CBD71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8F34-470B-4FCD-912C-C68E6FF2A60F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41BE-B872-4F37-82B3-1E405E59F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E1B35-1B3A-456E-B222-435C772FA0DE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D92D-6227-4000-947E-B347A10C4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3665-83C7-42A2-AA27-03CDA757ADCC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4652-404C-48A7-A02B-F69AB9DD10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E34607-60E5-4968-8E2D-9EE468E0278D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F15BBF-B57A-45DF-BE58-046B92E87F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9F153F-2B46-4FF5-BDAF-ABDF6A6AE3C0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3DCF26-3278-4126-945F-64E21EA2EE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B8CF3-E6B7-4ACC-A4D5-9332EE0074FD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69CEC8-41FD-43B6-A4FF-A066023E6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82B40-1DDD-4D39-8D57-23CFEF40F8F6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8A518-5A7A-4B8D-91A5-632919B40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5749D-8E58-4B09-B6F3-261CC3729C0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EB0EF-E69F-4259-AC83-9BA47FB46A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724C9C-E0ED-4E6A-A1CD-01E94548209C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73B51D-FE4B-4AC7-9707-C10BA1AB8D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5FAA0B9-2735-4FB4-B41B-6F59FFA103A8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28F43D-6B00-400B-ACC6-67066F4B92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FB1126C-E5DD-41A2-A349-F9D8198A45C0}" type="datetime1">
              <a:rPr lang="en-US"/>
              <a:pPr>
                <a:defRPr/>
              </a:pPr>
              <a:t>3/4/2020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1B7C47A-46BB-4CD0-AA7C-2262F1C2B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1" r:id="rId2"/>
    <p:sldLayoutId id="2147484026" r:id="rId3"/>
    <p:sldLayoutId id="2147484027" r:id="rId4"/>
    <p:sldLayoutId id="2147484028" r:id="rId5"/>
    <p:sldLayoutId id="2147484029" r:id="rId6"/>
    <p:sldLayoutId id="2147484022" r:id="rId7"/>
    <p:sldLayoutId id="2147484030" r:id="rId8"/>
    <p:sldLayoutId id="2147484031" r:id="rId9"/>
    <p:sldLayoutId id="2147484023" r:id="rId10"/>
    <p:sldLayoutId id="214748402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e.sou.edu/bus-serv/staff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8001000" cy="182976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/>
              <a:t>Transfers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7086600" cy="1600200"/>
          </a:xfrm>
        </p:spPr>
        <p:txBody>
          <a:bodyPr/>
          <a:lstStyle/>
          <a:p>
            <a:pPr marR="0" eaLnBrk="1" hangingPunct="1"/>
            <a:endParaRPr lang="en-US" sz="800" dirty="0"/>
          </a:p>
          <a:p>
            <a:pPr marR="0" eaLnBrk="1" hangingPunct="1"/>
            <a:endParaRPr lang="en-US" sz="1800" dirty="0"/>
          </a:p>
          <a:p>
            <a:pPr marR="0" eaLnBrk="1" hangingPunct="1"/>
            <a:r>
              <a:rPr lang="en-US" sz="1200" b="1" dirty="0">
                <a:solidFill>
                  <a:schemeClr val="bg1"/>
                </a:solidFill>
              </a:rPr>
              <a:t>Business Services</a:t>
            </a:r>
          </a:p>
          <a:p>
            <a:pPr marR="0" eaLnBrk="1" hangingPunct="1"/>
            <a:r>
              <a:rPr lang="en-US" sz="1200" b="1" dirty="0">
                <a:solidFill>
                  <a:schemeClr val="bg1"/>
                </a:solidFill>
              </a:rPr>
              <a:t>December 2012</a:t>
            </a:r>
          </a:p>
        </p:txBody>
      </p:sp>
      <p:pic>
        <p:nvPicPr>
          <p:cNvPr id="9220" name="Picture 4" descr="SOU LOGO HZ 186 P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304800"/>
            <a:ext cx="2899756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553200" y="5257800"/>
            <a:ext cx="22098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eaLnBrk="1" hangingPunct="1">
              <a:lnSpc>
                <a:spcPct val="90000"/>
              </a:lnSpc>
            </a:pPr>
            <a:r>
              <a:rPr lang="en-US" sz="1400" b="1" dirty="0">
                <a:solidFill>
                  <a:schemeClr val="bg1"/>
                </a:solidFill>
              </a:rPr>
              <a:t>Business Services</a:t>
            </a:r>
          </a:p>
          <a:p>
            <a:pPr marR="0" eaLnBrk="1" hangingPunct="1">
              <a:lnSpc>
                <a:spcPct val="90000"/>
              </a:lnSpc>
            </a:pPr>
            <a:r>
              <a:rPr lang="en-US" sz="1400" b="1">
                <a:solidFill>
                  <a:schemeClr val="bg1"/>
                </a:solidFill>
              </a:rPr>
              <a:t>July 1, 2015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12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6B29-46C1-4694-A8AB-94526104CE6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Transfers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2133600"/>
            <a:ext cx="7924800" cy="31700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  <a:defRPr/>
            </a:pPr>
            <a:endParaRPr lang="en-US" sz="3200" dirty="0">
              <a:latin typeface="+mn-lt"/>
            </a:endParaRPr>
          </a:p>
          <a:p>
            <a:pPr>
              <a:buClr>
                <a:schemeClr val="accent1"/>
              </a:buClr>
              <a:defRPr/>
            </a:pPr>
            <a:r>
              <a:rPr lang="en-US" sz="2800" dirty="0">
                <a:latin typeface="+mn-lt"/>
              </a:rPr>
              <a:t>Type of Transfer    Acct	  Cash	Budget</a:t>
            </a:r>
          </a:p>
          <a:p>
            <a:pPr>
              <a:buClr>
                <a:schemeClr val="accent1"/>
              </a:buClr>
              <a:defRPr/>
            </a:pPr>
            <a:endParaRPr lang="en-US" sz="2800" dirty="0">
              <a:latin typeface="+mn-lt"/>
            </a:endParaRPr>
          </a:p>
          <a:p>
            <a:pPr marL="255588" lvl="1">
              <a:defRPr/>
            </a:pPr>
            <a:r>
              <a:rPr lang="en-US" sz="2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Transfer Out </a:t>
            </a:r>
            <a:r>
              <a:rPr 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		92	  Debit	   +</a:t>
            </a:r>
            <a:endParaRPr lang="en-US" sz="2800" dirty="0">
              <a:latin typeface="+mn-lt"/>
            </a:endParaRPr>
          </a:p>
          <a:p>
            <a:pPr marL="255588" lvl="1">
              <a:defRPr/>
            </a:pPr>
            <a:r>
              <a:rPr lang="en-US" sz="2800" dirty="0">
                <a:latin typeface="+mn-lt"/>
              </a:rPr>
              <a:t>	</a:t>
            </a:r>
          </a:p>
          <a:p>
            <a:pPr marL="255588" lvl="1">
              <a:defRPr/>
            </a:pPr>
            <a:r>
              <a:rPr lang="en-US" sz="2800" u="sng" dirty="0">
                <a:solidFill>
                  <a:srgbClr val="00B0F0"/>
                </a:solidFill>
                <a:latin typeface="+mn-lt"/>
              </a:rPr>
              <a:t>Transfer In</a:t>
            </a:r>
            <a:r>
              <a:rPr lang="en-US" sz="2800" dirty="0">
                <a:solidFill>
                  <a:srgbClr val="00B0F0"/>
                </a:solidFill>
                <a:latin typeface="+mn-lt"/>
              </a:rPr>
              <a:t>		91	 Credit	   -</a:t>
            </a:r>
          </a:p>
          <a:p>
            <a:pPr marL="255588" lvl="1">
              <a:defRPr/>
            </a:pPr>
            <a:endParaRPr lang="en-US" sz="2800" dirty="0">
              <a:latin typeface="+mn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1242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9600" y="4191000"/>
            <a:ext cx="7924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657600" y="2133600"/>
            <a:ext cx="0" cy="3170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2133600"/>
            <a:ext cx="0" cy="3170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0" y="2133600"/>
            <a:ext cx="0" cy="3170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rved Up Arrow 15"/>
          <p:cNvSpPr/>
          <p:nvPr/>
        </p:nvSpPr>
        <p:spPr>
          <a:xfrm>
            <a:off x="2057400" y="5303699"/>
            <a:ext cx="5943600" cy="1325701"/>
          </a:xfrm>
          <a:prstGeom prst="curved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5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eaLnBrk="1" hangingPunct="1">
              <a:buNone/>
            </a:pPr>
            <a:r>
              <a:rPr lang="en-US" sz="2400" dirty="0"/>
              <a:t>For additional Information contact: 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1400" dirty="0"/>
          </a:p>
          <a:p>
            <a:pPr eaLnBrk="1" hangingPunct="1"/>
            <a:r>
              <a:rPr lang="en-US" sz="2400" dirty="0"/>
              <a:t>Associate Director, Business Services</a:t>
            </a:r>
          </a:p>
          <a:p>
            <a:pPr marL="109537" indent="0" eaLnBrk="1" hangingPunct="1">
              <a:buNone/>
            </a:pPr>
            <a:r>
              <a:rPr lang="en-US" sz="2400" dirty="0"/>
              <a:t>  </a:t>
            </a:r>
            <a:r>
              <a:rPr lang="en-US" sz="2400" u="sng" dirty="0">
                <a:hlinkClick r:id="rId2"/>
              </a:rPr>
              <a:t>https://inside.sou.edu/bus-serv/staff.html</a:t>
            </a:r>
            <a:r>
              <a:rPr lang="en-US" sz="2400" dirty="0"/>
              <a:t> </a:t>
            </a:r>
          </a:p>
          <a:p>
            <a:pPr marL="109537" indent="0" eaLnBrk="1" hangingPunct="1">
              <a:buNone/>
            </a:pPr>
            <a:r>
              <a:rPr lang="en-US" sz="2400" dirty="0"/>
              <a:t>  552-8536</a:t>
            </a:r>
          </a:p>
          <a:p>
            <a:pPr marL="0" indent="0" eaLnBrk="1" hangingPunct="1">
              <a:buNone/>
            </a:pPr>
            <a:r>
              <a:rPr lang="en-US" sz="2400" dirty="0"/>
              <a:t>   or</a:t>
            </a:r>
          </a:p>
          <a:p>
            <a:pPr eaLnBrk="1" hangingPunct="1"/>
            <a:r>
              <a:rPr lang="en-US" sz="2400" dirty="0"/>
              <a:t>Director of Business Services</a:t>
            </a:r>
            <a:br>
              <a:rPr lang="en-US" sz="2400" dirty="0"/>
            </a:br>
            <a:r>
              <a:rPr lang="en-US" sz="2400" u="sng" dirty="0">
                <a:hlinkClick r:id="rId2"/>
              </a:rPr>
              <a:t>https://inside.sou.edu/bus-serv/staff.html</a:t>
            </a:r>
            <a:endParaRPr lang="en-US" sz="2400" dirty="0"/>
          </a:p>
          <a:p>
            <a:pPr marL="109537" indent="0" eaLnBrk="1" hangingPunct="1">
              <a:buNone/>
            </a:pPr>
            <a:r>
              <a:rPr lang="en-US" sz="2400" dirty="0"/>
              <a:t>  552-6594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34652-404C-48A7-A02B-F69AB9DD10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36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3124200" y="2332038"/>
            <a:ext cx="5638800" cy="3840162"/>
          </a:xfrm>
        </p:spPr>
        <p:txBody>
          <a:bodyPr/>
          <a:lstStyle/>
          <a:p>
            <a:pPr>
              <a:buNone/>
            </a:pPr>
            <a:r>
              <a:rPr lang="en-US" sz="3600" dirty="0"/>
              <a:t>moves resources from</a:t>
            </a:r>
          </a:p>
          <a:p>
            <a:pPr>
              <a:buNone/>
            </a:pPr>
            <a:r>
              <a:rPr lang="en-US" sz="3600" b="1" dirty="0">
                <a:solidFill>
                  <a:srgbClr val="C00000"/>
                </a:solidFill>
              </a:rPr>
              <a:t>one fund </a:t>
            </a:r>
            <a:r>
              <a:rPr lang="en-US" sz="3600" dirty="0"/>
              <a:t>to </a:t>
            </a:r>
            <a:r>
              <a:rPr lang="en-US" sz="3600" b="1" dirty="0">
                <a:solidFill>
                  <a:srgbClr val="C00000"/>
                </a:solidFill>
              </a:rPr>
              <a:t>another </a:t>
            </a:r>
          </a:p>
          <a:p>
            <a:pPr>
              <a:buNone/>
            </a:pPr>
            <a:r>
              <a:rPr lang="en-US" sz="3600" dirty="0"/>
              <a:t>when there has been </a:t>
            </a:r>
          </a:p>
          <a:p>
            <a:pPr>
              <a:buNone/>
            </a:pPr>
            <a:r>
              <a:rPr lang="en-US" sz="3600" b="1" dirty="0">
                <a:solidFill>
                  <a:srgbClr val="00B050"/>
                </a:solidFill>
              </a:rPr>
              <a:t>no exchange </a:t>
            </a:r>
          </a:p>
          <a:p>
            <a:pPr>
              <a:buNone/>
            </a:pPr>
            <a:r>
              <a:rPr lang="en-US" sz="3600" dirty="0"/>
              <a:t>of goods or services.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6B29-46C1-4694-A8AB-94526104CE6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Transfers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Tiki\AppData\Local\Microsoft\Windows\Temporary Internet Files\Content.IE5\FR44U5IZ\MC9001505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895600"/>
            <a:ext cx="2209800" cy="2209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33400" y="16002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b="1" dirty="0">
                <a:latin typeface="+mn-lt"/>
              </a:rPr>
              <a:t>A transfer…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6B29-46C1-4694-A8AB-94526104CE6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Transfers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1676400"/>
            <a:ext cx="792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+mn-lt"/>
              </a:rPr>
              <a:t>Transfers can move</a:t>
            </a:r>
          </a:p>
          <a:p>
            <a:pPr algn="ctr"/>
            <a:endParaRPr lang="en-US" sz="3200" dirty="0">
              <a:latin typeface="+mn-lt"/>
            </a:endParaRPr>
          </a:p>
          <a:p>
            <a:pPr algn="ctr"/>
            <a:r>
              <a:rPr lang="en-US" sz="4400" b="1" dirty="0">
                <a:solidFill>
                  <a:srgbClr val="00B050"/>
                </a:solidFill>
                <a:latin typeface="+mn-lt"/>
              </a:rPr>
              <a:t>Cash</a:t>
            </a:r>
          </a:p>
          <a:p>
            <a:pPr algn="ctr"/>
            <a:endParaRPr lang="en-US" sz="3200" dirty="0">
              <a:latin typeface="+mn-lt"/>
            </a:endParaRPr>
          </a:p>
          <a:p>
            <a:pPr algn="ctr"/>
            <a:r>
              <a:rPr lang="en-US" sz="3200" dirty="0">
                <a:latin typeface="+mn-lt"/>
              </a:rPr>
              <a:t>or</a:t>
            </a:r>
          </a:p>
          <a:p>
            <a:pPr algn="ctr"/>
            <a:endParaRPr lang="en-US" sz="3200" dirty="0">
              <a:latin typeface="+mn-lt"/>
            </a:endParaRPr>
          </a:p>
          <a:p>
            <a:pPr algn="ctr"/>
            <a:r>
              <a:rPr lang="en-US" sz="4400" b="1" dirty="0">
                <a:solidFill>
                  <a:srgbClr val="00B0F0"/>
                </a:solidFill>
                <a:latin typeface="+mn-lt"/>
              </a:rPr>
              <a:t>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1200" dirty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6B29-46C1-4694-A8AB-94526104CE6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Transfers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1447800"/>
            <a:ext cx="7924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n-lt"/>
              </a:rPr>
              <a:t>A transfer is accomplished by</a:t>
            </a:r>
          </a:p>
          <a:p>
            <a:pPr marL="457200" indent="-457200"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712788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Debit to a </a:t>
            </a:r>
            <a:r>
              <a:rPr lang="en-US" sz="32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Transfer Out </a:t>
            </a:r>
            <a:r>
              <a:rPr lang="en-US" sz="3200" dirty="0">
                <a:latin typeface="+mn-lt"/>
              </a:rPr>
              <a:t>account </a:t>
            </a:r>
          </a:p>
          <a:p>
            <a:pPr marL="712788" lvl="1" indent="-457200">
              <a:defRPr/>
            </a:pPr>
            <a:r>
              <a:rPr lang="en-US" sz="3200" dirty="0">
                <a:latin typeface="+mn-lt"/>
              </a:rPr>
              <a:t>	by the fund </a:t>
            </a:r>
            <a:r>
              <a:rPr lang="en-US" sz="3200" b="1" dirty="0">
                <a:latin typeface="+mn-lt"/>
              </a:rPr>
              <a:t>providing</a:t>
            </a:r>
            <a:r>
              <a:rPr lang="en-US" sz="3200" dirty="0">
                <a:latin typeface="+mn-lt"/>
              </a:rPr>
              <a:t> the subsidy</a:t>
            </a:r>
          </a:p>
          <a:p>
            <a:pPr marL="712788" lvl="1" indent="-457200"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712788" lvl="1" indent="-457200"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Credit to a </a:t>
            </a:r>
            <a:r>
              <a:rPr lang="en-US" sz="3200" u="sng" dirty="0">
                <a:solidFill>
                  <a:srgbClr val="00B0F0"/>
                </a:solidFill>
                <a:latin typeface="+mn-lt"/>
              </a:rPr>
              <a:t>Transfer In </a:t>
            </a:r>
            <a:r>
              <a:rPr lang="en-US" sz="3200" dirty="0">
                <a:latin typeface="+mn-lt"/>
              </a:rPr>
              <a:t>account </a:t>
            </a:r>
          </a:p>
          <a:p>
            <a:pPr marL="1169988" lvl="2" indent="-457200">
              <a:defRPr/>
            </a:pPr>
            <a:r>
              <a:rPr lang="en-US" sz="3200" dirty="0">
                <a:latin typeface="+mn-lt"/>
              </a:rPr>
              <a:t>by the fund </a:t>
            </a:r>
            <a:r>
              <a:rPr lang="en-US" sz="3200" b="1" dirty="0">
                <a:latin typeface="+mn-lt"/>
              </a:rPr>
              <a:t>receiving</a:t>
            </a:r>
            <a:r>
              <a:rPr lang="en-US" sz="3200" dirty="0">
                <a:latin typeface="+mn-lt"/>
              </a:rPr>
              <a:t> the subsidy</a:t>
            </a:r>
          </a:p>
          <a:p>
            <a:pPr marL="712788" lvl="1" indent="-457200"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  <a:p>
            <a:pPr marL="712788" lvl="1" indent="-457200">
              <a:defRPr/>
            </a:pPr>
            <a:r>
              <a:rPr lang="en-US" sz="2400" dirty="0">
                <a:latin typeface="+mn-lt"/>
              </a:rPr>
              <a:t>	Transfer Out + Transfer In = $0</a:t>
            </a:r>
            <a:endParaRPr lang="en-US" sz="2400" dirty="0"/>
          </a:p>
        </p:txBody>
      </p:sp>
      <p:pic>
        <p:nvPicPr>
          <p:cNvPr id="2050" name="Picture 2" descr="C:\Users\Tiki\AppData\Local\Microsoft\Windows\Temporary Internet Files\Content.IE5\FR44U5IZ\MC9000480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800600"/>
            <a:ext cx="1295400" cy="14247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91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Content Placeholder 3" descr="SOU LOGO VT 186 PO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6019800"/>
            <a:ext cx="350838" cy="7556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Fund Types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813A9-5E9E-4D0A-99CD-C1EBDCB735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685800" y="1447800"/>
            <a:ext cx="739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sz="2400" dirty="0">
                <a:latin typeface="+mn-lt"/>
                <a:ea typeface="Calibri" pitchFamily="34" charset="0"/>
                <a:cs typeface="Times New Roman" pitchFamily="18" charset="0"/>
              </a:rPr>
              <a:t> Each </a:t>
            </a:r>
            <a:r>
              <a:rPr lang="en-US" sz="2400" b="1" dirty="0">
                <a:solidFill>
                  <a:srgbClr val="7030A0"/>
                </a:solidFill>
                <a:latin typeface="+mn-lt"/>
                <a:ea typeface="Calibri" pitchFamily="34" charset="0"/>
                <a:cs typeface="Times New Roman" pitchFamily="18" charset="0"/>
              </a:rPr>
              <a:t>index</a:t>
            </a:r>
            <a:r>
              <a:rPr lang="en-US" sz="2400" dirty="0">
                <a:latin typeface="+mn-lt"/>
                <a:ea typeface="Calibri" pitchFamily="34" charset="0"/>
                <a:cs typeface="Times New Roman" pitchFamily="18" charset="0"/>
              </a:rPr>
              <a:t> code references a </a:t>
            </a:r>
            <a:r>
              <a:rPr lang="en-US" sz="2400" b="1" dirty="0">
                <a:solidFill>
                  <a:srgbClr val="00B050"/>
                </a:solidFill>
                <a:latin typeface="+mn-lt"/>
                <a:ea typeface="Calibri" pitchFamily="34" charset="0"/>
                <a:cs typeface="Times New Roman" pitchFamily="18" charset="0"/>
              </a:rPr>
              <a:t>fund code</a:t>
            </a:r>
            <a:r>
              <a:rPr lang="en-US" sz="2400" dirty="0">
                <a:latin typeface="+mn-lt"/>
                <a:ea typeface="Calibri" pitchFamily="34" charset="0"/>
                <a:cs typeface="Times New Roman" pitchFamily="18" charset="0"/>
              </a:rPr>
              <a:t>.  </a:t>
            </a:r>
          </a:p>
        </p:txBody>
      </p:sp>
      <p:pic>
        <p:nvPicPr>
          <p:cNvPr id="18438" name="Picture 8" descr="J:\1 Business Services Training\Transfers\Index Code Struct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905000"/>
            <a:ext cx="4899025" cy="2286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9" name="Picture 9" descr="J:\1 Business Services Training\Transfers\Fund Code Structur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47749"/>
            <a:ext cx="7143750" cy="118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1219200" y="3581400"/>
            <a:ext cx="609600" cy="1143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3761" y="5666982"/>
            <a:ext cx="7486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+mn-lt"/>
                <a:ea typeface="Calibri" pitchFamily="34" charset="0"/>
                <a:cs typeface="Times New Roman" pitchFamily="18" charset="0"/>
              </a:rPr>
              <a:t>Each fund code is associated with a </a:t>
            </a:r>
            <a:r>
              <a:rPr lang="en-US" sz="2400" dirty="0">
                <a:solidFill>
                  <a:srgbClr val="FF0000"/>
                </a:solidFill>
                <a:latin typeface="+mn-lt"/>
                <a:ea typeface="Calibri" pitchFamily="34" charset="0"/>
                <a:cs typeface="Times New Roman" pitchFamily="18" charset="0"/>
              </a:rPr>
              <a:t>fund type</a:t>
            </a:r>
            <a:r>
              <a:rPr lang="en-US" sz="2400" dirty="0">
                <a:latin typeface="+mn-lt"/>
                <a:ea typeface="Calibri" pitchFamily="34" charset="0"/>
                <a:cs typeface="Times New Roman" pitchFamily="18" charset="0"/>
              </a:rPr>
              <a:t>.</a:t>
            </a:r>
            <a:endParaRPr lang="en-US" sz="24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6311" y="212951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FTMACCI</a:t>
            </a:r>
          </a:p>
        </p:txBody>
      </p:sp>
      <p:sp>
        <p:nvSpPr>
          <p:cNvPr id="14" name="Right Arrow 13"/>
          <p:cNvSpPr/>
          <p:nvPr/>
        </p:nvSpPr>
        <p:spPr>
          <a:xfrm rot="10800000">
            <a:off x="6360565" y="1961695"/>
            <a:ext cx="1718787" cy="70497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319748">
            <a:off x="6808969" y="3092411"/>
            <a:ext cx="129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FTVFUND</a:t>
            </a:r>
          </a:p>
        </p:txBody>
      </p:sp>
      <p:sp>
        <p:nvSpPr>
          <p:cNvPr id="16" name="Right Arrow 15"/>
          <p:cNvSpPr/>
          <p:nvPr/>
        </p:nvSpPr>
        <p:spPr>
          <a:xfrm rot="8502998">
            <a:off x="6708110" y="2863003"/>
            <a:ext cx="1375603" cy="935707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" y="3276600"/>
            <a:ext cx="609600" cy="304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47244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2242066"/>
            <a:ext cx="1524000" cy="3408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1733266" y="1877954"/>
            <a:ext cx="152400" cy="3524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219200" y="2582930"/>
            <a:ext cx="304800" cy="69367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609600" y="1600201"/>
            <a:ext cx="1828800" cy="2743200"/>
          </a:xfrm>
        </p:spPr>
        <p:txBody>
          <a:bodyPr/>
          <a:lstStyle/>
          <a:p>
            <a:pPr marL="109537" indent="0">
              <a:buNone/>
            </a:pPr>
            <a:r>
              <a:rPr lang="en-US" sz="1800" dirty="0">
                <a:solidFill>
                  <a:srgbClr val="C00000"/>
                </a:solidFill>
              </a:rPr>
              <a:t>Fund Type 11</a:t>
            </a:r>
          </a:p>
          <a:p>
            <a:pPr marL="109537" indent="0">
              <a:buNone/>
            </a:pPr>
            <a:r>
              <a:rPr lang="en-US" sz="2400" u="sng" dirty="0"/>
              <a:t>Bud Ops</a:t>
            </a:r>
          </a:p>
          <a:p>
            <a:pPr marL="109537" indent="0">
              <a:buNone/>
            </a:pPr>
            <a:endParaRPr lang="en-US" sz="800" u="sng" dirty="0"/>
          </a:p>
          <a:p>
            <a:pPr marL="109537" indent="0">
              <a:buNone/>
            </a:pPr>
            <a:r>
              <a:rPr lang="en-US" sz="1200" dirty="0">
                <a:solidFill>
                  <a:srgbClr val="0070C0"/>
                </a:solidFill>
              </a:rPr>
              <a:t>(000000-019999)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Academic </a:t>
            </a:r>
            <a:r>
              <a:rPr lang="en-US" sz="1800" dirty="0" err="1"/>
              <a:t>Depts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Library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Admissions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/>
              <a:t>Some IT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056B29-46C1-4694-A8AB-94526104CE6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Fund Types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33400" y="1524000"/>
            <a:ext cx="1905000" cy="29335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803" y="1506691"/>
            <a:ext cx="1957387" cy="295087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34373"/>
            <a:ext cx="1957387" cy="292319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75" y="1534373"/>
            <a:ext cx="1957387" cy="292319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67000" y="1600200"/>
            <a:ext cx="1828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indent="0">
              <a:buNone/>
            </a:pPr>
            <a:r>
              <a:rPr lang="en-US" dirty="0">
                <a:solidFill>
                  <a:srgbClr val="C00000"/>
                </a:solidFill>
                <a:latin typeface="+mn-lt"/>
              </a:rPr>
              <a:t>Fund Type 12</a:t>
            </a:r>
          </a:p>
          <a:p>
            <a:pPr marL="109537" indent="0">
              <a:buNone/>
            </a:pPr>
            <a:r>
              <a:rPr lang="en-US" sz="2200" u="sng" dirty="0">
                <a:latin typeface="+mn-lt"/>
              </a:rPr>
              <a:t>Designated Operations</a:t>
            </a:r>
          </a:p>
          <a:p>
            <a:pPr marL="109537" indent="0">
              <a:buNone/>
            </a:pPr>
            <a:r>
              <a:rPr lang="en-US" sz="1200" dirty="0">
                <a:solidFill>
                  <a:srgbClr val="0070C0"/>
                </a:solidFill>
                <a:latin typeface="+mn-lt"/>
              </a:rPr>
              <a:t>(050000-070000)</a:t>
            </a:r>
          </a:p>
          <a:p>
            <a:pPr marL="395287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Sports Camps</a:t>
            </a:r>
          </a:p>
          <a:p>
            <a:pPr marL="395287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Extended Campus Operations</a:t>
            </a:r>
          </a:p>
          <a:p>
            <a:pPr marL="395287" indent="-285750"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JPR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1600200"/>
            <a:ext cx="1828801" cy="295465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09537" lvl="0"/>
            <a:r>
              <a:rPr lang="en-US" dirty="0">
                <a:solidFill>
                  <a:srgbClr val="C00000"/>
                </a:solidFill>
                <a:latin typeface="Lucida Sans Unicode"/>
              </a:rPr>
              <a:t>Fund Type 13</a:t>
            </a:r>
          </a:p>
          <a:p>
            <a:pPr marL="109537" lvl="0"/>
            <a:r>
              <a:rPr lang="en-US" sz="2400" u="sng" dirty="0">
                <a:solidFill>
                  <a:prstClr val="black"/>
                </a:solidFill>
                <a:latin typeface="Lucida Sans Unicode"/>
              </a:rPr>
              <a:t>Service Centers</a:t>
            </a:r>
          </a:p>
          <a:p>
            <a:pPr marL="109537" lvl="0"/>
            <a:r>
              <a:rPr lang="en-US" sz="1200" dirty="0">
                <a:solidFill>
                  <a:srgbClr val="0070C0"/>
                </a:solidFill>
                <a:latin typeface="Lucida Sans Unicode"/>
              </a:rPr>
              <a:t>(090000-090999)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>
                <a:solidFill>
                  <a:prstClr val="black"/>
                </a:solidFill>
                <a:latin typeface="Lucida Sans Unicode"/>
              </a:rPr>
              <a:t>RVTV</a:t>
            </a: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Printing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FMP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Van Pool</a:t>
            </a:r>
          </a:p>
          <a:p>
            <a:pPr marL="395287" lvl="0" indent="-285750"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latin typeface="Lucida Sans Unicode"/>
            </a:endParaRPr>
          </a:p>
          <a:p>
            <a:pPr marL="109537" lvl="0"/>
            <a:endParaRPr lang="en-US" dirty="0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4762" y="1626020"/>
            <a:ext cx="1905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" lvl="0"/>
            <a:r>
              <a:rPr lang="en-US" dirty="0">
                <a:solidFill>
                  <a:srgbClr val="C00000"/>
                </a:solidFill>
                <a:latin typeface="Lucida Sans Unicode"/>
              </a:rPr>
              <a:t>Fund Type 20</a:t>
            </a:r>
          </a:p>
          <a:p>
            <a:pPr marL="109537" lvl="0"/>
            <a:r>
              <a:rPr lang="en-US" sz="2400" u="sng" dirty="0">
                <a:solidFill>
                  <a:prstClr val="black"/>
                </a:solidFill>
                <a:latin typeface="Lucida Sans Unicode"/>
              </a:rPr>
              <a:t>Auxiliaries</a:t>
            </a:r>
          </a:p>
          <a:p>
            <a:pPr marL="109537" lvl="0"/>
            <a:endParaRPr lang="en-US" u="sng" dirty="0">
              <a:solidFill>
                <a:prstClr val="black"/>
              </a:solidFill>
              <a:latin typeface="Lucida Sans Unicode"/>
            </a:endParaRPr>
          </a:p>
          <a:p>
            <a:pPr marL="109537" lvl="0"/>
            <a:r>
              <a:rPr lang="en-US" sz="1200" dirty="0">
                <a:solidFill>
                  <a:srgbClr val="0070C0"/>
                </a:solidFill>
                <a:latin typeface="Lucida Sans Unicode"/>
              </a:rPr>
              <a:t>(100000-199999)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Housing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Athletics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Student Union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Bookstore</a:t>
            </a:r>
          </a:p>
          <a:p>
            <a:pPr marL="395287" lvl="0" indent="-285750"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Lucida Sans Unicode"/>
              </a:rPr>
              <a:t>Parking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518700"/>
            <a:ext cx="8395130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09537" indent="0">
              <a:spcBef>
                <a:spcPts val="1200"/>
              </a:spcBef>
              <a:buNone/>
            </a:pPr>
            <a:r>
              <a:rPr lang="en-US" sz="2400" dirty="0">
                <a:solidFill>
                  <a:srgbClr val="00B0F0"/>
                </a:solidFill>
              </a:rPr>
              <a:t>Funds (in blue) </a:t>
            </a:r>
            <a:r>
              <a:rPr lang="en-US" sz="2400" dirty="0"/>
              <a:t>are grouped by </a:t>
            </a:r>
            <a:r>
              <a:rPr lang="en-US" sz="2400" dirty="0">
                <a:solidFill>
                  <a:srgbClr val="FF0000"/>
                </a:solidFill>
              </a:rPr>
              <a:t>Level 2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Fund Types (in red)</a:t>
            </a:r>
            <a:r>
              <a:rPr lang="en-US" sz="2400" dirty="0"/>
              <a:t>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271234"/>
            <a:ext cx="6957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Choose the Transfer In/Out accounts according to the Fund Types in the entry.</a:t>
            </a:r>
          </a:p>
        </p:txBody>
      </p:sp>
      <p:pic>
        <p:nvPicPr>
          <p:cNvPr id="2050" name="Picture 2" descr="C:\Users\MCCLUREL\AppData\Local\Microsoft\Windows\Temporary Internet Files\Content.IE5\NVQ0G702\MM900041056[1]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10133">
            <a:off x="1031712" y="5425956"/>
            <a:ext cx="90837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590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746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Transfer Accounts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09800" y="1505659"/>
            <a:ext cx="4483100" cy="36933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en-US" i="1" dirty="0">
                <a:latin typeface="+mn-lt"/>
                <a:ea typeface="Calibri" pitchFamily="34" charset="0"/>
                <a:cs typeface="Times New Roman" pitchFamily="18" charset="0"/>
              </a:rPr>
              <a:t>Note references to “FTYP” (fund type).</a:t>
            </a:r>
            <a:endParaRPr lang="en-US" i="1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DC234-968D-4EF2-93D1-641E878510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8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877799"/>
              </p:ext>
            </p:extLst>
          </p:nvPr>
        </p:nvGraphicFramePr>
        <p:xfrm>
          <a:off x="533400" y="1842223"/>
          <a:ext cx="8458200" cy="4177052"/>
        </p:xfrm>
        <a:graphic>
          <a:graphicData uri="http://schemas.openxmlformats.org/drawingml/2006/table">
            <a:tbl>
              <a:tblPr/>
              <a:tblGrid>
                <a:gridCol w="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6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38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Account Code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Entry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Account Code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Entry</a:t>
                      </a: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91000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Transfers In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92000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Transfers Out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91001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In- w/in FTYP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Lvl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 (not FT11)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92001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Out- w/in FTYP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Lvl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 (not FT11)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91005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In- between FTYP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Lvl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92005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Out- between FTYP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Lvl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91008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In- Debt Retirement w/in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92008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Out- Debt Retirement w/in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Inst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91105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In- Incidental Fee Resources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92105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Out- Incidental Fee Resources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1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91225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In- from Other OUS Inst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92225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Out- to Other OUS Inst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91228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In- Debt Retirement CO-Inst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92228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Out- Debt Retirement CO-Inst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0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91250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 In- w/in FT11 Budgeted Ops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92250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Out- w/in FT11 Budgeted Ops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91501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In- for Cost Sharing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92501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Tfr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Out- to Cost Sharing Funds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"Normal Credit Entry"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"Normal Debit Entry"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800" dirty="0">
                        <a:latin typeface="Calibri"/>
                      </a:endParaRPr>
                    </a:p>
                  </a:txBody>
                  <a:tcPr marL="47847" marR="4784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1332552" y="2743200"/>
            <a:ext cx="2514600" cy="444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13218" y="5029200"/>
            <a:ext cx="2692400" cy="444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55800" y="1874991"/>
            <a:ext cx="15240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+mn-lt"/>
              </a:rPr>
              <a:t>IN   91xxx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1874991"/>
            <a:ext cx="17526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OUT  92xxx</a:t>
            </a:r>
          </a:p>
        </p:txBody>
      </p:sp>
      <p:sp>
        <p:nvSpPr>
          <p:cNvPr id="2" name="Oval 1"/>
          <p:cNvSpPr/>
          <p:nvPr/>
        </p:nvSpPr>
        <p:spPr>
          <a:xfrm>
            <a:off x="5372669" y="2724150"/>
            <a:ext cx="2902165" cy="4635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3483" y="5028252"/>
            <a:ext cx="2902165" cy="444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49441" y="6248400"/>
            <a:ext cx="947382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Pairs!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005618" y="5638800"/>
            <a:ext cx="445732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724400" y="5638800"/>
            <a:ext cx="4572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dirty="0"/>
              <a:t>	</a:t>
            </a:r>
            <a:r>
              <a:rPr lang="en-US" sz="4800" dirty="0"/>
              <a:t>Cash Transfer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26C59-DB66-4024-AF05-B7AC3A05A64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51915" y="3552364"/>
            <a:ext cx="1752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ATHWBG</a:t>
            </a:r>
          </a:p>
          <a:p>
            <a:r>
              <a:rPr lang="en-US" dirty="0">
                <a:latin typeface="+mn-lt"/>
              </a:rPr>
              <a:t>Des Ops fund</a:t>
            </a:r>
          </a:p>
          <a:p>
            <a:r>
              <a:rPr lang="en-US" dirty="0">
                <a:latin typeface="+mn-lt"/>
              </a:rPr>
              <a:t>FT 13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4800600"/>
            <a:ext cx="18288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ATHSCL</a:t>
            </a:r>
          </a:p>
          <a:p>
            <a:r>
              <a:rPr lang="en-US" dirty="0">
                <a:latin typeface="+mn-lt"/>
              </a:rPr>
              <a:t>Auxiliary fund</a:t>
            </a:r>
          </a:p>
          <a:p>
            <a:r>
              <a:rPr lang="en-US" dirty="0">
                <a:latin typeface="+mn-lt"/>
              </a:rPr>
              <a:t>FT 20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057400"/>
            <a:ext cx="6400799" cy="3962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178490" y="4800600"/>
            <a:ext cx="4249444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CR 91005 Transfer In </a:t>
            </a:r>
            <a:r>
              <a:rPr lang="en-US" dirty="0" err="1">
                <a:solidFill>
                  <a:srgbClr val="0070C0"/>
                </a:solidFill>
              </a:rPr>
              <a:t>btwn</a:t>
            </a:r>
            <a:r>
              <a:rPr lang="en-US" dirty="0">
                <a:solidFill>
                  <a:srgbClr val="0070C0"/>
                </a:solidFill>
              </a:rPr>
              <a:t> FTYP </a:t>
            </a:r>
            <a:r>
              <a:rPr lang="en-US" dirty="0" err="1">
                <a:solidFill>
                  <a:srgbClr val="0070C0"/>
                </a:solidFill>
              </a:rPr>
              <a:t>Lvl</a:t>
            </a:r>
            <a:r>
              <a:rPr lang="en-US" dirty="0">
                <a:solidFill>
                  <a:srgbClr val="0070C0"/>
                </a:solidFill>
              </a:rPr>
              <a:t> 2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30806" y="6034584"/>
            <a:ext cx="434340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DR 92005 Transfer Out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btwn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FTYP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Lvl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33600" y="5723930"/>
            <a:ext cx="457200" cy="3676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04515" y="4475694"/>
            <a:ext cx="662485" cy="1533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1000" y="1595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7" lvl="0" indent="0">
              <a:buClr>
                <a:srgbClr val="2DA2BF"/>
              </a:buClr>
              <a:buNone/>
            </a:pPr>
            <a:r>
              <a:rPr lang="en-US" sz="2400" b="1" i="1" dirty="0">
                <a:solidFill>
                  <a:prstClr val="black"/>
                </a:solidFill>
                <a:latin typeface="+mn-lt"/>
              </a:rPr>
              <a:t>“A summer Sports Camp transfers cash to Athletics.”</a:t>
            </a:r>
            <a:endParaRPr lang="en-US" sz="2400" b="1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8DB86-19D7-4E0D-BCFD-600AF4A6EA0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US" sz="4800" dirty="0"/>
              <a:t>	Budget Transfer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1" y="1484293"/>
            <a:ext cx="8442846" cy="954107"/>
          </a:xfrm>
        </p:spPr>
        <p:txBody>
          <a:bodyPr wrap="square">
            <a:spAutoFit/>
          </a:bodyPr>
          <a:lstStyle/>
          <a:p>
            <a:pPr marL="109537" lvl="0" indent="0">
              <a:buClr>
                <a:srgbClr val="2DA2BF"/>
              </a:buClr>
              <a:buNone/>
            </a:pPr>
            <a:r>
              <a:rPr lang="en-US" sz="2800" i="1" dirty="0">
                <a:solidFill>
                  <a:prstClr val="black"/>
                </a:solidFill>
              </a:rPr>
              <a:t>“IT Telecom fund transfers budget to Asset replacement fund (both Service Center funds).”</a:t>
            </a:r>
          </a:p>
        </p:txBody>
      </p:sp>
      <p:pic>
        <p:nvPicPr>
          <p:cNvPr id="7" name="Picture 3" descr="SOU LOGO HZ CMY 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04800"/>
            <a:ext cx="1232330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06" y="2438400"/>
            <a:ext cx="8001000" cy="2928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38400" y="5943600"/>
            <a:ext cx="6059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buFont typeface="Wingdings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Always check with the Budget Office before 			making budget changes!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19400" y="2438752"/>
            <a:ext cx="438320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Detail from JBD00159, 09/01/2012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19400" y="3718201"/>
            <a:ext cx="4572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fontAlgn="b"/>
            <a:r>
              <a:rPr lang="en-US" dirty="0"/>
              <a:t>91001  </a:t>
            </a:r>
            <a:r>
              <a:rPr lang="en-US" dirty="0" err="1"/>
              <a:t>Tfr</a:t>
            </a:r>
            <a:r>
              <a:rPr lang="en-US" dirty="0"/>
              <a:t> In- w/in FTYP </a:t>
            </a:r>
            <a:r>
              <a:rPr lang="en-US" dirty="0" err="1"/>
              <a:t>Lvl</a:t>
            </a:r>
            <a:r>
              <a:rPr lang="en-US" dirty="0"/>
              <a:t> 2 (not FT11)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19400" y="4999139"/>
            <a:ext cx="4724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92001 </a:t>
            </a:r>
            <a:r>
              <a:rPr lang="en-US" dirty="0" err="1"/>
              <a:t>Tfr</a:t>
            </a:r>
            <a:r>
              <a:rPr lang="en-US" dirty="0"/>
              <a:t> Out- w/in FTYP </a:t>
            </a:r>
            <a:r>
              <a:rPr lang="en-US" dirty="0" err="1"/>
              <a:t>Lvl</a:t>
            </a:r>
            <a:r>
              <a:rPr lang="en-US" dirty="0"/>
              <a:t> 2 (not FT11)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3384</TotalTime>
  <Words>502</Words>
  <Application>Microsoft Office PowerPoint</Application>
  <PresentationFormat>On-screen Show (4:3)</PresentationFormat>
  <Paragraphs>202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Transfers  </vt:lpstr>
      <vt:lpstr> Transfers</vt:lpstr>
      <vt:lpstr> Transfers</vt:lpstr>
      <vt:lpstr> Transfers</vt:lpstr>
      <vt:lpstr> Fund Types</vt:lpstr>
      <vt:lpstr> Fund Types</vt:lpstr>
      <vt:lpstr> Transfer Accounts</vt:lpstr>
      <vt:lpstr> Cash Transfer</vt:lpstr>
      <vt:lpstr> Budget Transfer</vt:lpstr>
      <vt:lpstr> Transfers</vt:lpstr>
      <vt:lpstr>Contacts</vt:lpstr>
    </vt:vector>
  </TitlesOfParts>
  <Company>Southern Oregon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Larvick</dc:creator>
  <cp:lastModifiedBy>Jaimie Bernhagen</cp:lastModifiedBy>
  <cp:revision>303</cp:revision>
  <dcterms:created xsi:type="dcterms:W3CDTF">2010-08-17T09:24:17Z</dcterms:created>
  <dcterms:modified xsi:type="dcterms:W3CDTF">2020-03-04T23:34:27Z</dcterms:modified>
</cp:coreProperties>
</file>