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0" r:id="rId3"/>
    <p:sldId id="280" r:id="rId4"/>
    <p:sldId id="264" r:id="rId5"/>
    <p:sldId id="265" r:id="rId6"/>
    <p:sldId id="279" r:id="rId7"/>
    <p:sldId id="270" r:id="rId8"/>
    <p:sldId id="278" r:id="rId9"/>
    <p:sldId id="281" r:id="rId10"/>
    <p:sldId id="268" r:id="rId11"/>
    <p:sldId id="267" r:id="rId1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0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5DD62DFD-1B80-4F11-8ECE-4B478660BCA2}" type="datetimeFigureOut">
              <a:rPr lang="en-US"/>
              <a:pPr>
                <a:defRPr/>
              </a:pPr>
              <a:t>4/11/2016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F042ADED-301B-48CC-88D5-E5C831DFA5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330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1DA8A68-667B-40A7-AFA6-BD7F3AF39C6B}" type="datetimeFigureOut">
              <a:rPr lang="en-US"/>
              <a:pPr>
                <a:defRPr/>
              </a:pPr>
              <a:t>4/11/2016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3C92158-E25A-4AF1-A6C5-9D55C7EE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182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5F11607-1B1B-4202-8141-04EBF484882B}" type="datetime1">
              <a:rPr lang="en-US"/>
              <a:pPr>
                <a:defRPr/>
              </a:pPr>
              <a:t>4/11/2016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B7F7B75-733F-433B-8D2D-AFBC2987E1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56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8F652-8814-4A09-A99F-9B130BFB3F2C}" type="datetime1">
              <a:rPr lang="en-US"/>
              <a:pPr>
                <a:defRPr/>
              </a:pPr>
              <a:t>4/11/2016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B5C16-A27F-476A-8D7A-48AE2065F9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1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1FE1-CEA4-4D87-AFE2-66670E67C8DF}" type="datetime1">
              <a:rPr lang="en-US"/>
              <a:pPr>
                <a:defRPr/>
              </a:pPr>
              <a:t>4/11/2016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1414B-1A58-4945-96AB-D4494A1B2B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34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23F94-A56F-4D07-AECE-5FD347AF49E4}" type="datetime1">
              <a:rPr lang="en-US"/>
              <a:pPr>
                <a:defRPr/>
              </a:pPr>
              <a:t>4/11/2016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5CD88-CC24-483E-9F29-AFD642809E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80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8FB4CD-CBD0-44BD-B18F-2BF810386B96}" type="datetime1">
              <a:rPr lang="en-US"/>
              <a:pPr>
                <a:defRPr/>
              </a:pPr>
              <a:t>4/11/2016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8AD070-01A9-4C1B-BFF5-34ECA8F277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207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7F50F0-AD05-46FB-A380-DD98D9C70C87}" type="datetime1">
              <a:rPr lang="en-US"/>
              <a:pPr>
                <a:defRPr/>
              </a:pPr>
              <a:t>4/11/2016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7971AC-7F75-47C8-9C3C-DBBFEE33B4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39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DA199B-78D4-4496-926A-C7643AE2DFC4}" type="datetime1">
              <a:rPr lang="en-US"/>
              <a:pPr>
                <a:defRPr/>
              </a:pPr>
              <a:t>4/11/2016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A5CFCD-DCC0-40D8-BA88-6C9DA23109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85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EB3CFB-A365-4887-B74E-1C06D73474EA}" type="datetime1">
              <a:rPr lang="en-US"/>
              <a:pPr>
                <a:defRPr/>
              </a:pPr>
              <a:t>4/11/2016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E1F794-85E4-4D5C-8B8E-2B351EE8A5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77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F4D08-8D75-4895-AA5E-35FFDDF0BFFE}" type="datetime1">
              <a:rPr lang="en-US"/>
              <a:pPr>
                <a:defRPr/>
              </a:pPr>
              <a:t>4/11/2016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6DAF6-7A25-4DE9-9982-D3F777F4AE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4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B5B46F-A6ED-44EE-95D9-6DA69781C1D0}" type="datetime1">
              <a:rPr lang="en-US"/>
              <a:pPr>
                <a:defRPr/>
              </a:pPr>
              <a:t>4/11/2016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C9B6CA-6056-4DD8-975E-E2F73A9748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953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7A0C0F9-9995-449C-9D09-A72DA76F74A0}" type="datetime1">
              <a:rPr lang="en-US"/>
              <a:pPr>
                <a:defRPr/>
              </a:pPr>
              <a:t>4/11/2016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DB68D1F-297D-48A3-947C-33F0B2F1E9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72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CFE9372-E68B-48BA-A1A2-0C7CE9CB3E80}" type="datetime1">
              <a:rPr lang="en-US"/>
              <a:pPr>
                <a:defRPr/>
              </a:pPr>
              <a:t>4/11/2016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7ADAF34-8983-44E0-8D71-9CB4FFD224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75" r:id="rId2"/>
    <p:sldLayoutId id="2147484080" r:id="rId3"/>
    <p:sldLayoutId id="2147484081" r:id="rId4"/>
    <p:sldLayoutId id="2147484082" r:id="rId5"/>
    <p:sldLayoutId id="2147484083" r:id="rId6"/>
    <p:sldLayoutId id="2147484076" r:id="rId7"/>
    <p:sldLayoutId id="2147484084" r:id="rId8"/>
    <p:sldLayoutId id="2147484085" r:id="rId9"/>
    <p:sldLayoutId id="2147484077" r:id="rId10"/>
    <p:sldLayoutId id="214748407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ou.edu/bus_serv/CashHandlingManualOct2010_DM2.doc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ou.edu/bus_serv/CashHandlingManualOct2010_DM2.do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oufoundation.org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GIFT DEPOSITS</a:t>
            </a:r>
            <a:endParaRPr lang="en-US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381000" y="3581400"/>
            <a:ext cx="8458200" cy="1200150"/>
          </a:xfrm>
        </p:spPr>
        <p:txBody>
          <a:bodyPr/>
          <a:lstStyle/>
          <a:p>
            <a:pPr marR="0" eaLnBrk="1" hangingPunct="1"/>
            <a:r>
              <a:rPr lang="en-US" sz="2800" dirty="0" smtClean="0"/>
              <a:t>To Report a Cash Gift Received by a Department</a:t>
            </a:r>
          </a:p>
          <a:p>
            <a:pPr marR="0"/>
            <a:r>
              <a:rPr lang="en-US" sz="1400" b="1" dirty="0" smtClean="0">
                <a:hlinkClick r:id="rId2"/>
              </a:rPr>
              <a:t>http://www.sou.edu/bus_serv/CashHandlingManualOct2010_DM2.doc</a:t>
            </a:r>
            <a:endParaRPr lang="en-US" sz="1400" dirty="0" smtClean="0"/>
          </a:p>
          <a:p>
            <a:pPr marR="0" eaLnBrk="1" hangingPunct="1"/>
            <a:endParaRPr lang="en-US" sz="2800" dirty="0" smtClean="0"/>
          </a:p>
        </p:txBody>
      </p:sp>
      <p:pic>
        <p:nvPicPr>
          <p:cNvPr id="9220" name="Picture 4" descr="SOU LOGO HZ 186 P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39624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38600" y="5229225"/>
            <a:ext cx="4572000" cy="485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Business Services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April 2016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 descr="SOU LOGO VT 186 PO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6019800"/>
            <a:ext cx="350838" cy="7556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	</a:t>
            </a:r>
            <a:r>
              <a:rPr lang="en-US" sz="4800" dirty="0" smtClean="0"/>
              <a:t>GIFT DEPOSIT INSTRUCTIONS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914400" y="1600200"/>
            <a:ext cx="7696200" cy="49545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The instructions and forms are part of the Cash Handling Manual located in the Bursar section of the Business Services website.  </a:t>
            </a:r>
          </a:p>
          <a:p>
            <a:pPr>
              <a:defRPr/>
            </a:pPr>
            <a:endParaRPr lang="en-US" sz="2800" dirty="0">
              <a:latin typeface="+mn-lt"/>
            </a:endParaRPr>
          </a:p>
          <a:p>
            <a:pPr>
              <a:defRPr/>
            </a:pPr>
            <a:endParaRPr lang="en-US" sz="2000" dirty="0">
              <a:latin typeface="Arial" pitchFamily="34" charset="0"/>
            </a:endParaRPr>
          </a:p>
          <a:p>
            <a:pPr>
              <a:defRPr/>
            </a:pPr>
            <a:r>
              <a:rPr lang="en-US" sz="2400" dirty="0">
                <a:latin typeface="Arial" pitchFamily="34" charset="0"/>
              </a:rPr>
              <a:t> </a:t>
            </a:r>
          </a:p>
          <a:p>
            <a:pPr>
              <a:defRPr/>
            </a:pPr>
            <a:r>
              <a:rPr lang="en-US" sz="2400" dirty="0">
                <a:latin typeface="Arial" pitchFamily="34" charset="0"/>
              </a:rPr>
              <a:t> </a:t>
            </a:r>
          </a:p>
          <a:p>
            <a:pPr>
              <a:defRPr/>
            </a:pPr>
            <a:r>
              <a:rPr lang="en-US" sz="2800" dirty="0">
                <a:latin typeface="Arial" pitchFamily="34" charset="0"/>
              </a:rPr>
              <a:t> </a:t>
            </a:r>
          </a:p>
          <a:p>
            <a:pPr>
              <a:defRPr/>
            </a:pPr>
            <a:r>
              <a:rPr lang="en-US" sz="2800" dirty="0">
                <a:latin typeface="Arial" pitchFamily="34" charset="0"/>
              </a:rPr>
              <a:t> </a:t>
            </a:r>
          </a:p>
          <a:p>
            <a:pPr>
              <a:defRPr/>
            </a:pPr>
            <a:r>
              <a:rPr lang="en-US" sz="3200" dirty="0">
                <a:latin typeface="Arial" pitchFamily="34" charset="0"/>
              </a:rPr>
              <a:t> </a:t>
            </a:r>
          </a:p>
          <a:p>
            <a:pPr>
              <a:defRPr/>
            </a:pPr>
            <a:endParaRPr lang="en-US" sz="3200" dirty="0">
              <a:latin typeface="Arial" pitchFamily="34" charset="0"/>
            </a:endParaRPr>
          </a:p>
          <a:p>
            <a:pPr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9450C-B11A-41AA-8116-9C04710033B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8438" name="Picture 6" descr="Link to Cash Handling Manua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76613"/>
            <a:ext cx="5029200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6800" y="3352800"/>
            <a:ext cx="2286000" cy="1354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i="1" dirty="0">
                <a:latin typeface="+mn-lt"/>
                <a:hlinkClick r:id="rId4"/>
              </a:rPr>
              <a:t>http://www.sou.edu/bus_serv/CashHandlingManualOct2010_DM2.doc</a:t>
            </a:r>
            <a:endParaRPr lang="en-US" sz="1600" dirty="0">
              <a:latin typeface="+mn-lt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 descr="SOU LOGO VT 186 PO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6019800"/>
            <a:ext cx="350838" cy="7556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 marL="914400">
              <a:defRPr/>
            </a:pPr>
            <a:r>
              <a:rPr lang="en-US" sz="4800" dirty="0" smtClean="0"/>
              <a:t>Contact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914400" y="2362200"/>
            <a:ext cx="7315200" cy="64325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If you need a new donation index or have questions, contact:</a:t>
            </a:r>
          </a:p>
          <a:p>
            <a:pPr marL="457200" indent="-457200">
              <a:defRPr/>
            </a:pPr>
            <a:r>
              <a:rPr lang="en-US" sz="3200" dirty="0">
                <a:latin typeface="+mn-lt"/>
              </a:rPr>
              <a:t>		</a:t>
            </a:r>
          </a:p>
          <a:p>
            <a:pPr marL="457200" indent="-457200">
              <a:defRPr/>
            </a:pPr>
            <a:r>
              <a:rPr lang="en-US" sz="3200" dirty="0" smtClean="0">
                <a:latin typeface="+mn-lt"/>
              </a:rPr>
              <a:t>Service Center:</a:t>
            </a:r>
          </a:p>
          <a:p>
            <a:pPr marL="457200" indent="-457200">
              <a:buAutoNum type="arabicPeriod"/>
              <a:defRPr/>
            </a:pPr>
            <a:r>
              <a:rPr lang="en-US" sz="2400" dirty="0" smtClean="0">
                <a:latin typeface="+mn-lt"/>
              </a:rPr>
              <a:t>Gathers initial information</a:t>
            </a:r>
          </a:p>
          <a:p>
            <a:pPr marL="457200" indent="-457200">
              <a:buAutoNum type="arabicPeriod" startAt="2"/>
              <a:defRPr/>
            </a:pPr>
            <a:r>
              <a:rPr lang="en-US" sz="2400" dirty="0" smtClean="0">
                <a:latin typeface="+mn-lt"/>
              </a:rPr>
              <a:t>Forwards requests to: 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    Business Services, Accounting Manager</a:t>
            </a:r>
          </a:p>
          <a:p>
            <a:pPr marL="457200" indent="-457200">
              <a:buAutoNum type="arabicPeriod" startAt="2"/>
              <a:defRPr/>
            </a:pPr>
            <a:endParaRPr lang="en-US" sz="2400" dirty="0">
              <a:latin typeface="+mn-lt"/>
            </a:endParaRPr>
          </a:p>
          <a:p>
            <a:pPr marL="457200" indent="-457200">
              <a:defRPr/>
            </a:pPr>
            <a:r>
              <a:rPr lang="en-US" sz="2400" dirty="0">
                <a:latin typeface="Arial" pitchFamily="34" charset="0"/>
              </a:rPr>
              <a:t> </a:t>
            </a:r>
          </a:p>
          <a:p>
            <a:pPr>
              <a:defRPr/>
            </a:pPr>
            <a:r>
              <a:rPr lang="en-US" sz="2400" dirty="0">
                <a:latin typeface="Arial" pitchFamily="34" charset="0"/>
              </a:rPr>
              <a:t> </a:t>
            </a:r>
          </a:p>
          <a:p>
            <a:pPr>
              <a:defRPr/>
            </a:pPr>
            <a:r>
              <a:rPr lang="en-US" sz="2800" dirty="0">
                <a:latin typeface="Arial" pitchFamily="34" charset="0"/>
              </a:rPr>
              <a:t> </a:t>
            </a:r>
          </a:p>
          <a:p>
            <a:pPr>
              <a:defRPr/>
            </a:pPr>
            <a:r>
              <a:rPr lang="en-US" sz="2800" dirty="0">
                <a:latin typeface="Arial" pitchFamily="34" charset="0"/>
              </a:rPr>
              <a:t> </a:t>
            </a:r>
          </a:p>
          <a:p>
            <a:pPr>
              <a:defRPr/>
            </a:pPr>
            <a:r>
              <a:rPr lang="en-US" sz="3200" dirty="0">
                <a:latin typeface="Arial" pitchFamily="34" charset="0"/>
              </a:rPr>
              <a:t> </a:t>
            </a:r>
          </a:p>
          <a:p>
            <a:pPr>
              <a:defRPr/>
            </a:pPr>
            <a:endParaRPr lang="en-US" sz="3200" dirty="0">
              <a:latin typeface="Arial" pitchFamily="34" charset="0"/>
            </a:endParaRPr>
          </a:p>
          <a:p>
            <a:pPr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61636-4690-443A-842A-486A95AC893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9462" name="Picture 7" descr="http://ts2.mm.bing.net/th?id=H.5002851774759453&amp;pid=1.7&amp;w=124&amp;h=135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357" y="3027668"/>
            <a:ext cx="1524000" cy="14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en-US" dirty="0" smtClean="0"/>
              <a:t>	</a:t>
            </a:r>
            <a:r>
              <a:rPr lang="en-US" sz="4800" dirty="0" smtClean="0"/>
              <a:t>WHAT IS A GIFT?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914400" y="2209800"/>
            <a:ext cx="7315200" cy="4216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A </a:t>
            </a:r>
            <a:r>
              <a:rPr lang="en-US" sz="2400" i="1" dirty="0">
                <a:latin typeface="+mn-lt"/>
              </a:rPr>
              <a:t>gift</a:t>
            </a:r>
            <a:r>
              <a:rPr lang="en-US" sz="2400" dirty="0">
                <a:latin typeface="+mn-lt"/>
              </a:rPr>
              <a:t> is defined as a donation with no legal consideration imposed by the donor</a:t>
            </a:r>
          </a:p>
          <a:p>
            <a:pPr>
              <a:defRPr/>
            </a:pPr>
            <a:endParaRPr lang="en-US" sz="2400" dirty="0">
              <a:latin typeface="+mn-lt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Nothing is expected by the donor in return for the gift.</a:t>
            </a:r>
          </a:p>
          <a:p>
            <a:pPr>
              <a:defRPr/>
            </a:pPr>
            <a:endParaRPr lang="en-US" sz="2400" dirty="0">
              <a:latin typeface="+mn-lt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A gift may be designated for use by the department only or for a specific purpose, such as the purchase of musical instruments.</a:t>
            </a:r>
          </a:p>
          <a:p>
            <a:pPr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CFCF0-DAC8-4EF0-9064-0CA91C9F0E7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46" name="Picture 8" descr="http://ts2.mm.bing.net/th?id=H.4653499199785033&amp;pid=1.7&amp;w=229&amp;h=140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00"/>
            <a:ext cx="21812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OU LOGO HZ CMY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57200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dirty="0" smtClean="0"/>
              <a:t>Definition: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625"/>
            <a:ext cx="4114800" cy="3941763"/>
          </a:xfrm>
        </p:spPr>
        <p:txBody>
          <a:bodyPr/>
          <a:lstStyle/>
          <a:p>
            <a:pPr marL="109537" indent="0" algn="ctr">
              <a:buFont typeface="Wingdings 3" pitchFamily="18" charset="2"/>
              <a:buNone/>
              <a:defRPr/>
            </a:pPr>
            <a:r>
              <a:rPr lang="en-US" dirty="0" smtClean="0"/>
              <a:t>Foundation Gifts</a:t>
            </a:r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en-US" sz="1800" dirty="0" smtClean="0"/>
              <a:t>Donors are encouraged to route their contributions through the SOU Foundation</a:t>
            </a:r>
          </a:p>
          <a:p>
            <a:pPr>
              <a:buClrTx/>
              <a:buFont typeface="Arial" pitchFamily="34" charset="0"/>
              <a:buChar char="•"/>
              <a:defRPr/>
            </a:pPr>
            <a:endParaRPr lang="en-US" sz="1800" dirty="0" smtClean="0"/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en-US" sz="1800" u="sng" dirty="0">
                <a:hlinkClick r:id="rId2"/>
              </a:rPr>
              <a:t>http://www.soufoundation.org</a:t>
            </a:r>
            <a:r>
              <a:rPr lang="en-US" sz="1800" u="sng" dirty="0" smtClean="0">
                <a:hlinkClick r:id="rId2"/>
              </a:rPr>
              <a:t>/</a:t>
            </a:r>
          </a:p>
          <a:p>
            <a:pPr marL="109537" indent="0">
              <a:buClrTx/>
              <a:buFont typeface="Wingdings 3" pitchFamily="18" charset="2"/>
              <a:buNone/>
              <a:defRPr/>
            </a:pPr>
            <a:r>
              <a:rPr lang="en-US" sz="1800" dirty="0" smtClean="0">
                <a:hlinkClick r:id="rId2"/>
              </a:rPr>
              <a:t> </a:t>
            </a:r>
            <a:endParaRPr lang="en-US" sz="1800" dirty="0" smtClean="0"/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en-US" sz="1800" dirty="0" smtClean="0"/>
              <a:t>Checks payable to the SOU Foundation are processed through the Foundation</a:t>
            </a:r>
            <a:endParaRPr lang="en-US" sz="1800" dirty="0"/>
          </a:p>
          <a:p>
            <a:pPr marL="109537" indent="0">
              <a:buFont typeface="Wingdings 3" pitchFamily="18" charset="2"/>
              <a:buNone/>
              <a:defRPr/>
            </a:pP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625"/>
            <a:ext cx="4041775" cy="3941763"/>
          </a:xfrm>
        </p:spPr>
        <p:txBody>
          <a:bodyPr/>
          <a:lstStyle/>
          <a:p>
            <a:pPr marL="109537" indent="0" algn="ctr">
              <a:buFont typeface="Wingdings 3" pitchFamily="18" charset="2"/>
              <a:buNone/>
              <a:defRPr/>
            </a:pPr>
            <a:r>
              <a:rPr lang="en-US" dirty="0" smtClean="0"/>
              <a:t>Department Gifts</a:t>
            </a:r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en-US" sz="1800" dirty="0" smtClean="0"/>
              <a:t>Contributions made directly to a university department</a:t>
            </a:r>
          </a:p>
          <a:p>
            <a:pPr marL="109537" indent="0">
              <a:buClrTx/>
              <a:buFont typeface="Wingdings 3" pitchFamily="18" charset="2"/>
              <a:buNone/>
              <a:defRPr/>
            </a:pPr>
            <a:endParaRPr lang="en-US" sz="1800" dirty="0" smtClean="0"/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en-US" sz="1800" dirty="0" smtClean="0"/>
              <a:t>Checks are payable to Southern Oregon University</a:t>
            </a:r>
          </a:p>
          <a:p>
            <a:pPr marL="109537" indent="0">
              <a:buClrTx/>
              <a:buFont typeface="Wingdings 3" pitchFamily="18" charset="2"/>
              <a:buNone/>
              <a:defRPr/>
            </a:pPr>
            <a:endParaRPr lang="en-US" sz="1800" dirty="0" smtClean="0"/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en-US" sz="1800" dirty="0" smtClean="0"/>
              <a:t>Procedure for depositing gifts outlined in this presentation must be followed</a:t>
            </a:r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DCF5E-02CA-40C0-A149-096FB5AFB53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6050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en-US" dirty="0" smtClean="0"/>
              <a:t>	</a:t>
            </a:r>
            <a:r>
              <a:rPr lang="en-US" sz="4800" dirty="0" smtClean="0"/>
              <a:t>GIFTS/DONATIONS</a:t>
            </a:r>
            <a:endParaRPr lang="en-US" sz="4800" dirty="0"/>
          </a:p>
        </p:txBody>
      </p:sp>
      <p:pic>
        <p:nvPicPr>
          <p:cNvPr id="11270" name="Picture 9" descr="http://ts1.mm.bing.net/th?id=H.5021655148855996&amp;pid=1.7&amp;w=241&amp;h=153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87888"/>
            <a:ext cx="3886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" descr="http://ts3.mm.bing.net/th?id=H.4544999757974414&amp;pid=1.7&amp;w=190&amp;h=145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87888"/>
            <a:ext cx="335280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SOU LOGO HZ CMY P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447675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5819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en-US" dirty="0" smtClean="0"/>
              <a:t>	NON-GIFT PAYMENTS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685800" y="1524000"/>
            <a:ext cx="7772400" cy="5940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</a:rPr>
              <a:t>Payments for Sales or Services:</a:t>
            </a:r>
          </a:p>
          <a:p>
            <a:pPr>
              <a:defRPr/>
            </a:pPr>
            <a:endParaRPr lang="en-US" sz="3200" dirty="0">
              <a:latin typeface="+mn-lt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are not donations</a:t>
            </a:r>
          </a:p>
          <a:p>
            <a:pPr>
              <a:defRPr/>
            </a:pPr>
            <a:endParaRPr lang="en-US" sz="2400" dirty="0">
              <a:latin typeface="+mn-lt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should be recorded as income or as an expense reimbursement </a:t>
            </a:r>
          </a:p>
          <a:p>
            <a:pPr>
              <a:defRPr/>
            </a:pPr>
            <a:endParaRPr lang="en-US" sz="2400" dirty="0">
              <a:latin typeface="+mn-lt"/>
            </a:endParaRPr>
          </a:p>
          <a:p>
            <a:pPr>
              <a:defRPr/>
            </a:pPr>
            <a:endParaRPr lang="en-US" sz="2400" dirty="0" smtClean="0">
              <a:latin typeface="+mn-lt"/>
            </a:endParaRPr>
          </a:p>
          <a:p>
            <a:pPr>
              <a:defRPr/>
            </a:pPr>
            <a:r>
              <a:rPr lang="en-US" sz="2400" dirty="0" smtClean="0">
                <a:latin typeface="Arial" pitchFamily="34" charset="0"/>
              </a:rPr>
              <a:t> </a:t>
            </a:r>
          </a:p>
          <a:p>
            <a:pPr>
              <a:defRPr/>
            </a:pPr>
            <a:r>
              <a:rPr lang="en-US" sz="2800" dirty="0" smtClean="0">
                <a:latin typeface="Arial" pitchFamily="34" charset="0"/>
              </a:rPr>
              <a:t> </a:t>
            </a:r>
          </a:p>
          <a:p>
            <a:pPr>
              <a:defRPr/>
            </a:pPr>
            <a:r>
              <a:rPr lang="en-US" sz="2800" dirty="0" smtClean="0">
                <a:latin typeface="Arial" pitchFamily="34" charset="0"/>
              </a:rPr>
              <a:t> </a:t>
            </a:r>
            <a:endParaRPr lang="en-US" sz="2800" dirty="0">
              <a:latin typeface="Arial" pitchFamily="34" charset="0"/>
            </a:endParaRPr>
          </a:p>
          <a:p>
            <a:pPr>
              <a:defRPr/>
            </a:pPr>
            <a:r>
              <a:rPr lang="en-US" sz="3200" dirty="0">
                <a:latin typeface="Arial" pitchFamily="34" charset="0"/>
              </a:rPr>
              <a:t> </a:t>
            </a:r>
          </a:p>
          <a:p>
            <a:pPr>
              <a:defRPr/>
            </a:pPr>
            <a:endParaRPr lang="en-US" sz="3200" dirty="0">
              <a:latin typeface="Arial" pitchFamily="34" charset="0"/>
            </a:endParaRPr>
          </a:p>
          <a:p>
            <a:pPr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15A06-9248-4A15-A0BD-278F8E01B65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2294" name="Picture 8" descr="C:\Users\atkinsja\AppData\Local\Microsoft\Windows\Temporary Internet Files\Content.IE5\SEWX9S0Q\MC90001478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57400"/>
            <a:ext cx="2286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3" t="13638" r="18855" b="2086"/>
          <a:stretch>
            <a:fillRect/>
          </a:stretch>
        </p:blipFill>
        <p:spPr bwMode="auto">
          <a:xfrm>
            <a:off x="4287838" y="3962400"/>
            <a:ext cx="3429000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1988" y="4143375"/>
            <a:ext cx="383381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should be deposited to  an appropriate non-gift index and account code</a:t>
            </a:r>
          </a:p>
        </p:txBody>
      </p:sp>
      <p:pic>
        <p:nvPicPr>
          <p:cNvPr id="12" name="Picture 3" descr="SOU LOGO HZ CMY P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56607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en-US" dirty="0" smtClean="0"/>
              <a:t>	</a:t>
            </a:r>
            <a:r>
              <a:rPr lang="en-US" sz="4800" dirty="0" smtClean="0"/>
              <a:t>DEPARTMENT GIFTS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914400" y="1752600"/>
            <a:ext cx="6705600" cy="71707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Donations made to a department, even if for general department use:</a:t>
            </a:r>
          </a:p>
          <a:p>
            <a:pPr>
              <a:defRPr/>
            </a:pPr>
            <a:endParaRPr lang="en-US" sz="16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considered restricted funds</a:t>
            </a:r>
          </a:p>
          <a:p>
            <a:pPr>
              <a:defRPr/>
            </a:pPr>
            <a:endParaRPr lang="en-US" sz="24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should not be commingled with general fund or self-support funds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4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spent in accordance with university regulations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4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must not be overdrawn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 </a:t>
            </a:r>
          </a:p>
          <a:p>
            <a:pPr>
              <a:defRPr/>
            </a:pPr>
            <a:r>
              <a:rPr lang="en-US" sz="2800" dirty="0">
                <a:latin typeface="Arial" pitchFamily="34" charset="0"/>
              </a:rPr>
              <a:t> </a:t>
            </a:r>
          </a:p>
          <a:p>
            <a:pPr>
              <a:defRPr/>
            </a:pPr>
            <a:r>
              <a:rPr lang="en-US" sz="2800" dirty="0">
                <a:latin typeface="Arial" pitchFamily="34" charset="0"/>
              </a:rPr>
              <a:t> </a:t>
            </a:r>
          </a:p>
          <a:p>
            <a:pPr>
              <a:defRPr/>
            </a:pPr>
            <a:r>
              <a:rPr lang="en-US" sz="3200" dirty="0">
                <a:latin typeface="Arial" pitchFamily="34" charset="0"/>
              </a:rPr>
              <a:t> </a:t>
            </a:r>
          </a:p>
          <a:p>
            <a:pPr>
              <a:defRPr/>
            </a:pPr>
            <a:endParaRPr lang="en-US" sz="3200" dirty="0">
              <a:latin typeface="Arial" pitchFamily="34" charset="0"/>
            </a:endParaRPr>
          </a:p>
          <a:p>
            <a:pPr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B0A0C-D5CD-4635-8B6C-A947293A73C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3318" name="Picture 6" descr="C:\Users\atkinsja\AppData\Local\Microsoft\Windows\Temporary Internet Files\Content.IE5\NVQ0G702\MC90043163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2438400"/>
            <a:ext cx="32004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OU LOGO HZ CMY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5791200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843462"/>
          </a:xfrm>
        </p:spPr>
        <p:txBody>
          <a:bodyPr/>
          <a:lstStyle/>
          <a:p>
            <a:pPr marL="109537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 descr="SOU LOGO VT 186 PO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6019800"/>
            <a:ext cx="350838" cy="7556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en-US" dirty="0" smtClean="0"/>
              <a:t>	</a:t>
            </a:r>
            <a:r>
              <a:rPr lang="en-US" sz="4800" dirty="0" smtClean="0"/>
              <a:t>GIFT INDEX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76200" y="1709738"/>
            <a:ext cx="4800600" cy="6556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2000" dirty="0">
              <a:latin typeface="+mn-lt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Used to keep track of donations and their use. </a:t>
            </a:r>
          </a:p>
          <a:p>
            <a:pPr>
              <a:defRPr/>
            </a:pPr>
            <a:endParaRPr lang="en-US" sz="2000" dirty="0">
              <a:latin typeface="+mn-lt"/>
            </a:endParaRPr>
          </a:p>
          <a:p>
            <a:pPr lvl="1" indent="-457200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A department can have as many gift indexes as it needs.</a:t>
            </a:r>
          </a:p>
          <a:p>
            <a:pPr marL="0" lvl="1">
              <a:defRPr/>
            </a:pPr>
            <a:endParaRPr lang="en-US" sz="2000" dirty="0">
              <a:latin typeface="+mn-lt"/>
            </a:endParaRPr>
          </a:p>
          <a:p>
            <a:pPr lvl="1" indent="-457200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More than one index might be needed if the department receives donations with varying restrictions.</a:t>
            </a:r>
          </a:p>
          <a:p>
            <a:pPr marL="0" lvl="1">
              <a:defRPr/>
            </a:pPr>
            <a:endParaRPr lang="en-US" sz="2000" dirty="0">
              <a:latin typeface="+mn-lt"/>
            </a:endParaRPr>
          </a:p>
          <a:p>
            <a:pPr>
              <a:defRPr/>
            </a:pPr>
            <a:r>
              <a:rPr lang="en-US" sz="3200" dirty="0">
                <a:latin typeface="+mn-lt"/>
              </a:rPr>
              <a:t> </a:t>
            </a:r>
          </a:p>
          <a:p>
            <a:pPr>
              <a:defRPr/>
            </a:pPr>
            <a:r>
              <a:rPr lang="en-US" sz="2800" dirty="0">
                <a:latin typeface="Arial" pitchFamily="34" charset="0"/>
              </a:rPr>
              <a:t> </a:t>
            </a:r>
          </a:p>
          <a:p>
            <a:pPr>
              <a:defRPr/>
            </a:pPr>
            <a:r>
              <a:rPr lang="en-US" sz="2800" dirty="0">
                <a:latin typeface="Arial" pitchFamily="34" charset="0"/>
              </a:rPr>
              <a:t> </a:t>
            </a:r>
          </a:p>
          <a:p>
            <a:pPr>
              <a:defRPr/>
            </a:pPr>
            <a:r>
              <a:rPr lang="en-US" sz="3200" dirty="0">
                <a:latin typeface="Arial" pitchFamily="34" charset="0"/>
              </a:rPr>
              <a:t> </a:t>
            </a:r>
          </a:p>
          <a:p>
            <a:pPr>
              <a:defRPr/>
            </a:pPr>
            <a:endParaRPr lang="en-US" sz="3200" dirty="0">
              <a:latin typeface="Arial" pitchFamily="34" charset="0"/>
            </a:endParaRPr>
          </a:p>
          <a:p>
            <a:pPr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0F5816-47F6-4890-A12D-50DAC29B517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4" t="-526" r="549" b="-14"/>
          <a:stretch>
            <a:fillRect/>
          </a:stretch>
        </p:blipFill>
        <p:spPr bwMode="auto">
          <a:xfrm>
            <a:off x="4800600" y="2057400"/>
            <a:ext cx="4191000" cy="4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 descr="SOU LOGO VT 186 PO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6019800"/>
            <a:ext cx="350838" cy="7556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5180" y="0"/>
            <a:ext cx="9149179" cy="1169064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>
            <a:normAutofit fontScale="90000"/>
          </a:bodyPr>
          <a:lstStyle/>
          <a:p>
            <a:pPr marL="914400">
              <a:defRPr/>
            </a:pPr>
            <a:r>
              <a:rPr lang="en-US" sz="4800" dirty="0" smtClean="0"/>
              <a:t>GIFT DEPOSIT PROCEDURES</a:t>
            </a:r>
            <a:endParaRPr lang="en-US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55997-8672-4E35-A49D-9CFD9FB516E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5365" name="Text Placeholder 2"/>
          <p:cNvSpPr txBox="1">
            <a:spLocks/>
          </p:cNvSpPr>
          <p:nvPr/>
        </p:nvSpPr>
        <p:spPr bwMode="auto">
          <a:xfrm>
            <a:off x="609600" y="1457325"/>
            <a:ext cx="262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7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700">
                <a:latin typeface="Lucida Sans Unicode" pitchFamily="34" charset="0"/>
              </a:rPr>
              <a:t> </a:t>
            </a:r>
            <a:r>
              <a:rPr lang="en-US" sz="2400">
                <a:latin typeface="Lucida Sans Unicode" pitchFamily="34" charset="0"/>
              </a:rPr>
              <a:t>Step 1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52400" y="1838325"/>
            <a:ext cx="4040188" cy="1828800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pitchFamily="34" charset="0"/>
              <a:buChar char="•"/>
              <a:defRPr/>
            </a:pPr>
            <a:r>
              <a:rPr lang="en-US" sz="1800" dirty="0" smtClean="0"/>
              <a:t>Complete “Report of Gift Received by Department” form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en-US" sz="18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 smtClean="0"/>
              <a:t>Include a copy of any correspondence from the donor(s) regarding the gift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en-US" sz="18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 smtClean="0"/>
              <a:t>Check is payable to Southern Oregon University</a:t>
            </a:r>
            <a:endParaRPr lang="en-US" sz="1800" dirty="0"/>
          </a:p>
        </p:txBody>
      </p:sp>
      <p:sp>
        <p:nvSpPr>
          <p:cNvPr id="15367" name="Text Placeholder 3"/>
          <p:cNvSpPr txBox="1">
            <a:spLocks/>
          </p:cNvSpPr>
          <p:nvPr/>
        </p:nvSpPr>
        <p:spPr bwMode="auto">
          <a:xfrm>
            <a:off x="457200" y="46482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079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ts val="400"/>
              </a:spcBef>
              <a:buClr>
                <a:schemeClr val="accent1"/>
              </a:buClr>
              <a:buSzPct val="68000"/>
              <a:buFont typeface="Verdana" pitchFamily="34" charset="0"/>
              <a:buNone/>
            </a:pPr>
            <a:r>
              <a:rPr lang="en-US" sz="2300">
                <a:latin typeface="Lucida Sans Unicode" pitchFamily="34" charset="0"/>
              </a:rPr>
              <a:t>   </a:t>
            </a:r>
            <a:r>
              <a:rPr lang="en-US" sz="2400">
                <a:latin typeface="Lucida Sans Unicode" pitchFamily="34" charset="0"/>
              </a:rPr>
              <a:t>Step 2</a:t>
            </a:r>
          </a:p>
        </p:txBody>
      </p:sp>
      <p:sp>
        <p:nvSpPr>
          <p:cNvPr id="15368" name="Content Placeholder 5"/>
          <p:cNvSpPr txBox="1">
            <a:spLocks/>
          </p:cNvSpPr>
          <p:nvPr/>
        </p:nvSpPr>
        <p:spPr bwMode="auto">
          <a:xfrm>
            <a:off x="76200" y="5119688"/>
            <a:ext cx="40417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Arial" charset="0"/>
              <a:buChar char="•"/>
            </a:pPr>
            <a:r>
              <a:rPr lang="en-US">
                <a:latin typeface="Lucida Sans Unicode" pitchFamily="34" charset="0"/>
              </a:rPr>
              <a:t>Bring deposit items to Enrollment Services Center for processing</a:t>
            </a:r>
          </a:p>
        </p:txBody>
      </p:sp>
      <p:sp>
        <p:nvSpPr>
          <p:cNvPr id="15369" name="Text Placeholder 3"/>
          <p:cNvSpPr txBox="1">
            <a:spLocks/>
          </p:cNvSpPr>
          <p:nvPr/>
        </p:nvSpPr>
        <p:spPr bwMode="auto">
          <a:xfrm>
            <a:off x="4721225" y="1519238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079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ts val="400"/>
              </a:spcBef>
              <a:buClr>
                <a:schemeClr val="accent1"/>
              </a:buClr>
              <a:buSzPct val="68000"/>
              <a:buFont typeface="Verdana" pitchFamily="34" charset="0"/>
              <a:buNone/>
            </a:pPr>
            <a:r>
              <a:rPr lang="en-US" sz="2300">
                <a:latin typeface="Lucida Sans Unicode" pitchFamily="34" charset="0"/>
              </a:rPr>
              <a:t> </a:t>
            </a:r>
            <a:r>
              <a:rPr lang="en-US" sz="2400">
                <a:latin typeface="Lucida Sans Unicode" pitchFamily="34" charset="0"/>
              </a:rPr>
              <a:t>Step 3</a:t>
            </a: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4419600" y="1976438"/>
            <a:ext cx="4041775" cy="1300162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800" dirty="0" smtClean="0"/>
              <a:t>Obtain </a:t>
            </a:r>
            <a:r>
              <a:rPr lang="en-US" sz="1800" dirty="0"/>
              <a:t>a </a:t>
            </a:r>
            <a:r>
              <a:rPr lang="en-US" sz="1800" dirty="0" smtClean="0"/>
              <a:t>receipt</a:t>
            </a:r>
          </a:p>
          <a:p>
            <a:pPr marL="0" indent="0">
              <a:buFont typeface="Wingdings 3" pitchFamily="18" charset="2"/>
              <a:buNone/>
              <a:defRPr/>
            </a:pPr>
            <a:r>
              <a:rPr lang="en-US" sz="18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800" dirty="0" smtClean="0"/>
              <a:t>Maintain copies </a:t>
            </a:r>
            <a:r>
              <a:rPr lang="en-US" sz="1800" dirty="0"/>
              <a:t>for the department’s </a:t>
            </a:r>
            <a:r>
              <a:rPr lang="en-US" sz="1800" dirty="0" smtClean="0"/>
              <a:t>records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800" dirty="0"/>
          </a:p>
        </p:txBody>
      </p:sp>
      <p:sp>
        <p:nvSpPr>
          <p:cNvPr id="15371" name="Text Placeholder 3"/>
          <p:cNvSpPr txBox="1">
            <a:spLocks/>
          </p:cNvSpPr>
          <p:nvPr/>
        </p:nvSpPr>
        <p:spPr bwMode="auto">
          <a:xfrm>
            <a:off x="4656138" y="3440113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079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ts val="400"/>
              </a:spcBef>
              <a:buClr>
                <a:schemeClr val="accent1"/>
              </a:buClr>
              <a:buSzPct val="68000"/>
              <a:buFont typeface="Verdana" pitchFamily="34" charset="0"/>
              <a:buNone/>
            </a:pPr>
            <a:r>
              <a:rPr lang="en-US" sz="2300">
                <a:latin typeface="Lucida Sans Unicode" pitchFamily="34" charset="0"/>
              </a:rPr>
              <a:t>   </a:t>
            </a:r>
            <a:r>
              <a:rPr lang="en-US" sz="2400">
                <a:latin typeface="Lucida Sans Unicode" pitchFamily="34" charset="0"/>
              </a:rPr>
              <a:t>Step 4</a:t>
            </a:r>
          </a:p>
        </p:txBody>
      </p:sp>
      <p:sp>
        <p:nvSpPr>
          <p:cNvPr id="15372" name="Content Placeholder 5"/>
          <p:cNvSpPr txBox="1">
            <a:spLocks/>
          </p:cNvSpPr>
          <p:nvPr/>
        </p:nvSpPr>
        <p:spPr bwMode="auto">
          <a:xfrm>
            <a:off x="4419600" y="3886200"/>
            <a:ext cx="4041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Arial" charset="0"/>
              <a:buChar char="•"/>
            </a:pPr>
            <a:r>
              <a:rPr lang="en-US">
                <a:latin typeface="Lucida Sans Unicode" pitchFamily="34" charset="0"/>
              </a:rPr>
              <a:t>Original documentation is kept in the Business Services Office</a:t>
            </a:r>
          </a:p>
        </p:txBody>
      </p:sp>
      <p:sp>
        <p:nvSpPr>
          <p:cNvPr id="15373" name="Text Placeholder 3"/>
          <p:cNvSpPr txBox="1">
            <a:spLocks/>
          </p:cNvSpPr>
          <p:nvPr/>
        </p:nvSpPr>
        <p:spPr bwMode="auto">
          <a:xfrm>
            <a:off x="4643438" y="50292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079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ts val="400"/>
              </a:spcBef>
              <a:buClr>
                <a:schemeClr val="accent1"/>
              </a:buClr>
              <a:buSzPct val="68000"/>
              <a:buFont typeface="Verdana" pitchFamily="34" charset="0"/>
              <a:buNone/>
            </a:pPr>
            <a:r>
              <a:rPr lang="en-US" sz="2300">
                <a:latin typeface="Lucida Sans Unicode" pitchFamily="34" charset="0"/>
              </a:rPr>
              <a:t>    </a:t>
            </a:r>
            <a:r>
              <a:rPr lang="en-US" sz="2400">
                <a:latin typeface="Lucida Sans Unicode" pitchFamily="34" charset="0"/>
              </a:rPr>
              <a:t>Step 5</a:t>
            </a:r>
          </a:p>
        </p:txBody>
      </p:sp>
      <p:sp>
        <p:nvSpPr>
          <p:cNvPr id="15374" name="Content Placeholder 5"/>
          <p:cNvSpPr txBox="1">
            <a:spLocks/>
          </p:cNvSpPr>
          <p:nvPr/>
        </p:nvSpPr>
        <p:spPr bwMode="auto">
          <a:xfrm>
            <a:off x="4400550" y="5486400"/>
            <a:ext cx="4041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Arial" charset="0"/>
              <a:buChar char="•"/>
            </a:pPr>
            <a:r>
              <a:rPr lang="en-US">
                <a:latin typeface="Lucida Sans Unicode" pitchFamily="34" charset="0"/>
              </a:rPr>
              <a:t> A letter of acknowledgment is sent to the donor(s) by the Office of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C0E84-426E-4529-87BE-BABB46A4965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 marL="914400">
              <a:defRPr/>
            </a:pPr>
            <a:r>
              <a:rPr lang="en-US" sz="4800" dirty="0" smtClean="0"/>
              <a:t>DEPOSIT FORMS</a:t>
            </a:r>
            <a:endParaRPr lang="en-US" sz="4800" dirty="0"/>
          </a:p>
        </p:txBody>
      </p:sp>
      <p:sp>
        <p:nvSpPr>
          <p:cNvPr id="8" name="Content Placeholder 12"/>
          <p:cNvSpPr txBox="1">
            <a:spLocks/>
          </p:cNvSpPr>
          <p:nvPr/>
        </p:nvSpPr>
        <p:spPr>
          <a:xfrm>
            <a:off x="457200" y="1752600"/>
            <a:ext cx="4038600" cy="4572000"/>
          </a:xfrm>
          <a:prstGeom prst="rect">
            <a:avLst/>
          </a:prstGeom>
          <a:ln>
            <a:prstDash val="solid"/>
          </a:ln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US" sz="1600" dirty="0" smtClean="0"/>
              <a:t>Use a new form for each index and account combination.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en-US" sz="1600" dirty="0" smtClean="0"/>
          </a:p>
          <a:p>
            <a:pPr>
              <a:defRPr/>
            </a:pPr>
            <a:r>
              <a:rPr lang="en-US" sz="1600" dirty="0" smtClean="0"/>
              <a:t>If you have multiple donors for the same index and account, use overflow pages.</a:t>
            </a:r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r>
              <a:rPr lang="en-US" sz="1600" dirty="0" smtClean="0"/>
              <a:t>Example:  If you have 6 donations and 5 are to the same index and account, they are reported on Pages 1 and 2 of the gift receipt form.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en-US" sz="1600" dirty="0" smtClean="0"/>
          </a:p>
          <a:p>
            <a:pPr>
              <a:defRPr/>
            </a:pPr>
            <a:r>
              <a:rPr lang="en-US" sz="1600" dirty="0" smtClean="0"/>
              <a:t>The sixth donation is recorded on a new form because it is for a different index and account</a:t>
            </a:r>
          </a:p>
        </p:txBody>
      </p:sp>
      <p:grpSp>
        <p:nvGrpSpPr>
          <p:cNvPr id="16389" name="Group 8"/>
          <p:cNvGrpSpPr>
            <a:grpSpLocks/>
          </p:cNvGrpSpPr>
          <p:nvPr/>
        </p:nvGrpSpPr>
        <p:grpSpPr bwMode="auto">
          <a:xfrm>
            <a:off x="4591050" y="1516063"/>
            <a:ext cx="4019550" cy="5341937"/>
            <a:chOff x="4591581" y="1371600"/>
            <a:chExt cx="4019019" cy="5342153"/>
          </a:xfrm>
        </p:grpSpPr>
        <p:pic>
          <p:nvPicPr>
            <p:cNvPr id="16391" name="Picture 6" descr="gift1_Page_1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581" y="1371600"/>
              <a:ext cx="4019019" cy="534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8001081" y="6477206"/>
              <a:ext cx="380950" cy="2286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pic>
        <p:nvPicPr>
          <p:cNvPr id="10" name="Picture 3" descr="SOU LOGO HZ CMY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81000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57FE9-9A6D-494E-A0CF-0A016239098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 marL="914400">
              <a:defRPr/>
            </a:pPr>
            <a:r>
              <a:rPr lang="en-US" sz="4800" dirty="0" smtClean="0"/>
              <a:t>DEPOSIT FORMS</a:t>
            </a:r>
            <a:endParaRPr lang="en-US" sz="4800" dirty="0"/>
          </a:p>
        </p:txBody>
      </p:sp>
      <p:pic>
        <p:nvPicPr>
          <p:cNvPr id="17412" name="Content Placeholder 3" descr="SOU LOGO VT 186 PO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19800"/>
            <a:ext cx="35083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1"/>
          <p:cNvSpPr txBox="1">
            <a:spLocks/>
          </p:cNvSpPr>
          <p:nvPr/>
        </p:nvSpPr>
        <p:spPr>
          <a:xfrm>
            <a:off x="381000" y="1828800"/>
            <a:ext cx="3962400" cy="4343400"/>
          </a:xfrm>
          <a:prstGeom prst="rect">
            <a:avLst/>
          </a:prstGeom>
          <a:ln>
            <a:prstDash val="solid"/>
          </a:ln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US" sz="1800" dirty="0" smtClean="0"/>
              <a:t>You can use as many forms and overflow pages as needed.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Separate and match the checks for each index and account combination to each gift form so the ESA’s can easily and accurately process the deposit.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The total amount on the forms must equal the checks.</a:t>
            </a:r>
          </a:p>
        </p:txBody>
      </p:sp>
      <p:grpSp>
        <p:nvGrpSpPr>
          <p:cNvPr id="17414" name="Group 10"/>
          <p:cNvGrpSpPr>
            <a:grpSpLocks/>
          </p:cNvGrpSpPr>
          <p:nvPr/>
        </p:nvGrpSpPr>
        <p:grpSpPr bwMode="auto">
          <a:xfrm>
            <a:off x="4495800" y="1295400"/>
            <a:ext cx="4208463" cy="5410200"/>
            <a:chOff x="4114800" y="1447800"/>
            <a:chExt cx="4207934" cy="5410200"/>
          </a:xfrm>
        </p:grpSpPr>
        <p:pic>
          <p:nvPicPr>
            <p:cNvPr id="17415" name="Picture 8" descr="gift2_Page_1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1447800"/>
              <a:ext cx="4207934" cy="541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7695750" y="6629400"/>
              <a:ext cx="304762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1572</TotalTime>
  <Words>502</Words>
  <Application>Microsoft Office PowerPoint</Application>
  <PresentationFormat>On-screen Show (4:3)</PresentationFormat>
  <Paragraphs>128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GIFT DEPOSITS</vt:lpstr>
      <vt:lpstr> WHAT IS A GIFT?</vt:lpstr>
      <vt:lpstr> GIFTS/DONATIONS</vt:lpstr>
      <vt:lpstr> NON-GIFT PAYMENTS</vt:lpstr>
      <vt:lpstr> DEPARTMENT GIFTS</vt:lpstr>
      <vt:lpstr> GIFT INDEX</vt:lpstr>
      <vt:lpstr>GIFT DEPOSIT PROCEDURES</vt:lpstr>
      <vt:lpstr>DEPOSIT FORMS</vt:lpstr>
      <vt:lpstr>DEPOSIT FORMS</vt:lpstr>
      <vt:lpstr> GIFT DEPOSIT INSTRUCTIONS</vt:lpstr>
      <vt:lpstr>Contact</vt:lpstr>
    </vt:vector>
  </TitlesOfParts>
  <Company>Southern Oregon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Larvick</dc:creator>
  <cp:lastModifiedBy>Southern Oregon University</cp:lastModifiedBy>
  <cp:revision>166</cp:revision>
  <dcterms:created xsi:type="dcterms:W3CDTF">2010-08-17T09:24:17Z</dcterms:created>
  <dcterms:modified xsi:type="dcterms:W3CDTF">2016-04-11T16:33:49Z</dcterms:modified>
</cp:coreProperties>
</file>