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7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7" r:id="rId3"/>
    <p:sldId id="268" r:id="rId4"/>
    <p:sldId id="266" r:id="rId5"/>
    <p:sldId id="260" r:id="rId6"/>
    <p:sldId id="259" r:id="rId7"/>
    <p:sldId id="261" r:id="rId8"/>
    <p:sldId id="269" r:id="rId9"/>
    <p:sldId id="270" r:id="rId10"/>
    <p:sldId id="271" r:id="rId11"/>
    <p:sldId id="272" r:id="rId12"/>
    <p:sldId id="263" r:id="rId13"/>
  </p:sldIdLst>
  <p:sldSz cx="9144000" cy="6858000" type="screen4x3"/>
  <p:notesSz cx="68580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39" autoAdjust="0"/>
  </p:normalViewPr>
  <p:slideViewPr>
    <p:cSldViewPr>
      <p:cViewPr varScale="1">
        <p:scale>
          <a:sx n="109" d="100"/>
          <a:sy n="109" d="100"/>
        </p:scale>
        <p:origin x="1674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7" d="100"/>
          <a:sy n="87" d="100"/>
        </p:scale>
        <p:origin x="-1902" y="-72"/>
      </p:cViewPr>
      <p:guideLst>
        <p:guide orient="horz" pos="2928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image" Target="../media/image5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970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453C124-A5F3-4F34-AC0D-4D3077E348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53144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5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49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416425"/>
            <a:ext cx="5486400" cy="4183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829675"/>
            <a:ext cx="2971800" cy="46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32AE5BC9-804F-417A-9765-8F47A58896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232543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D71B78-FFA7-4D4E-B2FC-A362C1F26E61}" type="slidenum">
              <a:rPr lang="en-US" sz="1200" smtClean="0"/>
              <a:pPr eaLnBrk="1" hangingPunct="1"/>
              <a:t>1</a:t>
            </a:fld>
            <a:endParaRPr lang="en-US" sz="1200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>
                <a:cs typeface="+mn-cs"/>
              </a:endParaRPr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1332767423 h 528"/>
                <a:gd name="T6" fmla="*/ 120019431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>
                <a:solidFill>
                  <a:srgbClr val="FFFFFF"/>
                </a:solidFill>
              </a:endParaRPr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E8F0F4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CD7C982-01CE-472D-AE76-61459A347FD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7397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7D1058-0985-4F30-9CB5-16EAFFC07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938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4DD111-6CAC-41F3-A31F-5E93842023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08140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10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574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958AAA-82B1-4F48-9587-CAF7354172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83541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954ADAB-FB7F-4C90-97AA-C8DB7C4D03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45876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189F02-8609-42D8-A65B-719835A25C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214893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0A4DF0-CE7A-4993-8B87-A0FC8FB0E2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48018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629C68-BF25-48F0-8244-C66038208B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62592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CDE40D-2098-446A-84EC-05330E502C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0700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A72900-B904-4803-9F46-1F159A8D8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78054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F773E6-F806-4F62-88B3-78646BF6535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963430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0F868C-C863-4777-92FE-7B0AD7E5E1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263929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1027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/>
            <a:gdLst>
              <a:gd name="T0" fmla="*/ 0 w 5591"/>
              <a:gd name="T1" fmla="*/ 0 h 588"/>
              <a:gd name="T2" fmla="*/ 2147483647 w 5591"/>
              <a:gd name="T3" fmla="*/ 0 h 588"/>
              <a:gd name="T4" fmla="*/ 2147483647 w 5591"/>
              <a:gd name="T5" fmla="*/ 1330642500 h 588"/>
              <a:gd name="T6" fmla="*/ 20919056 w 5591"/>
              <a:gd name="T7" fmla="*/ 0 h 588"/>
              <a:gd name="T8" fmla="*/ 0 60000 65536"/>
              <a:gd name="T9" fmla="*/ 0 60000 65536"/>
              <a:gd name="T10" fmla="*/ 0 60000 65536"/>
              <a:gd name="T11" fmla="*/ 0 60000 65536"/>
              <a:gd name="T12" fmla="*/ 0 w 5591"/>
              <a:gd name="T13" fmla="*/ 0 h 588"/>
              <a:gd name="T14" fmla="*/ 5591 w 5591"/>
              <a:gd name="T15" fmla="*/ 588 h 58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000">
                <a:cs typeface="+mn-cs"/>
              </a:defRPr>
            </a:lvl1pPr>
          </a:lstStyle>
          <a:p>
            <a:pPr>
              <a:defRPr/>
            </a:pPr>
            <a:fld id="{DBBFD687-805A-46DC-973F-908EB96FC4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4" r:id="rId1"/>
    <p:sldLayoutId id="2147483999" r:id="rId2"/>
    <p:sldLayoutId id="2147484005" r:id="rId3"/>
    <p:sldLayoutId id="2147484006" r:id="rId4"/>
    <p:sldLayoutId id="2147484007" r:id="rId5"/>
    <p:sldLayoutId id="2147484008" r:id="rId6"/>
    <p:sldLayoutId id="2147484000" r:id="rId7"/>
    <p:sldLayoutId id="2147484009" r:id="rId8"/>
    <p:sldLayoutId id="2147484010" r:id="rId9"/>
    <p:sldLayoutId id="2147484001" r:id="rId10"/>
    <p:sldLayoutId id="2147484002" r:id="rId11"/>
    <p:sldLayoutId id="2147484003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hyperlink" Target="mailto:clevelas@sou.edu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mailto:spraguet@sou.edu" TargetMode="External"/><Relationship Id="rId2" Type="http://schemas.openxmlformats.org/officeDocument/2006/relationships/hyperlink" Target="mailto:clevelas@sou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wmf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.emf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5.emf"/><Relationship Id="rId4" Type="http://schemas.openxmlformats.org/officeDocument/2006/relationships/oleObject" Target="../embeddings/oleObject1.bin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7.wmf"/><Relationship Id="rId4" Type="http://schemas.openxmlformats.org/officeDocument/2006/relationships/image" Target="../media/image6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0.emf"/><Relationship Id="rId4" Type="http://schemas.openxmlformats.org/officeDocument/2006/relationships/oleObject" Target="../embeddings/oleObject4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4600" dirty="0" smtClean="0"/>
              <a:t>Centralized Billing                           to Off-campus Organizations</a:t>
            </a:r>
            <a:r>
              <a:rPr lang="en-US" sz="4000" dirty="0" smtClean="0"/>
              <a:t>	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2408237"/>
          </a:xfrm>
        </p:spPr>
        <p:txBody>
          <a:bodyPr/>
          <a:lstStyle/>
          <a:p>
            <a:pPr marR="0" eaLnBrk="1" hangingPunct="1"/>
            <a:r>
              <a:rPr lang="en-US" dirty="0" smtClean="0"/>
              <a:t>Contracts and Other Obligations Owed to SOU by Outside Organizations</a:t>
            </a:r>
          </a:p>
          <a:p>
            <a:pPr marR="0" eaLnBrk="1" hangingPunct="1"/>
            <a:endParaRPr lang="en-US" dirty="0" smtClean="0"/>
          </a:p>
          <a:p>
            <a:pPr marR="0" eaLnBrk="1" hangingPunct="1"/>
            <a:endParaRPr lang="en-US" sz="800" dirty="0" smtClean="0"/>
          </a:p>
          <a:p>
            <a:pPr marR="0" eaLnBrk="1" hangingPunct="1"/>
            <a:endParaRPr lang="en-US" sz="800" dirty="0" smtClean="0"/>
          </a:p>
          <a:p>
            <a:pPr marR="0" eaLnBrk="1" hangingPunct="1"/>
            <a:r>
              <a:rPr lang="en-US" sz="1000" dirty="0" smtClean="0">
                <a:solidFill>
                  <a:schemeClr val="bg1"/>
                </a:solidFill>
              </a:rPr>
              <a:t>Business Services</a:t>
            </a:r>
          </a:p>
          <a:p>
            <a:pPr marR="0" eaLnBrk="1" hangingPunct="1"/>
            <a:r>
              <a:rPr lang="en-US" sz="1000" dirty="0" smtClean="0">
                <a:solidFill>
                  <a:schemeClr val="bg1"/>
                </a:solidFill>
              </a:rPr>
              <a:t>March 2016</a:t>
            </a:r>
          </a:p>
          <a:p>
            <a:pPr marR="0" eaLnBrk="1" hangingPunct="1"/>
            <a:endParaRPr lang="en-US" dirty="0" smtClean="0"/>
          </a:p>
          <a:p>
            <a:pPr marR="0" eaLnBrk="1" hangingPunct="1"/>
            <a:endParaRPr lang="en-US" dirty="0" smtClean="0"/>
          </a:p>
        </p:txBody>
      </p:sp>
      <p:pic>
        <p:nvPicPr>
          <p:cNvPr id="9220" name="Picture 3" descr="SOU LOGO HZ CMY 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533400"/>
            <a:ext cx="16002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Content Placeholder 3" descr="SOU LOGO VT 186 POS.jpg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6019800"/>
            <a:ext cx="350838" cy="755650"/>
          </a:xfrm>
        </p:spPr>
      </p:pic>
      <p:sp>
        <p:nvSpPr>
          <p:cNvPr id="5" name="Rectangle 4"/>
          <p:cNvSpPr/>
          <p:nvPr/>
        </p:nvSpPr>
        <p:spPr>
          <a:xfrm>
            <a:off x="523875" y="1481138"/>
            <a:ext cx="7696200" cy="440213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defRPr/>
            </a:pPr>
            <a:r>
              <a:rPr lang="en-US" sz="1800" dirty="0">
                <a:latin typeface="+mn-lt"/>
                <a:cs typeface="+mn-cs"/>
              </a:rPr>
              <a:t>The Contracting Guidelines can be found under the Contracting Section on the Business Services website.  </a:t>
            </a:r>
          </a:p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  <a:p>
            <a:pPr>
              <a:defRPr/>
            </a:pPr>
            <a:endParaRPr lang="en-US" sz="2000" dirty="0">
              <a:latin typeface="Arial" pitchFamily="34" charset="0"/>
              <a:cs typeface="+mn-cs"/>
            </a:endParaRPr>
          </a:p>
          <a:p>
            <a:pPr>
              <a:defRPr/>
            </a:pPr>
            <a:r>
              <a:rPr lang="en-US" dirty="0">
                <a:latin typeface="Arial" pitchFamily="34" charset="0"/>
                <a:cs typeface="+mn-cs"/>
              </a:rPr>
              <a:t> </a:t>
            </a:r>
          </a:p>
          <a:p>
            <a:pPr>
              <a:defRPr/>
            </a:pPr>
            <a:r>
              <a:rPr lang="en-US" dirty="0">
                <a:latin typeface="Arial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2800" dirty="0">
                <a:latin typeface="Arial" pitchFamily="34" charset="0"/>
                <a:cs typeface="+mn-cs"/>
              </a:rPr>
              <a:t> </a:t>
            </a:r>
          </a:p>
          <a:p>
            <a:pPr>
              <a:defRPr/>
            </a:pPr>
            <a:r>
              <a:rPr lang="en-US" sz="3200" dirty="0">
                <a:latin typeface="Arial" pitchFamily="34" charset="0"/>
                <a:cs typeface="+mn-cs"/>
              </a:rPr>
              <a:t> </a:t>
            </a:r>
          </a:p>
          <a:p>
            <a:pPr>
              <a:defRPr/>
            </a:pPr>
            <a:endParaRPr lang="en-US" sz="3200" dirty="0">
              <a:latin typeface="Arial" pitchFamily="34" charset="0"/>
              <a:cs typeface="+mn-cs"/>
            </a:endParaRPr>
          </a:p>
          <a:p>
            <a:pPr>
              <a:defRPr/>
            </a:pPr>
            <a:endParaRPr lang="en-US" sz="2800" dirty="0">
              <a:latin typeface="+mn-lt"/>
              <a:cs typeface="+mn-cs"/>
            </a:endParaRPr>
          </a:p>
        </p:txBody>
      </p:sp>
      <p:sp>
        <p:nvSpPr>
          <p:cNvPr id="18436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B8F5B9-E7A0-4319-94A8-B023BA75461F}" type="slidenum">
              <a:rPr lang="en-US" sz="1000" smtClean="0"/>
              <a:pPr eaLnBrk="1" hangingPunct="1"/>
              <a:t>10</a:t>
            </a:fld>
            <a:endParaRPr lang="en-US" sz="1000" smtClean="0"/>
          </a:p>
        </p:txBody>
      </p:sp>
      <p:sp>
        <p:nvSpPr>
          <p:cNvPr id="7" name="TextBox 6"/>
          <p:cNvSpPr txBox="1"/>
          <p:nvPr/>
        </p:nvSpPr>
        <p:spPr>
          <a:xfrm>
            <a:off x="2809875" y="6410325"/>
            <a:ext cx="7772400" cy="7080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1600" b="1" i="1" dirty="0">
                <a:solidFill>
                  <a:schemeClr val="accent3"/>
                </a:solidFill>
                <a:latin typeface="+mn-lt"/>
                <a:cs typeface="+mn-cs"/>
              </a:rPr>
              <a:t>http://www.sou.edu/bus_serv/contracting</a:t>
            </a:r>
          </a:p>
          <a:p>
            <a:pPr>
              <a:defRPr/>
            </a:pPr>
            <a:endParaRPr lang="en-US" dirty="0">
              <a:cs typeface="+mn-cs"/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38" t="11034" r="36374" b="-1553"/>
          <a:stretch>
            <a:fillRect/>
          </a:stretch>
        </p:blipFill>
        <p:spPr bwMode="auto">
          <a:xfrm>
            <a:off x="1981200" y="2209800"/>
            <a:ext cx="5181600" cy="4048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ight Arrow 3"/>
          <p:cNvSpPr/>
          <p:nvPr/>
        </p:nvSpPr>
        <p:spPr>
          <a:xfrm rot="1322466">
            <a:off x="1654175" y="5203825"/>
            <a:ext cx="2209800" cy="309563"/>
          </a:xfrm>
          <a:prstGeom prst="rightArrow">
            <a:avLst>
              <a:gd name="adj1" fmla="val 614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1322466">
            <a:off x="481013" y="3668713"/>
            <a:ext cx="1746250" cy="309562"/>
          </a:xfrm>
          <a:prstGeom prst="rightArrow">
            <a:avLst>
              <a:gd name="adj1" fmla="val 614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4800" dirty="0" smtClean="0"/>
              <a:t>Contracting Guidelines</a:t>
            </a:r>
            <a:endParaRPr lang="en-US"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5072062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</a:pPr>
            <a:r>
              <a:rPr lang="en-US" sz="1800" smtClean="0"/>
              <a:t>SOU Departments contact SuAnne Cleveland, Business Services at Britt at </a:t>
            </a:r>
            <a:r>
              <a:rPr lang="en-US" sz="1800" smtClean="0">
                <a:hlinkClick r:id="rId2"/>
              </a:rPr>
              <a:t>clevelas@sou.edu</a:t>
            </a:r>
            <a:r>
              <a:rPr lang="en-US" sz="1800" smtClean="0"/>
              <a:t> to create a C Account #. </a:t>
            </a:r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marL="392113" lvl="1" indent="0" eaLnBrk="1" hangingPunct="1">
              <a:buFont typeface="Verdana" pitchFamily="34" charset="0"/>
              <a:buNone/>
            </a:pPr>
            <a:endParaRPr lang="en-US" sz="1800" smtClean="0"/>
          </a:p>
          <a:p>
            <a:pPr eaLnBrk="1" hangingPunct="1">
              <a:buFont typeface="Wingdings" pitchFamily="2" charset="2"/>
              <a:buChar char="Ø"/>
            </a:pPr>
            <a:r>
              <a:rPr lang="en-US" sz="1800" smtClean="0"/>
              <a:t>Departments would be responsible to keep records of the detail of the charges.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229528"/>
            <a:ext cx="8229600" cy="730909"/>
          </a:xfrm>
        </p:spPr>
        <p:txBody>
          <a:bodyPr/>
          <a:lstStyle/>
          <a:p>
            <a:pPr algn="ctr">
              <a:defRPr/>
            </a:pPr>
            <a:r>
              <a:rPr lang="en-US" dirty="0" smtClean="0"/>
              <a:t>C-Account Request</a:t>
            </a:r>
            <a:endParaRPr lang="en-US" dirty="0"/>
          </a:p>
        </p:txBody>
      </p:sp>
      <p:pic>
        <p:nvPicPr>
          <p:cNvPr id="19460" name="Picture 5" descr="C:\Users\atkinsja\AppData\Local\Microsoft\Windows\Temporary Internet Files\Content.IE5\71UW9OUD\MC90041366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590800"/>
            <a:ext cx="2514600" cy="188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667000" y="2438400"/>
            <a:ext cx="5562600" cy="1846263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109537">
              <a:defRPr/>
            </a:pPr>
            <a:endParaRPr lang="en-US" sz="1800" dirty="0">
              <a:cs typeface="+mn-cs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>
                <a:cs typeface="+mn-cs"/>
              </a:rPr>
              <a:t>The email needs to contain the information for the name, contact person name, address and phone numbers. </a:t>
            </a:r>
          </a:p>
          <a:p>
            <a:pPr lvl="1">
              <a:buFont typeface="Wingdings" pitchFamily="2" charset="2"/>
              <a:buChar char="v"/>
              <a:defRPr/>
            </a:pPr>
            <a:endParaRPr lang="en-US" sz="1600" dirty="0">
              <a:cs typeface="+mn-cs"/>
            </a:endParaRPr>
          </a:p>
          <a:p>
            <a:pPr marL="742950" lvl="1" indent="-285750">
              <a:buFont typeface="Wingdings" pitchFamily="2" charset="2"/>
              <a:buChar char="§"/>
              <a:defRPr/>
            </a:pPr>
            <a:r>
              <a:rPr lang="en-US" sz="1600" dirty="0">
                <a:cs typeface="+mn-cs"/>
              </a:rPr>
              <a:t>After creation of the account, the department will receive an email containing the C Acct. # to apply their charges for services rendered.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8229600" cy="5181600"/>
          </a:xfrm>
        </p:spPr>
        <p:txBody>
          <a:bodyPr/>
          <a:lstStyle/>
          <a:p>
            <a:pPr eaLnBrk="1" hangingPunct="1">
              <a:buFont typeface="Wingdings" pitchFamily="2" charset="2"/>
              <a:buChar char="Ø"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/>
              <a:t> </a:t>
            </a:r>
            <a:r>
              <a:rPr lang="en-US" sz="1600" dirty="0" smtClean="0"/>
              <a:t>C-Account Request: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  SuAnne Cleveland, </a:t>
            </a:r>
            <a:r>
              <a:rPr lang="en-US" sz="1600" dirty="0" smtClean="0">
                <a:hlinkClick r:id="rId2"/>
              </a:rPr>
              <a:t>clevelas@sou.edu</a:t>
            </a:r>
            <a:r>
              <a:rPr lang="en-US" sz="1600" dirty="0" smtClean="0"/>
              <a:t>, 552-6730</a:t>
            </a:r>
          </a:p>
          <a:p>
            <a:pPr eaLnBrk="1" hangingPunct="1">
              <a:buFont typeface="Wingdings" pitchFamily="2" charset="2"/>
              <a:buChar char="Ø"/>
              <a:defRPr/>
            </a:pPr>
            <a:endParaRPr lang="en-US" sz="1600" dirty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 smtClean="0"/>
              <a:t> Advice and Administrative oversight for contracts: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1600" dirty="0"/>
              <a:t> </a:t>
            </a:r>
            <a:r>
              <a:rPr lang="en-US" sz="1600" dirty="0" smtClean="0"/>
              <a:t>           </a:t>
            </a:r>
            <a:r>
              <a:rPr lang="en-US" sz="1600" dirty="0" err="1" smtClean="0"/>
              <a:t>Treasa</a:t>
            </a:r>
            <a:r>
              <a:rPr lang="en-US" sz="1600" dirty="0" smtClean="0"/>
              <a:t> Sprague, </a:t>
            </a:r>
            <a:r>
              <a:rPr lang="en-US" sz="1600" dirty="0" smtClean="0">
                <a:hlinkClick r:id="rId3"/>
              </a:rPr>
              <a:t>spraguet@sou.edu</a:t>
            </a:r>
            <a:r>
              <a:rPr lang="en-US" sz="1600" dirty="0" smtClean="0"/>
              <a:t>, 552-6319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 smtClean="0"/>
              <a:t>Creating new Banner “charge” Detail Codes: 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		Patti Eliot, Accounting Manager</a:t>
            </a:r>
            <a:br>
              <a:rPr lang="en-US" sz="1600" dirty="0" smtClean="0"/>
            </a:br>
            <a:r>
              <a:rPr lang="en-US" sz="1600" dirty="0" smtClean="0"/>
              <a:t>       </a:t>
            </a:r>
            <a:r>
              <a:rPr lang="en-US" sz="1600" dirty="0" smtClean="0">
                <a:solidFill>
                  <a:schemeClr val="accent3"/>
                </a:solidFill>
              </a:rPr>
              <a:t> eliotp@sou.edu</a:t>
            </a:r>
            <a:r>
              <a:rPr lang="en-US" sz="1600" dirty="0" smtClean="0"/>
              <a:t>, 552-6065</a:t>
            </a:r>
          </a:p>
          <a:p>
            <a:pPr eaLnBrk="1" hangingPunct="1">
              <a:buFontTx/>
              <a:buNone/>
              <a:defRPr/>
            </a:pPr>
            <a:endParaRPr lang="en-US" sz="1600" dirty="0" smtClean="0"/>
          </a:p>
          <a:p>
            <a:pPr eaLnBrk="1" hangingPunct="1">
              <a:buFont typeface="Wingdings" pitchFamily="2" charset="2"/>
              <a:buChar char="Ø"/>
              <a:defRPr/>
            </a:pPr>
            <a:r>
              <a:rPr lang="en-US" sz="1600" dirty="0" smtClean="0"/>
              <a:t>Reviewing Payment History: </a:t>
            </a:r>
          </a:p>
          <a:p>
            <a:pPr eaLnBrk="1" hangingPunct="1">
              <a:buFontTx/>
              <a:buNone/>
              <a:defRPr/>
            </a:pPr>
            <a:r>
              <a:rPr lang="en-US" sz="1600" dirty="0" smtClean="0"/>
              <a:t>		SuAnne Cleveland, </a:t>
            </a:r>
            <a:r>
              <a:rPr lang="en-US" sz="1600" dirty="0">
                <a:hlinkClick r:id="rId2"/>
              </a:rPr>
              <a:t>clevelas@sou.edu</a:t>
            </a:r>
            <a:r>
              <a:rPr lang="en-US" sz="1600" dirty="0" smtClean="0"/>
              <a:t>, 552-6730</a:t>
            </a:r>
          </a:p>
          <a:p>
            <a:pPr eaLnBrk="1" hangingPunct="1">
              <a:buFontTx/>
              <a:buNone/>
              <a:defRPr/>
            </a:pPr>
            <a:endParaRPr lang="en-US" sz="2000" dirty="0" smtClean="0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Contacts</a:t>
            </a:r>
          </a:p>
        </p:txBody>
      </p:sp>
      <p:pic>
        <p:nvPicPr>
          <p:cNvPr id="20484" name="Picture 3" descr="SOU LOGO HZ CMY PO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0875" y="381000"/>
            <a:ext cx="113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4" descr="C:\Users\atkinsja\AppData\Local\Microsoft\Windows\Temporary Internet Files\Content.IE5\NVQ0G702\MC900356093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0675" y="3124200"/>
            <a:ext cx="2073275" cy="1873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0"/>
            <a:ext cx="82296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Centralized Banner Billing</a:t>
            </a:r>
            <a:endParaRPr lang="en-US" dirty="0" smtClean="0"/>
          </a:p>
        </p:txBody>
      </p:sp>
      <p:pic>
        <p:nvPicPr>
          <p:cNvPr id="10243" name="Picture 3" descr="SOU LOGO HZ CMY 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4200" y="6016625"/>
            <a:ext cx="113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85800" y="838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 marL="365125" indent="-255588" algn="l" rtl="0" eaLnBrk="0" fontAlgn="base" hangingPunct="0">
              <a:spcBef>
                <a:spcPts val="400"/>
              </a:spcBef>
              <a:spcAft>
                <a:spcPct val="0"/>
              </a:spcAft>
              <a:buClr>
                <a:schemeClr val="accent1"/>
              </a:buClr>
              <a:buSzPct val="68000"/>
              <a:buFont typeface="Wingdings 3" pitchFamily="18" charset="2"/>
              <a:buChar char="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0713" indent="-228600" algn="l" rtl="0" eaLnBrk="0" fontAlgn="base" hangingPunct="0">
              <a:spcBef>
                <a:spcPts val="325"/>
              </a:spcBef>
              <a:spcAft>
                <a:spcPct val="0"/>
              </a:spcAft>
              <a:buClr>
                <a:schemeClr val="accent1"/>
              </a:buClr>
              <a:buFont typeface="Verdana" pitchFamily="34" charset="0"/>
              <a:buChar char="◦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8838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SzPct val="100000"/>
              <a:buFont typeface="Wingdings 2" pitchFamily="18" charset="2"/>
              <a:buChar char="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1430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0" fontAlgn="base" hangingPunct="0">
              <a:spcBef>
                <a:spcPts val="350"/>
              </a:spcBef>
              <a:spcAft>
                <a:spcPct val="0"/>
              </a:spcAft>
              <a:buClr>
                <a:schemeClr val="accent2"/>
              </a:buClr>
              <a:buFont typeface="Wingdings 2" pitchFamily="18" charset="2"/>
              <a:buChar char="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002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8288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0574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228600" algn="l" rtl="0" eaLnBrk="1" latinLnBrk="0" hangingPunct="1">
              <a:spcBef>
                <a:spcPts val="350"/>
              </a:spcBef>
              <a:buClr>
                <a:schemeClr val="accent3"/>
              </a:buClr>
              <a:buFont typeface="Wingdings 2"/>
              <a:buChar char="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  <a:extLst/>
          </a:lstStyle>
          <a:p>
            <a:pPr eaLnBrk="1" hangingPunct="1">
              <a:defRPr/>
            </a:pPr>
            <a:r>
              <a:rPr lang="en-US" sz="2000" dirty="0" smtClean="0"/>
              <a:t>Off-campus organizations (including affiliates) can receive one comprehensive bill from the university.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1800" dirty="0" smtClean="0"/>
          </a:p>
          <a:p>
            <a:pPr eaLnBrk="1" hangingPunct="1">
              <a:defRPr/>
            </a:pPr>
            <a:r>
              <a:rPr lang="en-US" sz="2000" dirty="0" smtClean="0"/>
              <a:t>Outside organizations can route one payment to one central source, rather than routing multiple payments to multiple departments.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 smtClean="0"/>
              <a:t>Reduced </a:t>
            </a:r>
            <a:r>
              <a:rPr lang="en-US" sz="2000" dirty="0"/>
              <a:t>need for departments to issue billing information on their own. </a:t>
            </a:r>
            <a:endParaRPr lang="en-US" sz="2000" dirty="0" smtClean="0"/>
          </a:p>
          <a:p>
            <a:pPr eaLnBrk="1" hangingPunct="1"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/>
              <a:t>Control over posting charges, and due dates, retained at the campus department level.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endParaRPr lang="en-US" sz="2000" dirty="0" smtClean="0"/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1800" dirty="0" smtClean="0"/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1800" dirty="0" smtClean="0"/>
          </a:p>
        </p:txBody>
      </p:sp>
      <p:pic>
        <p:nvPicPr>
          <p:cNvPr id="10245" name="Picture 3" descr="C:\Users\atkinsja\AppData\Local\Microsoft\Windows\Temporary Internet Files\Content.IE5\2K2XXTJ3\MC90006014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0" y="4645025"/>
            <a:ext cx="2286000" cy="2171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685800"/>
            <a:ext cx="7924800" cy="4191000"/>
          </a:xfrm>
        </p:spPr>
        <p:txBody>
          <a:bodyPr/>
          <a:lstStyle/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000" dirty="0"/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000" dirty="0" smtClean="0"/>
          </a:p>
          <a:p>
            <a:pPr eaLnBrk="1" hangingPunct="1">
              <a:defRPr/>
            </a:pPr>
            <a:r>
              <a:rPr lang="en-US" sz="2000" dirty="0" smtClean="0"/>
              <a:t>Simplification </a:t>
            </a:r>
            <a:r>
              <a:rPr lang="en-US" sz="2000" dirty="0"/>
              <a:t>of the deposit process for handling payments. </a:t>
            </a:r>
          </a:p>
          <a:p>
            <a:pPr eaLnBrk="1" hangingPunct="1"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More timely recognition of revenues.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Automatic recognition of receivables for balances still owed. </a:t>
            </a:r>
            <a:endParaRPr lang="en-US" sz="2000" dirty="0" smtClean="0"/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sz="2000" dirty="0"/>
          </a:p>
          <a:p>
            <a:pPr eaLnBrk="1" hangingPunct="1">
              <a:defRPr/>
            </a:pPr>
            <a:r>
              <a:rPr lang="en-US" sz="2000" dirty="0"/>
              <a:t>Comprehensive online history of charges and payments. 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r>
              <a:rPr lang="en-US" sz="2000" dirty="0"/>
              <a:t> </a:t>
            </a:r>
          </a:p>
          <a:p>
            <a:pPr eaLnBrk="1" hangingPunct="1">
              <a:defRPr/>
            </a:pPr>
            <a:endParaRPr lang="en-US" sz="2000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771"/>
            <a:ext cx="7772400" cy="1143000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3600" dirty="0" smtClean="0"/>
              <a:t>Centralized Banner Billing –cont’d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b="0" dirty="0" smtClean="0"/>
          </a:p>
        </p:txBody>
      </p:sp>
      <p:pic>
        <p:nvPicPr>
          <p:cNvPr id="11268" name="Picture 3" descr="C:\Users\atkinsja\AppData\Local\Microsoft\Windows\Temporary Internet Files\Content.IE5\2K2XXTJ3\MC900060141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572000"/>
            <a:ext cx="2438400" cy="2170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1143000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Agreement Sample</a:t>
            </a:r>
            <a:br>
              <a:rPr lang="en-US" dirty="0" smtClean="0"/>
            </a:br>
            <a:endParaRPr lang="en-US" dirty="0" smtClean="0"/>
          </a:p>
        </p:txBody>
      </p:sp>
      <p:pic>
        <p:nvPicPr>
          <p:cNvPr id="12291" name="Picture 4" descr="SOU LOGO HZ CMY 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7600" y="304800"/>
            <a:ext cx="113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2292" name="Object 4"/>
          <p:cNvGraphicFramePr>
            <a:graphicFrameLocks noChangeAspect="1"/>
          </p:cNvGraphicFramePr>
          <p:nvPr/>
        </p:nvGraphicFramePr>
        <p:xfrm>
          <a:off x="381000" y="1066800"/>
          <a:ext cx="40386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0" name="Acrobat Document" r:id="rId4" imgW="5800320" imgH="7517520" progId="AcroExch.Document.7">
                  <p:embed/>
                </p:oleObj>
              </mc:Choice>
              <mc:Fallback>
                <p:oleObj name="Acrobat Document" r:id="rId4" imgW="5800320" imgH="7517520" progId="AcroExch.Document.7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066800"/>
                        <a:ext cx="4038600" cy="5241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3" name="Object 1"/>
          <p:cNvGraphicFramePr>
            <a:graphicFrameLocks noChangeAspect="1"/>
          </p:cNvGraphicFramePr>
          <p:nvPr/>
        </p:nvGraphicFramePr>
        <p:xfrm>
          <a:off x="4648200" y="1066800"/>
          <a:ext cx="4191000" cy="5241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11" name="Acrobat Document" r:id="rId6" imgW="5800320" imgH="7517520" progId="AcroExch.Document.7">
                  <p:embed/>
                </p:oleObj>
              </mc:Choice>
              <mc:Fallback>
                <p:oleObj name="Acrobat Document" r:id="rId6" imgW="5800320" imgH="751752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066800"/>
                        <a:ext cx="4191000" cy="5241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1"/>
          <p:cNvGraphicFramePr>
            <a:graphicFrameLocks noChangeAspect="1"/>
          </p:cNvGraphicFramePr>
          <p:nvPr/>
        </p:nvGraphicFramePr>
        <p:xfrm>
          <a:off x="609600" y="1524000"/>
          <a:ext cx="4826000" cy="4352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Acrobat Document" r:id="rId3" imgW="5800320" imgH="7517520" progId="AcroExch.Document.7">
                  <p:embed/>
                </p:oleObj>
              </mc:Choice>
              <mc:Fallback>
                <p:oleObj name="Acrobat Document" r:id="rId3" imgW="5800320" imgH="7517520" progId="AcroExch.Document.7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4826000" cy="43529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762000" y="152400"/>
            <a:ext cx="7772400" cy="609600"/>
          </a:xfrm>
          <a:prstGeom prst="rect">
            <a:avLst/>
          </a:prstGeom>
        </p:spPr>
        <p:txBody>
          <a:bodyPr anchor="ctr">
            <a:normAutofit fontScale="92500" lnSpcReduction="20000"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 kern="1200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4100" b="1">
                <a:solidFill>
                  <a:schemeClr val="tx2"/>
                </a:solidFill>
                <a:latin typeface="Lucida Sans Unicode" pitchFamily="34" charset="0"/>
              </a:defRPr>
            </a:lvl9pPr>
            <a:extLst/>
          </a:lstStyle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solidFill>
                  <a:schemeClr val="bg1"/>
                </a:solidFill>
              </a:rPr>
              <a:t>Agreements/Contracts- cont’d</a:t>
            </a:r>
          </a:p>
        </p:txBody>
      </p:sp>
      <p:sp>
        <p:nvSpPr>
          <p:cNvPr id="13316" name="TextBox 6"/>
          <p:cNvSpPr txBox="1">
            <a:spLocks noChangeArrowheads="1"/>
          </p:cNvSpPr>
          <p:nvPr/>
        </p:nvSpPr>
        <p:spPr bwMode="auto">
          <a:xfrm>
            <a:off x="5715000" y="1524000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800" dirty="0">
                <a:solidFill>
                  <a:schemeClr val="bg1"/>
                </a:solidFill>
              </a:rPr>
              <a:t>Original contract </a:t>
            </a:r>
            <a:r>
              <a:rPr lang="en-US" sz="1800" dirty="0" smtClean="0">
                <a:solidFill>
                  <a:schemeClr val="bg1"/>
                </a:solidFill>
              </a:rPr>
              <a:t>is to </a:t>
            </a:r>
            <a:r>
              <a:rPr lang="en-US" sz="1800" dirty="0">
                <a:solidFill>
                  <a:schemeClr val="bg1"/>
                </a:solidFill>
              </a:rPr>
              <a:t>be sent to the SOU Contracts Office, Churchill 170  for final signature before event date.</a:t>
            </a:r>
          </a:p>
        </p:txBody>
      </p:sp>
      <p:sp>
        <p:nvSpPr>
          <p:cNvPr id="13317" name="TextBox 12"/>
          <p:cNvSpPr txBox="1">
            <a:spLocks noChangeArrowheads="1"/>
          </p:cNvSpPr>
          <p:nvPr/>
        </p:nvSpPr>
        <p:spPr bwMode="auto">
          <a:xfrm>
            <a:off x="2601913" y="6019800"/>
            <a:ext cx="6592887" cy="708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2200">
                <a:solidFill>
                  <a:schemeClr val="bg1"/>
                </a:solidFill>
              </a:rPr>
              <a:t>Originals are kept on file in the SOU Contracts Office.</a:t>
            </a:r>
          </a:p>
          <a:p>
            <a:pPr eaLnBrk="1" hangingPunct="1"/>
            <a:endParaRPr lang="en-US" sz="1800">
              <a:solidFill>
                <a:schemeClr val="bg1"/>
              </a:solidFill>
            </a:endParaRPr>
          </a:p>
        </p:txBody>
      </p:sp>
      <p:sp>
        <p:nvSpPr>
          <p:cNvPr id="13318" name="TextBox 13"/>
          <p:cNvSpPr txBox="1">
            <a:spLocks noChangeArrowheads="1"/>
          </p:cNvSpPr>
          <p:nvPr/>
        </p:nvSpPr>
        <p:spPr bwMode="auto">
          <a:xfrm>
            <a:off x="5791200" y="3098800"/>
            <a:ext cx="29718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 typeface="Wingdings" pitchFamily="2" charset="2"/>
              <a:buChar char="Ø"/>
            </a:pPr>
            <a:r>
              <a:rPr lang="en-US" sz="1800">
                <a:solidFill>
                  <a:schemeClr val="bg1"/>
                </a:solidFill>
              </a:rPr>
              <a:t>After review and final signature of Craig Morris, copies of the signed contract are sent to the originating department, Facilities, Campus Public Safety and Business Services. </a:t>
            </a:r>
          </a:p>
        </p:txBody>
      </p:sp>
      <p:sp>
        <p:nvSpPr>
          <p:cNvPr id="13319" name="Rectangle 14"/>
          <p:cNvSpPr>
            <a:spLocks noChangeArrowheads="1"/>
          </p:cNvSpPr>
          <p:nvPr/>
        </p:nvSpPr>
        <p:spPr bwMode="auto">
          <a:xfrm>
            <a:off x="685800" y="5029200"/>
            <a:ext cx="48768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1800">
                <a:solidFill>
                  <a:schemeClr val="bg1"/>
                </a:solidFill>
              </a:rPr>
              <a:t>All contracts must be signed by the appropriate contract authority </a:t>
            </a:r>
            <a:r>
              <a:rPr lang="en-US" sz="1800" b="1">
                <a:solidFill>
                  <a:schemeClr val="bg1"/>
                </a:solidFill>
              </a:rPr>
              <a:t>before</a:t>
            </a:r>
            <a:r>
              <a:rPr lang="en-US" sz="1800">
                <a:solidFill>
                  <a:schemeClr val="bg1"/>
                </a:solidFill>
              </a:rPr>
              <a:t> services begin.</a:t>
            </a:r>
          </a:p>
        </p:txBody>
      </p:sp>
      <p:pic>
        <p:nvPicPr>
          <p:cNvPr id="13320" name="Picture 14" descr="C:\Users\atkinsja\AppData\Local\Microsoft\Windows\Temporary Internet Files\Content.IE5\71UW9OUD\MC900056528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11388" y="3962400"/>
            <a:ext cx="1825625" cy="115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Rounded Rectangle 16"/>
          <p:cNvSpPr/>
          <p:nvPr/>
        </p:nvSpPr>
        <p:spPr>
          <a:xfrm>
            <a:off x="779463" y="2667000"/>
            <a:ext cx="38862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Sample Listing of Off-campus Organization Accounts</a:t>
            </a:r>
          </a:p>
        </p:txBody>
      </p:sp>
      <p:pic>
        <p:nvPicPr>
          <p:cNvPr id="14339" name="Picture 3" descr="SOU LOGO HZ CMY 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6196013"/>
            <a:ext cx="1131888" cy="547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0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13" y="1524000"/>
            <a:ext cx="8382000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sz="4000" dirty="0" smtClean="0">
                <a:solidFill>
                  <a:schemeClr val="bg2"/>
                </a:solidFill>
              </a:rPr>
              <a:t>Sample of an Outside Organization Online Banner Account</a:t>
            </a:r>
          </a:p>
        </p:txBody>
      </p:sp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8448675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Sample Billing</a:t>
            </a:r>
          </a:p>
        </p:txBody>
      </p:sp>
      <p:pic>
        <p:nvPicPr>
          <p:cNvPr id="16387" name="Picture 4" descr="SOU LOGO HZ CMY PO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81000"/>
            <a:ext cx="113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6388" name="Object 7"/>
          <p:cNvGraphicFramePr>
            <a:graphicFrameLocks noChangeAspect="1"/>
          </p:cNvGraphicFramePr>
          <p:nvPr/>
        </p:nvGraphicFramePr>
        <p:xfrm>
          <a:off x="304800" y="1295400"/>
          <a:ext cx="4038600" cy="5205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Acrobat Document" r:id="rId4" imgW="5800320" imgH="7517520" progId="AcroExch.Document.7">
                  <p:embed/>
                </p:oleObj>
              </mc:Choice>
              <mc:Fallback>
                <p:oleObj name="Acrobat Document" r:id="rId4" imgW="5800320" imgH="7517520" progId="AcroExch.Document.7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295400"/>
                        <a:ext cx="4038600" cy="52054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chemeClr val="accent1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638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4" t="8646" r="23157"/>
          <a:stretch>
            <a:fillRect/>
          </a:stretch>
        </p:blipFill>
        <p:spPr bwMode="auto">
          <a:xfrm>
            <a:off x="4556125" y="1295400"/>
            <a:ext cx="3810000" cy="5257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523075" y="0"/>
            <a:ext cx="8229600" cy="114300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en-US" dirty="0" smtClean="0"/>
              <a:t>Role of the Department</a:t>
            </a:r>
          </a:p>
        </p:txBody>
      </p:sp>
      <p:pic>
        <p:nvPicPr>
          <p:cNvPr id="17411" name="Picture 4" descr="SOU LOGO HZ CMY PO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0" y="5951538"/>
            <a:ext cx="1131888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381000" y="914400"/>
            <a:ext cx="8229600" cy="5453063"/>
          </a:xfrm>
        </p:spPr>
        <p:txBody>
          <a:bodyPr>
            <a:spAutoFit/>
          </a:bodyPr>
          <a:lstStyle/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/>
              <a:t>Once a contract is signed by the appropriate parties, the administration of the contract falls to the department.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dirty="0" smtClean="0"/>
          </a:p>
          <a:p>
            <a:pPr marL="109537" indent="0">
              <a:buFont typeface="Wingdings 3" pitchFamily="18" charset="2"/>
              <a:buNone/>
              <a:defRPr/>
            </a:pPr>
            <a:r>
              <a:rPr lang="en-US" sz="2000" dirty="0" smtClean="0"/>
              <a:t>It is the department's responsibility to ensure the following: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2000" dirty="0" smtClean="0"/>
          </a:p>
          <a:p>
            <a:pPr>
              <a:defRPr/>
            </a:pPr>
            <a:r>
              <a:rPr lang="en-US" sz="1800" dirty="0" smtClean="0"/>
              <a:t>payments are made/received as required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performance/goods meet the requirements of the contract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r>
              <a:rPr lang="en-US" sz="1800" dirty="0" smtClean="0"/>
              <a:t>restrictions are not violated </a:t>
            </a:r>
          </a:p>
          <a:p>
            <a:pPr>
              <a:defRPr/>
            </a:pPr>
            <a:endParaRPr lang="en-US" sz="1800" dirty="0"/>
          </a:p>
          <a:p>
            <a:pPr>
              <a:defRPr/>
            </a:pPr>
            <a:r>
              <a:rPr lang="en-US" sz="1800" dirty="0"/>
              <a:t>department complies with departmental requirements of the contract </a:t>
            </a:r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/>
          </a:p>
          <a:p>
            <a:pPr marL="109537" indent="0">
              <a:buFont typeface="Wingdings 3" pitchFamily="18" charset="2"/>
              <a:buNone/>
              <a:defRPr/>
            </a:pPr>
            <a:endParaRPr lang="en-US" sz="1800" dirty="0" smtClean="0"/>
          </a:p>
          <a:p>
            <a:pPr>
              <a:defRPr/>
            </a:pPr>
            <a:endParaRPr lang="en-US" sz="1800" dirty="0"/>
          </a:p>
        </p:txBody>
      </p:sp>
      <p:pic>
        <p:nvPicPr>
          <p:cNvPr id="17413" name="Picture 3" descr="C:\Users\atkinsja\AppData\Local\Microsoft\Windows\Temporary Internet Files\Content.IE5\TT7RNYY1\MC900440391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2438400"/>
            <a:ext cx="2595563" cy="1174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1498</TotalTime>
  <Words>416</Words>
  <Application>Microsoft Office PowerPoint</Application>
  <PresentationFormat>On-screen Show (4:3)</PresentationFormat>
  <Paragraphs>92</Paragraphs>
  <Slides>12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Concourse</vt:lpstr>
      <vt:lpstr>Acrobat Document</vt:lpstr>
      <vt:lpstr>Centralized Billing                           to Off-campus Organizations </vt:lpstr>
      <vt:lpstr>Centralized Banner Billing</vt:lpstr>
      <vt:lpstr>Centralized Banner Billing –cont’d  </vt:lpstr>
      <vt:lpstr>Agreement Sample </vt:lpstr>
      <vt:lpstr>PowerPoint Presentation</vt:lpstr>
      <vt:lpstr>Sample Listing of Off-campus Organization Accounts</vt:lpstr>
      <vt:lpstr>Sample of an Outside Organization Online Banner Account</vt:lpstr>
      <vt:lpstr>Sample Billing</vt:lpstr>
      <vt:lpstr>Role of the Department</vt:lpstr>
      <vt:lpstr>Contracting Guidelines</vt:lpstr>
      <vt:lpstr>C-Account Request</vt:lpstr>
      <vt:lpstr>Contacts</vt:lpstr>
    </vt:vector>
  </TitlesOfParts>
  <Company>Southern Oregon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Centralized Billing</dc:title>
  <dc:creator>sl</dc:creator>
  <cp:lastModifiedBy>Southern Oregon University</cp:lastModifiedBy>
  <cp:revision>114</cp:revision>
  <cp:lastPrinted>2013-02-25T19:37:41Z</cp:lastPrinted>
  <dcterms:created xsi:type="dcterms:W3CDTF">2003-11-05T20:01:48Z</dcterms:created>
  <dcterms:modified xsi:type="dcterms:W3CDTF">2016-03-18T15:47:20Z</dcterms:modified>
</cp:coreProperties>
</file>