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68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4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74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8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2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74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2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3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5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7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63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0A45E-EF26-4DB2-92BD-77A3FFEEBAF1}" type="datetimeFigureOut">
              <a:rPr lang="en-US" smtClean="0"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F070-7AF2-41F0-8F27-A0FE961413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8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SOU financial picture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Current and future drivers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808" y="619640"/>
            <a:ext cx="311467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18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 of the Pro Forma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6407"/>
          </a:xfrm>
        </p:spPr>
        <p:txBody>
          <a:bodyPr>
            <a:normAutofit/>
          </a:bodyPr>
          <a:lstStyle/>
          <a:p>
            <a:r>
              <a:rPr lang="en-US" dirty="0" smtClean="0"/>
              <a:t>Revenue:</a:t>
            </a:r>
          </a:p>
          <a:p>
            <a:pPr lvl="1"/>
            <a:r>
              <a:rPr lang="en-US" dirty="0" smtClean="0"/>
              <a:t>State Support</a:t>
            </a:r>
          </a:p>
          <a:p>
            <a:pPr lvl="2"/>
            <a:r>
              <a:rPr lang="en-US" dirty="0" smtClean="0"/>
              <a:t>Increased funding – with new obligations</a:t>
            </a:r>
          </a:p>
          <a:p>
            <a:pPr lvl="2"/>
            <a:r>
              <a:rPr lang="en-US" dirty="0" smtClean="0"/>
              <a:t>Some one-time funding, to support ongoing commitments</a:t>
            </a:r>
          </a:p>
          <a:p>
            <a:pPr lvl="2"/>
            <a:r>
              <a:rPr lang="en-US" dirty="0" smtClean="0"/>
              <a:t>Contingent upon future success with the Outcomes Based Funding (OBF) Model</a:t>
            </a:r>
          </a:p>
          <a:p>
            <a:pPr lvl="2"/>
            <a:r>
              <a:rPr lang="en-US" dirty="0" smtClean="0"/>
              <a:t>Opportunity?</a:t>
            </a:r>
          </a:p>
          <a:p>
            <a:pPr lvl="1"/>
            <a:r>
              <a:rPr lang="en-US" dirty="0" smtClean="0"/>
              <a:t>Tuition</a:t>
            </a:r>
          </a:p>
          <a:p>
            <a:pPr lvl="2"/>
            <a:r>
              <a:rPr lang="en-US" dirty="0" smtClean="0"/>
              <a:t>Enrollment has exceeded projections significantly</a:t>
            </a:r>
          </a:p>
          <a:p>
            <a:pPr lvl="3"/>
            <a:r>
              <a:rPr lang="en-US" dirty="0" smtClean="0"/>
              <a:t>Still a decline for FY15, but significantly better than forecast</a:t>
            </a:r>
          </a:p>
          <a:p>
            <a:pPr lvl="3"/>
            <a:r>
              <a:rPr lang="en-US" dirty="0" smtClean="0"/>
              <a:t>Current FY16 is an increase</a:t>
            </a:r>
          </a:p>
          <a:p>
            <a:pPr lvl="2"/>
            <a:r>
              <a:rPr lang="en-US" dirty="0" smtClean="0"/>
              <a:t>Enrollment Mix supports Tuition Revenue</a:t>
            </a:r>
          </a:p>
        </p:txBody>
      </p:sp>
    </p:spTree>
    <p:extLst>
      <p:ext uri="{BB962C8B-B14F-4D97-AF65-F5344CB8AC3E}">
        <p14:creationId xmlns:p14="http://schemas.microsoft.com/office/powerpoint/2010/main" val="2085434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 of the Pro Forma </a:t>
            </a:r>
            <a:r>
              <a:rPr lang="en-US" sz="1600" dirty="0" smtClean="0"/>
              <a:t>(cont.)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Expenditures</a:t>
            </a:r>
          </a:p>
          <a:p>
            <a:pPr lvl="1"/>
            <a:r>
              <a:rPr lang="en-US" dirty="0" smtClean="0"/>
              <a:t>Labor</a:t>
            </a:r>
          </a:p>
          <a:p>
            <a:pPr lvl="2"/>
            <a:r>
              <a:rPr lang="en-US" dirty="0" smtClean="0"/>
              <a:t>Retrenchment Plan as basis</a:t>
            </a:r>
          </a:p>
          <a:p>
            <a:pPr lvl="2"/>
            <a:r>
              <a:rPr lang="en-US" dirty="0" smtClean="0"/>
              <a:t>Roll Up costs of labor costs will be a challenge</a:t>
            </a:r>
          </a:p>
          <a:p>
            <a:pPr lvl="2"/>
            <a:r>
              <a:rPr lang="en-US" dirty="0" smtClean="0"/>
              <a:t>OPE costs</a:t>
            </a:r>
          </a:p>
          <a:p>
            <a:pPr lvl="3"/>
            <a:r>
              <a:rPr lang="en-US" dirty="0" smtClean="0"/>
              <a:t>Medical</a:t>
            </a:r>
          </a:p>
          <a:p>
            <a:pPr lvl="3"/>
            <a:r>
              <a:rPr lang="en-US" dirty="0" smtClean="0"/>
              <a:t>Retirement</a:t>
            </a:r>
          </a:p>
          <a:p>
            <a:pPr lvl="1"/>
            <a:r>
              <a:rPr lang="en-US" dirty="0" smtClean="0"/>
              <a:t>Supplies and Services</a:t>
            </a:r>
          </a:p>
          <a:p>
            <a:pPr lvl="2"/>
            <a:r>
              <a:rPr lang="en-US" dirty="0" smtClean="0"/>
              <a:t>Again, impact of OUS break up</a:t>
            </a:r>
          </a:p>
          <a:p>
            <a:pPr lvl="2"/>
            <a:r>
              <a:rPr lang="en-US" dirty="0" smtClean="0"/>
              <a:t>Small portion of budget is really discretionary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070"/>
          </a:xfrm>
        </p:spPr>
        <p:txBody>
          <a:bodyPr/>
          <a:lstStyle/>
          <a:p>
            <a:pPr algn="ctr"/>
            <a:r>
              <a:rPr lang="en-US" dirty="0" smtClean="0"/>
              <a:t>SOU Financial Pro Forma 2011-2019</a:t>
            </a:r>
            <a:endParaRPr lang="en-US" dirty="0"/>
          </a:p>
        </p:txBody>
      </p:sp>
      <p:graphicFrame>
        <p:nvGraphicFramePr>
          <p:cNvPr id="1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170889"/>
              </p:ext>
            </p:extLst>
          </p:nvPr>
        </p:nvGraphicFramePr>
        <p:xfrm>
          <a:off x="656492" y="1392195"/>
          <a:ext cx="10818821" cy="4380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6967"/>
                <a:gridCol w="807309"/>
                <a:gridCol w="848497"/>
                <a:gridCol w="255373"/>
                <a:gridCol w="749643"/>
                <a:gridCol w="766119"/>
                <a:gridCol w="222422"/>
                <a:gridCol w="790832"/>
                <a:gridCol w="716692"/>
                <a:gridCol w="848497"/>
                <a:gridCol w="247135"/>
                <a:gridCol w="807308"/>
                <a:gridCol w="832027"/>
              </a:tblGrid>
              <a:tr h="2342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EDUCATION &amp; </a:t>
                      </a:r>
                      <a:r>
                        <a:rPr lang="en-US" sz="1200" b="1" u="none" strike="noStrike" dirty="0" smtClean="0">
                          <a:effectLst/>
                        </a:rPr>
                        <a:t>GENERAL/Budgeted Ops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2011-13 Biennium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2013-15 Biennium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/>
                    </a:p>
                  </a:txBody>
                  <a:tcPr marL="8651" marR="8651" marT="8651" marB="0" anchor="b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2015-17 Biennium</a:t>
                      </a:r>
                      <a:endParaRPr lang="en-US" sz="1300" b="1" dirty="0"/>
                    </a:p>
                  </a:txBody>
                  <a:tcPr marL="8651" marR="8651" marT="86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/>
                    </a:p>
                  </a:txBody>
                  <a:tcPr marL="8651" marR="8651" marT="8651" marB="0"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b="1" dirty="0" smtClean="0"/>
                        <a:t>2017-19 Biennium</a:t>
                      </a:r>
                      <a:endParaRPr lang="en-US" sz="1300" b="1" dirty="0"/>
                    </a:p>
                  </a:txBody>
                  <a:tcPr marL="8651" marR="8651" marT="8651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</a:tr>
              <a:tr h="234275">
                <a:tc vMerge="1"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2011-12 Actual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2012-13 Actual</a:t>
                      </a:r>
                      <a:endParaRPr lang="en-US" sz="1200" dirty="0"/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2013-14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2014-15 Actual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2015-16 Budget</a:t>
                      </a:r>
                      <a:endParaRPr lang="en-US" sz="1200" dirty="0"/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 Forecast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 Forecast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2017-18 Forecast</a:t>
                      </a:r>
                      <a:endParaRPr lang="en-US" sz="1200" dirty="0"/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 Forecast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State General Fund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857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 smtClean="0">
                          <a:effectLst/>
                        </a:rPr>
                        <a:t>12,642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13,195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21,033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One-time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Classified Staff Funding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857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Tuition,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Fees, net of Remissions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857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</a:t>
                      </a:r>
                      <a:r>
                        <a:rPr lang="en-US" sz="1200" u="none" strike="noStrike" dirty="0" smtClean="0">
                          <a:effectLst/>
                        </a:rPr>
                        <a:t>32,837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33,278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857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</a:t>
                      </a:r>
                      <a:r>
                        <a:rPr lang="en-US" sz="1200" u="none" strike="noStrike" dirty="0" smtClean="0">
                          <a:effectLst/>
                        </a:rPr>
                        <a:t>1,657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Total Revenues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50,048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56,699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58,893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62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Personnel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857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(42,343)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(42,360)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(43,948)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(42,953)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(45,447)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(46,008)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(47,848)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50,791)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(53,762)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Supplies &amp; Services &amp; Capital Outlay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857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(6,809)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(9,388)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(7,229)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(8,054)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(7,890)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(8,249)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8,048)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8,209)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8,373)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6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Investment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857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(582)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(582)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(582)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(250)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(250)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Total Expenditures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(49,152)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(51,748)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(51,177)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(51,007)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(53,919)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(54,839)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56,478)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59,178)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62,385)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34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Net from Operations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(2,016)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(3,179)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(1,129)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(857)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16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Net Transfers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(166)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(652)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(187)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(400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(500)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(600)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Change in Fund Balance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(2,182)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(2,848)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(80)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1,457)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6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Beginning Fund Balance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5,551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2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Ending Fund Balance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4,759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6,115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6,432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6,910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2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Ending FB as a % Operating Revenues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22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Retrenchment Plan Projections: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51" marR="8651" marT="8651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7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Revenue</a:t>
            </a:r>
          </a:p>
          <a:p>
            <a:pPr lvl="1"/>
            <a:r>
              <a:rPr lang="en-US" dirty="0" smtClean="0"/>
              <a:t>Will State support continue at current levels, grow, or reduce? </a:t>
            </a:r>
          </a:p>
          <a:p>
            <a:pPr lvl="1"/>
            <a:r>
              <a:rPr lang="en-US" dirty="0" smtClean="0"/>
              <a:t>How will SOU compete under new outcomes based funding model?</a:t>
            </a:r>
          </a:p>
          <a:p>
            <a:pPr lvl="1"/>
            <a:r>
              <a:rPr lang="en-US" dirty="0" smtClean="0"/>
              <a:t>Can enrollment growth be sustained? </a:t>
            </a:r>
            <a:r>
              <a:rPr lang="en-US" dirty="0" smtClean="0"/>
              <a:t>(Recruitment and Retention = growth)</a:t>
            </a:r>
            <a:endParaRPr lang="en-US" dirty="0" smtClean="0"/>
          </a:p>
          <a:p>
            <a:pPr lvl="1"/>
            <a:r>
              <a:rPr lang="en-US" dirty="0" smtClean="0"/>
              <a:t>Will programs to recruit, retain, and graduate students be successful? </a:t>
            </a:r>
          </a:p>
          <a:p>
            <a:pPr lvl="2"/>
            <a:r>
              <a:rPr lang="en-US" dirty="0" smtClean="0"/>
              <a:t>Relative to cost? </a:t>
            </a:r>
          </a:p>
          <a:p>
            <a:pPr lvl="2"/>
            <a:r>
              <a:rPr lang="en-US" dirty="0" smtClean="0"/>
              <a:t>Relative to other Oregon Public Universities?</a:t>
            </a:r>
          </a:p>
          <a:p>
            <a:r>
              <a:rPr lang="en-US" dirty="0" smtClean="0"/>
              <a:t>Expenditures</a:t>
            </a:r>
          </a:p>
          <a:p>
            <a:pPr lvl="1"/>
            <a:r>
              <a:rPr lang="en-US" dirty="0" smtClean="0"/>
              <a:t>Labor – Salary, Retirement, Medical, how will these costs all </a:t>
            </a:r>
            <a:r>
              <a:rPr lang="en-US" dirty="0" smtClean="0"/>
              <a:t>fare </a:t>
            </a:r>
            <a:r>
              <a:rPr lang="en-US" dirty="0" smtClean="0"/>
              <a:t>in the future?</a:t>
            </a:r>
          </a:p>
          <a:p>
            <a:pPr lvl="1"/>
            <a:r>
              <a:rPr lang="en-US" dirty="0" smtClean="0"/>
              <a:t>Supplies and Services – Utility and Maintenance costs will continue to rise, can other costs be managed to offset?  </a:t>
            </a:r>
          </a:p>
          <a:p>
            <a:r>
              <a:rPr lang="en-US" dirty="0" smtClean="0"/>
              <a:t>What is everyone’s role in managing these events to the best outcome?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0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561</Words>
  <Application>Microsoft Office PowerPoint</Application>
  <PresentationFormat>Widescreen</PresentationFormat>
  <Paragraphs>196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SOU financial picture</vt:lpstr>
      <vt:lpstr>Key elements of the Pro Forma</vt:lpstr>
      <vt:lpstr>Key Elements of the Pro Forma (cont.)</vt:lpstr>
      <vt:lpstr>SOU Financial Pro Forma 2011-2019</vt:lpstr>
      <vt:lpstr>2016 and beyond</vt:lpstr>
    </vt:vector>
  </TitlesOfParts>
  <Company>Southern Oregon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 financial picture</dc:title>
  <dc:creator>Mark Denney</dc:creator>
  <cp:lastModifiedBy>Mark Denney</cp:lastModifiedBy>
  <cp:revision>28</cp:revision>
  <cp:lastPrinted>2015-11-23T20:39:03Z</cp:lastPrinted>
  <dcterms:created xsi:type="dcterms:W3CDTF">2015-11-12T20:28:10Z</dcterms:created>
  <dcterms:modified xsi:type="dcterms:W3CDTF">2015-11-23T20:53:09Z</dcterms:modified>
</cp:coreProperties>
</file>