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d1.sou.edu\FS\users\d\denneym\Committees\Budget%20Committee\15-16%20Budget%20Development\Tuition%20Advisory%20Council\Tuition%20Analysis%20data%20for%20FY16%20Budget%20Develop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d1.sou.edu\FS\users\d\denneym\Committees\Budget%20Committee\15-16%20Budget%20Development\Tuition%20Advisory%20Council\Tuition%20Analysis%20data%20for%20FY16%20Budget%20Develop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Mandatory Fees - TRUs Only</a:t>
            </a:r>
          </a:p>
        </c:rich>
      </c:tx>
      <c:layout>
        <c:manualLayout>
          <c:xMode val="edge"/>
          <c:yMode val="edge"/>
          <c:x val="0.26831233595800524"/>
          <c:y val="2.21957958815688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'Fee Historical'!$B$4:$C$4</c:f>
              <c:strCache>
                <c:ptCount val="2"/>
                <c:pt idx="0">
                  <c:v>Southern Oregon University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Historical'!$D$4:$I$4</c:f>
              <c:numCache>
                <c:formatCode>_("$"* #,##0_);_("$"* \(#,##0\);_("$"* "-"??_);_(@_)</c:formatCode>
                <c:ptCount val="5"/>
                <c:pt idx="0">
                  <c:v>400</c:v>
                </c:pt>
                <c:pt idx="1">
                  <c:v>524</c:v>
                </c:pt>
                <c:pt idx="2">
                  <c:v>446</c:v>
                </c:pt>
                <c:pt idx="3">
                  <c:v>465</c:v>
                </c:pt>
                <c:pt idx="4">
                  <c:v>471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'Fee Historical'!$B$5:$C$5</c:f>
              <c:strCache>
                <c:ptCount val="2"/>
                <c:pt idx="0">
                  <c:v>Eastern Oregon University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Historical'!$D$5:$I$5</c:f>
              <c:numCache>
                <c:formatCode>_("$"* #,##0_);_("$"* \(#,##0\);_("$"* "-"??_);_(@_)</c:formatCode>
                <c:ptCount val="5"/>
                <c:pt idx="0">
                  <c:v>453</c:v>
                </c:pt>
                <c:pt idx="1">
                  <c:v>475</c:v>
                </c:pt>
                <c:pt idx="2">
                  <c:v>440</c:v>
                </c:pt>
                <c:pt idx="3">
                  <c:v>442</c:v>
                </c:pt>
                <c:pt idx="4">
                  <c:v>473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'Fee Historical'!$B$6:$C$6</c:f>
              <c:strCache>
                <c:ptCount val="2"/>
                <c:pt idx="0">
                  <c:v>Western Oregon University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Historical'!$D$6:$I$6</c:f>
              <c:numCache>
                <c:formatCode>_("$"* #,##0_);_("$"* \(#,##0\);_("$"* "-"??_);_(@_)</c:formatCode>
                <c:ptCount val="5"/>
                <c:pt idx="0">
                  <c:v>303</c:v>
                </c:pt>
                <c:pt idx="1">
                  <c:v>436</c:v>
                </c:pt>
                <c:pt idx="2">
                  <c:v>483</c:v>
                </c:pt>
                <c:pt idx="3">
                  <c:v>503</c:v>
                </c:pt>
                <c:pt idx="4">
                  <c:v>534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'Fee Historical'!$B$7:$C$7</c:f>
              <c:strCache>
                <c:ptCount val="2"/>
                <c:pt idx="0">
                  <c:v>Oregon Institute of Technoligy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Historical'!$D$7:$I$7</c:f>
              <c:numCache>
                <c:formatCode>_("$"* #,##0_);_("$"* \(#,##0\);_("$"* "-"??_);_(@_)</c:formatCode>
                <c:ptCount val="5"/>
                <c:pt idx="0">
                  <c:v>368</c:v>
                </c:pt>
                <c:pt idx="1">
                  <c:v>436</c:v>
                </c:pt>
                <c:pt idx="2">
                  <c:v>490</c:v>
                </c:pt>
                <c:pt idx="3">
                  <c:v>490</c:v>
                </c:pt>
                <c:pt idx="4">
                  <c:v>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41632"/>
        <c:axId val="142142024"/>
      </c:lineChart>
      <c:catAx>
        <c:axId val="14214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2024"/>
        <c:crosses val="autoZero"/>
        <c:auto val="1"/>
        <c:lblAlgn val="ctr"/>
        <c:lblOffset val="100"/>
        <c:noMultiLvlLbl val="0"/>
      </c:catAx>
      <c:valAx>
        <c:axId val="142142024"/>
        <c:scaling>
          <c:orientation val="minMax"/>
          <c:max val="60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Mandatory Fees - All 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'Fee Historical'!$B$4:$C$4</c:f>
              <c:strCache>
                <c:ptCount val="2"/>
                <c:pt idx="0">
                  <c:v>Southern Oregon University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Historical'!$D$4:$I$4</c:f>
              <c:numCache>
                <c:formatCode>_("$"* #,##0_);_("$"* \(#,##0\);_("$"* "-"??_);_(@_)</c:formatCode>
                <c:ptCount val="5"/>
                <c:pt idx="0">
                  <c:v>400</c:v>
                </c:pt>
                <c:pt idx="1">
                  <c:v>524</c:v>
                </c:pt>
                <c:pt idx="2">
                  <c:v>446</c:v>
                </c:pt>
                <c:pt idx="3">
                  <c:v>465</c:v>
                </c:pt>
                <c:pt idx="4">
                  <c:v>471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'Fee Historical'!$B$5:$C$5</c:f>
              <c:strCache>
                <c:ptCount val="2"/>
                <c:pt idx="0">
                  <c:v>Eastern Oregon University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Historical'!$D$5:$I$5</c:f>
              <c:numCache>
                <c:formatCode>_("$"* #,##0_);_("$"* \(#,##0\);_("$"* "-"??_);_(@_)</c:formatCode>
                <c:ptCount val="5"/>
                <c:pt idx="0">
                  <c:v>453</c:v>
                </c:pt>
                <c:pt idx="1">
                  <c:v>475</c:v>
                </c:pt>
                <c:pt idx="2">
                  <c:v>440</c:v>
                </c:pt>
                <c:pt idx="3">
                  <c:v>442</c:v>
                </c:pt>
                <c:pt idx="4">
                  <c:v>473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'Fee Historical'!$B$6:$C$6</c:f>
              <c:strCache>
                <c:ptCount val="2"/>
                <c:pt idx="0">
                  <c:v>Western Oregon University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Historical'!$D$6:$I$6</c:f>
              <c:numCache>
                <c:formatCode>_("$"* #,##0_);_("$"* \(#,##0\);_("$"* "-"??_);_(@_)</c:formatCode>
                <c:ptCount val="5"/>
                <c:pt idx="0">
                  <c:v>303</c:v>
                </c:pt>
                <c:pt idx="1">
                  <c:v>436</c:v>
                </c:pt>
                <c:pt idx="2">
                  <c:v>483</c:v>
                </c:pt>
                <c:pt idx="3">
                  <c:v>503</c:v>
                </c:pt>
                <c:pt idx="4">
                  <c:v>534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'Fee Historical'!$B$7:$C$7</c:f>
              <c:strCache>
                <c:ptCount val="2"/>
                <c:pt idx="0">
                  <c:v>Oregon Institute of Technoligy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Historical'!$D$7:$I$7</c:f>
              <c:numCache>
                <c:formatCode>_("$"* #,##0_);_("$"* \(#,##0\);_("$"* "-"??_);_(@_)</c:formatCode>
                <c:ptCount val="5"/>
                <c:pt idx="0">
                  <c:v>368</c:v>
                </c:pt>
                <c:pt idx="1">
                  <c:v>436</c:v>
                </c:pt>
                <c:pt idx="2">
                  <c:v>490</c:v>
                </c:pt>
                <c:pt idx="3">
                  <c:v>490</c:v>
                </c:pt>
                <c:pt idx="4">
                  <c:v>495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'Fee Historical'!$B$8:$C$8</c:f>
              <c:strCache>
                <c:ptCount val="2"/>
                <c:pt idx="0">
                  <c:v>Oregon State University</c:v>
                </c:pt>
              </c:strCache>
            </c:strRef>
          </c:tx>
          <c:spPr>
            <a:ln w="28575" cap="rnd">
              <a:solidFill>
                <a:srgbClr val="FF990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Historical'!$D$8:$I$8</c:f>
              <c:numCache>
                <c:formatCode>_("$"* #,##0_);_("$"* \(#,##0\);_("$"* "-"??_);_(@_)</c:formatCode>
                <c:ptCount val="5"/>
                <c:pt idx="0">
                  <c:v>409.67</c:v>
                </c:pt>
                <c:pt idx="1">
                  <c:v>484.46999999999997</c:v>
                </c:pt>
                <c:pt idx="2">
                  <c:v>492</c:v>
                </c:pt>
                <c:pt idx="3">
                  <c:v>482</c:v>
                </c:pt>
                <c:pt idx="4">
                  <c:v>490.57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'Fee Historical'!$B$9:$C$9</c:f>
              <c:strCache>
                <c:ptCount val="2"/>
                <c:pt idx="0">
                  <c:v>Portland State University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Historical'!$D$9:$I$9</c:f>
              <c:numCache>
                <c:formatCode>_("$"* #,##0_);_("$"* \(#,##0\);_("$"* "-"??_);_(@_)</c:formatCode>
                <c:ptCount val="5"/>
                <c:pt idx="0">
                  <c:v>389</c:v>
                </c:pt>
                <c:pt idx="1">
                  <c:v>484</c:v>
                </c:pt>
                <c:pt idx="2">
                  <c:v>421</c:v>
                </c:pt>
                <c:pt idx="3">
                  <c:v>424</c:v>
                </c:pt>
                <c:pt idx="4">
                  <c:v>423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'Fee Historical'!$B$10:$C$10</c:f>
              <c:strCache>
                <c:ptCount val="2"/>
                <c:pt idx="0">
                  <c:v>University of Oregon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'Fee Historical'!$D$3:$I$3</c:f>
              <c:strCache>
                <c:ptCount val="5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</c:strCache>
            </c:strRef>
          </c:cat>
          <c:val>
            <c:numRef>
              <c:f>'Fee Historical'!$D$10:$I$10</c:f>
              <c:numCache>
                <c:formatCode>_("$"* #,##0_);_("$"* \(#,##0\);_("$"* "-"??_);_(@_)</c:formatCode>
                <c:ptCount val="5"/>
                <c:pt idx="0">
                  <c:v>408</c:v>
                </c:pt>
                <c:pt idx="1">
                  <c:v>406.75</c:v>
                </c:pt>
                <c:pt idx="2">
                  <c:v>433</c:v>
                </c:pt>
                <c:pt idx="3">
                  <c:v>494</c:v>
                </c:pt>
                <c:pt idx="4">
                  <c:v>576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42808"/>
        <c:axId val="142143200"/>
      </c:lineChart>
      <c:catAx>
        <c:axId val="142142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3200"/>
        <c:crosses val="autoZero"/>
        <c:auto val="1"/>
        <c:lblAlgn val="ctr"/>
        <c:lblOffset val="100"/>
        <c:noMultiLvlLbl val="0"/>
      </c:catAx>
      <c:valAx>
        <c:axId val="142143200"/>
        <c:scaling>
          <c:orientation val="minMax"/>
          <c:max val="60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3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7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6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6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5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5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9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4767-384A-451F-8520-489F776484D0}" type="datetimeFigureOut">
              <a:rPr lang="en-US" smtClean="0"/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16D3-8F26-492A-9974-B8EFE9D79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2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Tuition and Mandatory Fees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FY16 Options and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3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 Center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for FY16</a:t>
            </a:r>
          </a:p>
          <a:p>
            <a:pPr lvl="1"/>
            <a:r>
              <a:rPr lang="en-US" dirty="0" smtClean="0"/>
              <a:t>Represents sale of bonds and initial debt service payment</a:t>
            </a:r>
          </a:p>
          <a:p>
            <a:pPr lvl="1"/>
            <a:r>
              <a:rPr lang="en-US" dirty="0" smtClean="0"/>
              <a:t>Proposal to Students was $35/term FY16, $75/term FY17, $95/term FY18</a:t>
            </a:r>
          </a:p>
          <a:p>
            <a:pPr lvl="1"/>
            <a:r>
              <a:rPr lang="en-US" dirty="0" smtClean="0"/>
              <a:t>Student Fee Process will determine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5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fund deferred maintenance of university buildings and minimal capital projects</a:t>
            </a:r>
          </a:p>
          <a:p>
            <a:r>
              <a:rPr lang="en-US" dirty="0" smtClean="0"/>
              <a:t>Set by OUS – expect to be set by HECC after this year</a:t>
            </a:r>
          </a:p>
          <a:p>
            <a:r>
              <a:rPr lang="en-US" dirty="0" smtClean="0"/>
              <a:t>Currently at $45/term for all 7 Oregon Public Universities</a:t>
            </a:r>
          </a:p>
          <a:p>
            <a:r>
              <a:rPr lang="en-US" dirty="0" smtClean="0"/>
              <a:t>No change announced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5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Mandatory Fees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413435"/>
              </p:ext>
            </p:extLst>
          </p:nvPr>
        </p:nvGraphicFramePr>
        <p:xfrm>
          <a:off x="1836751" y="1616868"/>
          <a:ext cx="8682825" cy="4823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02395" y="4036163"/>
            <a:ext cx="2239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 is currently the lowest of the four </a:t>
            </a:r>
          </a:p>
          <a:p>
            <a:r>
              <a:rPr lang="en-US" sz="1000" dirty="0" smtClean="0"/>
              <a:t>Technical and Regional Universities for</a:t>
            </a:r>
          </a:p>
          <a:p>
            <a:r>
              <a:rPr lang="en-US" sz="1000" dirty="0" smtClean="0"/>
              <a:t>Total Mandatory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8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Mandatory Fees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15180"/>
              </p:ext>
            </p:extLst>
          </p:nvPr>
        </p:nvGraphicFramePr>
        <p:xfrm>
          <a:off x="1335819" y="1616868"/>
          <a:ext cx="9660835" cy="476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0602" y="4379053"/>
            <a:ext cx="27638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Except for Portland State, SOU is currently</a:t>
            </a:r>
          </a:p>
          <a:p>
            <a:r>
              <a:rPr lang="en-US" sz="1000" dirty="0" smtClean="0"/>
              <a:t>The lowest of all seven Oregon Public Universities</a:t>
            </a:r>
          </a:p>
          <a:p>
            <a:r>
              <a:rPr lang="en-US" sz="1000" dirty="0" smtClean="0"/>
              <a:t>For total mandatory fees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8626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068341"/>
              </p:ext>
            </p:extLst>
          </p:nvPr>
        </p:nvGraphicFramePr>
        <p:xfrm>
          <a:off x="1482256" y="1906022"/>
          <a:ext cx="88464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413"/>
                <a:gridCol w="1696831"/>
                <a:gridCol w="2211622"/>
                <a:gridCol w="2211622"/>
              </a:tblGrid>
              <a:tr h="614117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r>
                        <a:rPr lang="en-US" baseline="0" dirty="0" smtClean="0"/>
                        <a:t> of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Annual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Annual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Tuition – Resident</a:t>
                      </a:r>
                      <a:r>
                        <a:rPr lang="en-US" baseline="0" dirty="0" smtClean="0"/>
                        <a:t> 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5,045.40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246.60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5,292.00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Dining (S) (O) or</a:t>
                      </a:r>
                      <a:r>
                        <a:rPr lang="en-US" baseline="0" dirty="0" smtClean="0"/>
                        <a:t> (U) plans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4,230.00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4,440.00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Residence:</a:t>
                      </a:r>
                      <a:r>
                        <a:rPr lang="en-US" baseline="0" dirty="0" smtClean="0"/>
                        <a:t> Shasta, 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7,431.00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7,655.00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369.00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Incidental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927.00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135.00</a:t>
                      </a:r>
                      <a:endParaRPr lang="en-US" dirty="0"/>
                    </a:p>
                  </a:txBody>
                  <a:tcPr/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Rec Center Fee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150.00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105.00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to attend: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18,119.40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803.60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18,823.00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8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increase: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98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Percent increase (tuition</a:t>
                      </a:r>
                      <a:r>
                        <a:rPr lang="en-US" baseline="0" dirty="0" smtClean="0"/>
                        <a:t> and Fees only)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83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 and Mandatory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Tuition Rates</a:t>
            </a:r>
          </a:p>
          <a:p>
            <a:pPr lvl="1"/>
            <a:r>
              <a:rPr lang="en-US" dirty="0" smtClean="0"/>
              <a:t>Differential Tuition Rates</a:t>
            </a:r>
          </a:p>
          <a:p>
            <a:r>
              <a:rPr lang="en-US" dirty="0" smtClean="0"/>
              <a:t>Mandatory Fees</a:t>
            </a:r>
          </a:p>
          <a:p>
            <a:pPr lvl="1"/>
            <a:r>
              <a:rPr lang="en-US" dirty="0" smtClean="0"/>
              <a:t>Housing / Dining Fee (not technically a mandatory fee)</a:t>
            </a:r>
          </a:p>
          <a:p>
            <a:pPr lvl="1"/>
            <a:r>
              <a:rPr lang="en-US" dirty="0" smtClean="0"/>
              <a:t>Student Health Fee</a:t>
            </a:r>
          </a:p>
          <a:p>
            <a:pPr lvl="1"/>
            <a:r>
              <a:rPr lang="en-US" dirty="0" smtClean="0"/>
              <a:t>Student Incidental Fee</a:t>
            </a:r>
          </a:p>
          <a:p>
            <a:pPr lvl="1"/>
            <a:r>
              <a:rPr lang="en-US" dirty="0" smtClean="0"/>
              <a:t>Recreation Center Fee</a:t>
            </a:r>
          </a:p>
          <a:p>
            <a:pPr lvl="1"/>
            <a:r>
              <a:rPr lang="en-US" dirty="0" smtClean="0"/>
              <a:t>Building 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2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 Advisory Council</a:t>
            </a:r>
          </a:p>
          <a:p>
            <a:pPr lvl="1"/>
            <a:r>
              <a:rPr lang="en-US" dirty="0" smtClean="0"/>
              <a:t>Recommends a 5% tuition increase</a:t>
            </a:r>
          </a:p>
          <a:p>
            <a:pPr lvl="1"/>
            <a:r>
              <a:rPr lang="en-US" dirty="0" smtClean="0"/>
              <a:t>Supports the Retrenchment Plan</a:t>
            </a:r>
          </a:p>
          <a:p>
            <a:pPr lvl="1"/>
            <a:r>
              <a:rPr lang="en-US" dirty="0" smtClean="0"/>
              <a:t>Allows for investment in programs to boost performance against Outcomes based funding model</a:t>
            </a:r>
          </a:p>
          <a:p>
            <a:pPr lvl="2"/>
            <a:r>
              <a:rPr lang="en-US" dirty="0" smtClean="0"/>
              <a:t>Support successful entry to the University</a:t>
            </a:r>
          </a:p>
          <a:p>
            <a:pPr lvl="2"/>
            <a:r>
              <a:rPr lang="en-US" dirty="0" smtClean="0"/>
              <a:t>Improve persistence in year 1 and 2</a:t>
            </a:r>
          </a:p>
          <a:p>
            <a:pPr lvl="2"/>
            <a:r>
              <a:rPr lang="en-US" dirty="0" smtClean="0"/>
              <a:t>Move students to graduation</a:t>
            </a:r>
          </a:p>
          <a:p>
            <a:pPr lvl="3"/>
            <a:r>
              <a:rPr lang="en-US" dirty="0" smtClean="0"/>
              <a:t>SOU response to HECC 2015-17 biennium funding request</a:t>
            </a:r>
          </a:p>
          <a:p>
            <a:pPr lvl="3"/>
            <a:r>
              <a:rPr lang="en-US" dirty="0" smtClean="0"/>
              <a:t>http://www.sou.edu/budget/budget-presentations.html</a:t>
            </a:r>
          </a:p>
        </p:txBody>
      </p:sp>
    </p:spTree>
    <p:extLst>
      <p:ext uri="{BB962C8B-B14F-4D97-AF65-F5344CB8AC3E}">
        <p14:creationId xmlns:p14="http://schemas.microsoft.com/office/powerpoint/2010/main" val="243236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ition and Mandatory Fees_Page_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0"/>
            <a:ext cx="887571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49146" y="5329881"/>
            <a:ext cx="7066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00FF"/>
                </a:solidFill>
              </a:rPr>
              <a:t>Except for Eastern Oregon University, SOU currently has the lowest tuition for Resident Undergraduate </a:t>
            </a:r>
          </a:p>
          <a:p>
            <a:r>
              <a:rPr lang="en-US" sz="1200" b="1" i="1" dirty="0" smtClean="0">
                <a:solidFill>
                  <a:srgbClr val="0000FF"/>
                </a:solidFill>
              </a:rPr>
              <a:t>Students of all seven Oregon Public Universities</a:t>
            </a:r>
          </a:p>
          <a:p>
            <a:r>
              <a:rPr lang="en-US" sz="1200" b="1" i="1" dirty="0" smtClean="0">
                <a:solidFill>
                  <a:srgbClr val="0000FF"/>
                </a:solidFill>
              </a:rPr>
              <a:t>Eastern Oregon is initiating their Eastern Advantage and is expected to have a 10% tuition increase for FY16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141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tuition increase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630757"/>
              </p:ext>
            </p:extLst>
          </p:nvPr>
        </p:nvGraphicFramePr>
        <p:xfrm>
          <a:off x="731520" y="1825625"/>
          <a:ext cx="1062228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485"/>
                <a:gridCol w="1497275"/>
                <a:gridCol w="1770380"/>
                <a:gridCol w="1770380"/>
                <a:gridCol w="1839843"/>
                <a:gridCol w="1700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Annual 12 credits/Term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</a:t>
                      </a:r>
                      <a:r>
                        <a:rPr lang="en-US" baseline="0" dirty="0" smtClean="0"/>
                        <a:t>Annual 12 credits/Term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increase per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 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$5,045.40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$5,292.00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$246.60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Nonresident</a:t>
                      </a:r>
                      <a:r>
                        <a:rPr lang="en-US" baseline="0" dirty="0" smtClean="0"/>
                        <a:t> 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$441.84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$15,906.24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$16,704.00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$797.76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$7,568.10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$7,956.00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$387.90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 Grad </a:t>
                      </a:r>
                      <a:r>
                        <a:rPr lang="en-US" sz="1000" dirty="0" smtClean="0"/>
                        <a:t>(8 cred)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$378,72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$9,089.28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$9,552.00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$462.72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Nonresident 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$473.40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$11,361.60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$11,928.00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$566.40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1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/ Dining Fee (not technically a mandatory fee)</a:t>
            </a:r>
          </a:p>
          <a:p>
            <a:r>
              <a:rPr lang="en-US" dirty="0" smtClean="0"/>
              <a:t>Student Health Fee</a:t>
            </a:r>
          </a:p>
          <a:p>
            <a:r>
              <a:rPr lang="en-US" dirty="0" smtClean="0"/>
              <a:t>Student Incidental Fee</a:t>
            </a:r>
          </a:p>
          <a:p>
            <a:r>
              <a:rPr lang="en-US" dirty="0" smtClean="0"/>
              <a:t>Recreation Center Fee</a:t>
            </a:r>
          </a:p>
          <a:p>
            <a:r>
              <a:rPr lang="en-US" dirty="0" smtClean="0"/>
              <a:t>Building 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6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/ Dining Fees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14968"/>
              </p:ext>
            </p:extLst>
          </p:nvPr>
        </p:nvGraphicFramePr>
        <p:xfrm>
          <a:off x="2266122" y="1619250"/>
          <a:ext cx="8038766" cy="4521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9595"/>
                <a:gridCol w="1047112"/>
                <a:gridCol w="1047112"/>
                <a:gridCol w="1210723"/>
                <a:gridCol w="1047112"/>
                <a:gridCol w="1047112"/>
              </a:tblGrid>
              <a:tr h="236176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Dining Plans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Cost Per Year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Annual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 gridSpan="2" vMerge="1">
                  <a:txBody>
                    <a:bodyPr/>
                    <a:lstStyle/>
                    <a:p>
                      <a:pPr algn="l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2014-15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2015-16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Increase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Increase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Red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4,995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5,250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Black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4,995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5,250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(S)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4,230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4,440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(O)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4,230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4,440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(U)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4,230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4,440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Madrone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2,100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2,400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Madrone </a:t>
                      </a:r>
                      <a:r>
                        <a:rPr lang="en-US" sz="1100" u="none" strike="noStrike" dirty="0">
                          <a:effectLst/>
                        </a:rPr>
                        <a:t>Hawk Plan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2,100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2,400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60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60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Residence Plans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60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Shasta - Double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7,431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7,655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224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Shasta - 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8,226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8,805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579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McLoughlin  Double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7,863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8,100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237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McLoughlin 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8,595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9,210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615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McLoughlin Super 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9,180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10,110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930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Madrone 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9,132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9,780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648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Greensprings Double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6,402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6,855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453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Greensprings Single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8,341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9,180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839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78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Proposals</a:t>
            </a:r>
          </a:p>
          <a:p>
            <a:pPr lvl="1"/>
            <a:r>
              <a:rPr lang="en-US" dirty="0" smtClean="0"/>
              <a:t># 1 – Keep the rate flat $119</a:t>
            </a:r>
          </a:p>
          <a:p>
            <a:pPr lvl="2"/>
            <a:r>
              <a:rPr lang="en-US" dirty="0" smtClean="0"/>
              <a:t>Does not fund necessary increases for Mental Health Counselor</a:t>
            </a:r>
          </a:p>
          <a:p>
            <a:pPr lvl="2"/>
            <a:r>
              <a:rPr lang="en-US" dirty="0" smtClean="0"/>
              <a:t>Doesn’t fund anything to building reserve</a:t>
            </a:r>
          </a:p>
          <a:p>
            <a:pPr lvl="2"/>
            <a:r>
              <a:rPr lang="en-US" dirty="0" smtClean="0"/>
              <a:t>Continues deficit spending – reserve currently at 11%</a:t>
            </a:r>
          </a:p>
          <a:p>
            <a:pPr lvl="1"/>
            <a:r>
              <a:rPr lang="en-US" dirty="0" smtClean="0"/>
              <a:t># 2 – $119 to $123 per term - $12 annual increase</a:t>
            </a:r>
          </a:p>
          <a:p>
            <a:pPr lvl="2"/>
            <a:r>
              <a:rPr lang="en-US" dirty="0" smtClean="0"/>
              <a:t>Funds necessary increases for Mental Health Counselor</a:t>
            </a:r>
          </a:p>
          <a:p>
            <a:pPr lvl="2"/>
            <a:r>
              <a:rPr lang="en-US" dirty="0" smtClean="0"/>
              <a:t>Allows $5K to Building fund</a:t>
            </a:r>
          </a:p>
          <a:p>
            <a:pPr lvl="2"/>
            <a:r>
              <a:rPr lang="en-US" dirty="0" smtClean="0"/>
              <a:t>Still deficit spending, but much less – reserve currently at 11%</a:t>
            </a:r>
          </a:p>
          <a:p>
            <a:pPr lvl="1"/>
            <a:r>
              <a:rPr lang="en-US" dirty="0" smtClean="0"/>
              <a:t>#3 - $119 to $125 per term - $18 annual increase</a:t>
            </a:r>
          </a:p>
          <a:p>
            <a:pPr lvl="2"/>
            <a:r>
              <a:rPr lang="en-US" dirty="0" smtClean="0"/>
              <a:t>Funds necessary increases for Mental Health Counselor</a:t>
            </a:r>
          </a:p>
          <a:p>
            <a:pPr lvl="2"/>
            <a:r>
              <a:rPr lang="en-US" dirty="0" smtClean="0"/>
              <a:t>Allows $5K to Building fund</a:t>
            </a:r>
          </a:p>
          <a:p>
            <a:pPr lvl="2"/>
            <a:r>
              <a:rPr lang="en-US" dirty="0" smtClean="0"/>
              <a:t>Reverses deficit spending – reserve currently at 11%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52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Incidental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at $307 per term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highest of 4 Technical and Regional Universities in Oregon</a:t>
            </a:r>
          </a:p>
          <a:p>
            <a:pPr lvl="2"/>
            <a:r>
              <a:rPr lang="en-US" dirty="0" smtClean="0"/>
              <a:t>Includes Green Tag Fee at $13 per term – if removed, would be second lowest</a:t>
            </a:r>
          </a:p>
          <a:p>
            <a:pPr lvl="2"/>
            <a:r>
              <a:rPr lang="en-US" dirty="0" smtClean="0"/>
              <a:t>Slightly higher reliance on Incidental fee for support of Athletics, hard to gauge impact if reduced. </a:t>
            </a:r>
          </a:p>
          <a:p>
            <a:pPr lvl="2"/>
            <a:r>
              <a:rPr lang="en-US" dirty="0" smtClean="0"/>
              <a:t>3 Big universities can have economy of scale that SOU cannot to keep rate down</a:t>
            </a:r>
          </a:p>
          <a:p>
            <a:pPr lvl="3"/>
            <a:r>
              <a:rPr lang="en-US" dirty="0" smtClean="0"/>
              <a:t>Yet U of O is still $576/term, $320/218 for OSU/PSU respectively</a:t>
            </a:r>
          </a:p>
          <a:p>
            <a:pPr lvl="1"/>
            <a:r>
              <a:rPr lang="en-US" dirty="0" smtClean="0"/>
              <a:t>Governed by Student Fee Process</a:t>
            </a:r>
          </a:p>
          <a:p>
            <a:pPr lvl="2"/>
            <a:r>
              <a:rPr lang="en-US" dirty="0" smtClean="0"/>
              <a:t>Winding down toward completion</a:t>
            </a:r>
          </a:p>
          <a:p>
            <a:pPr lvl="2"/>
            <a:r>
              <a:rPr lang="en-US" dirty="0" smtClean="0"/>
              <a:t>Looking at 1-2% increase maximum</a:t>
            </a:r>
          </a:p>
          <a:p>
            <a:pPr lvl="2"/>
            <a:r>
              <a:rPr lang="en-US" dirty="0" smtClean="0"/>
              <a:t>$307- $312/term range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6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905</Words>
  <Application>Microsoft Office PowerPoint</Application>
  <PresentationFormat>Widescreen</PresentationFormat>
  <Paragraphs>239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Tuition and Mandatory Fees</vt:lpstr>
      <vt:lpstr>Tuition and Mandatory Fees</vt:lpstr>
      <vt:lpstr>Tuition</vt:lpstr>
      <vt:lpstr>PowerPoint Presentation</vt:lpstr>
      <vt:lpstr>Impact of tuition increase</vt:lpstr>
      <vt:lpstr>Mandatory Fees</vt:lpstr>
      <vt:lpstr>Housing / Dining Fees</vt:lpstr>
      <vt:lpstr>Student Health Fee</vt:lpstr>
      <vt:lpstr>Student Incidental Fee</vt:lpstr>
      <vt:lpstr>Recreation Center Fee</vt:lpstr>
      <vt:lpstr>Building Fee</vt:lpstr>
      <vt:lpstr>Total Mandatory Fees</vt:lpstr>
      <vt:lpstr>Total Mandatory Fees</vt:lpstr>
      <vt:lpstr>Combined impact</vt:lpstr>
    </vt:vector>
  </TitlesOfParts>
  <Company>Southern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Tuition and Mandatory Fees</dc:title>
  <dc:creator>Mark Denney</dc:creator>
  <cp:lastModifiedBy>Mark Denney</cp:lastModifiedBy>
  <cp:revision>13</cp:revision>
  <dcterms:created xsi:type="dcterms:W3CDTF">2015-02-20T00:26:24Z</dcterms:created>
  <dcterms:modified xsi:type="dcterms:W3CDTF">2015-02-25T20:23:00Z</dcterms:modified>
</cp:coreProperties>
</file>