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5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8" r:id="rId22"/>
    <p:sldId id="279" r:id="rId23"/>
    <p:sldId id="280" r:id="rId24"/>
    <p:sldId id="273" r:id="rId25"/>
    <p:sldId id="274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7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75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56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173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2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497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3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4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93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73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14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1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0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2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97FEF3-FD42-4715-B2E6-63B398ED38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 Institutional Review </a:t>
            </a:r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953040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The </a:t>
            </a:r>
            <a:r>
              <a:rPr lang="en-US" dirty="0" smtClean="0">
                <a:latin typeface="Arial" charset="0"/>
                <a:cs typeface="Arial" charset="0"/>
              </a:rPr>
              <a:t>Who</a:t>
            </a:r>
            <a:r>
              <a:rPr lang="en-US" dirty="0">
                <a:latin typeface="Arial" charset="0"/>
                <a:cs typeface="Arial" charset="0"/>
              </a:rPr>
              <a:t>, What, When, Where, How, and Whys </a:t>
            </a:r>
          </a:p>
          <a:p>
            <a:r>
              <a:rPr lang="en-US" dirty="0">
                <a:latin typeface="Arial" charset="0"/>
                <a:cs typeface="Arial" charset="0"/>
              </a:rPr>
              <a:t>of the IRB.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9893" y="4778062"/>
            <a:ext cx="294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Deborah Hofer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6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Human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492" y="1925867"/>
            <a:ext cx="9601196" cy="48248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as outlined by the Belmont Report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27222" y="2743200"/>
            <a:ext cx="948528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Respect for persons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informed consent and right to withdraw)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Respect for privacy and confidentiality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Risk/ benefit analyses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 yields useful results and benefits outweigh risks)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677" y="2408349"/>
            <a:ext cx="2659921" cy="21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requires IRB review?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Research involving human subjects.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075709"/>
            <a:ext cx="5006560" cy="3174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348390"/>
            <a:ext cx="4381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research is limited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200" b="1" dirty="0">
                <a:latin typeface="+mj-lt"/>
                <a:cs typeface="Arial" charset="0"/>
              </a:rPr>
              <a:t>Class projects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200" b="1" dirty="0">
                <a:latin typeface="+mj-lt"/>
                <a:cs typeface="Arial" charset="0"/>
              </a:rPr>
              <a:t>or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200" b="1" dirty="0">
                <a:latin typeface="+mj-lt"/>
                <a:cs typeface="Arial" charset="0"/>
              </a:rPr>
              <a:t>Program evaluations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200" b="1" dirty="0">
                <a:latin typeface="+mj-lt"/>
                <a:cs typeface="Arial" charset="0"/>
              </a:rPr>
              <a:t>or</a:t>
            </a:r>
            <a:endParaRPr lang="en-US" sz="32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200" b="1" dirty="0">
                <a:latin typeface="+mj-lt"/>
                <a:cs typeface="Arial" charset="0"/>
              </a:rPr>
              <a:t>Surveys or interviews?</a:t>
            </a:r>
            <a:r>
              <a:rPr lang="en-US" sz="3200" b="1" dirty="0">
                <a:latin typeface="+mj-lt"/>
              </a:rPr>
              <a:t> </a:t>
            </a:r>
          </a:p>
          <a:p>
            <a:pPr marL="0" indent="0" algn="ctr">
              <a:buNone/>
            </a:pP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89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Yes, review is required if…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Results will be presented in a public forum such as poster or capstone presentations.</a:t>
            </a:r>
          </a:p>
          <a:p>
            <a:r>
              <a:rPr lang="en-US" sz="2800" dirty="0"/>
              <a:t>There is the possibility that data will be published or maintained for later use.</a:t>
            </a:r>
          </a:p>
          <a:p>
            <a:r>
              <a:rPr lang="en-US" sz="2800" dirty="0"/>
              <a:t>Data or results will be used in a graduate project.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787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the IRB help me?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Arial" charset="0"/>
              </a:rPr>
              <a:t>Determine if the activity is </a:t>
            </a:r>
            <a:r>
              <a:rPr lang="en-US" sz="2800" b="1" u="sng" dirty="0">
                <a:cs typeface="Arial" charset="0"/>
              </a:rPr>
              <a:t>research</a:t>
            </a:r>
            <a:r>
              <a:rPr lang="en-US" sz="2800" dirty="0">
                <a:cs typeface="Arial" charset="0"/>
              </a:rPr>
              <a:t>.</a:t>
            </a:r>
            <a:endParaRPr lang="en-US" sz="2800" dirty="0"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Definition</a:t>
            </a:r>
            <a:r>
              <a:rPr lang="en-US" sz="2800" dirty="0">
                <a:cs typeface="Arial" charset="0"/>
              </a:rPr>
              <a:t>: </a:t>
            </a:r>
            <a:endParaRPr lang="en-US" sz="2800" dirty="0" smtClean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A </a:t>
            </a:r>
            <a:r>
              <a:rPr lang="en-US" sz="2400" dirty="0">
                <a:cs typeface="Arial" charset="0"/>
              </a:rPr>
              <a:t>systematic investigation, including research development, testing and evaluation designed to develop or contribute to “generalizable knowledge”.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584" y="1916257"/>
            <a:ext cx="3040207" cy="21754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6740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91673"/>
            <a:ext cx="9601196" cy="4884195"/>
          </a:xfrm>
        </p:spPr>
        <p:txBody>
          <a:bodyPr>
            <a:noAutofit/>
          </a:bodyPr>
          <a:lstStyle/>
          <a:p>
            <a:r>
              <a:rPr lang="en-US" sz="3600" dirty="0"/>
              <a:t>Determine if the research involves </a:t>
            </a:r>
            <a:r>
              <a:rPr lang="en-US" sz="3600" b="1" u="sng" dirty="0"/>
              <a:t>human subjects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/>
              <a:t>	</a:t>
            </a:r>
          </a:p>
          <a:p>
            <a:r>
              <a:rPr lang="en-US" sz="3600" dirty="0"/>
              <a:t>	Definition: </a:t>
            </a:r>
            <a:endParaRPr lang="en-US" sz="3600" dirty="0" smtClean="0"/>
          </a:p>
          <a:p>
            <a:pPr lvl="1"/>
            <a:r>
              <a:rPr lang="en-US" sz="3200" dirty="0" smtClean="0"/>
              <a:t>Living </a:t>
            </a:r>
            <a:r>
              <a:rPr lang="en-US" sz="3200" dirty="0"/>
              <a:t>individual(s) about whom an investigator conducting research obtains data through intervention or interaction with the individual, or obtains identifiable private information.</a:t>
            </a:r>
          </a:p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71" y="1142567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levels of review?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Exempt</a:t>
            </a:r>
          </a:p>
          <a:p>
            <a:endParaRPr lang="en-US" sz="3200" b="1" dirty="0"/>
          </a:p>
          <a:p>
            <a:r>
              <a:rPr lang="en-US" sz="3200" b="1" dirty="0"/>
              <a:t>Expedited</a:t>
            </a:r>
          </a:p>
          <a:p>
            <a:endParaRPr lang="en-US" sz="3200" b="1" dirty="0"/>
          </a:p>
          <a:p>
            <a:r>
              <a:rPr lang="en-US" sz="3200" b="1" dirty="0"/>
              <a:t>Full Board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28" y="2462645"/>
            <a:ext cx="6012869" cy="388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Research that complies with one of the Categories of Exemption.  Examples include research on education strategies or involving the study of existing data .</a:t>
            </a:r>
          </a:p>
          <a:p>
            <a:endParaRPr lang="en-US" sz="2800" dirty="0"/>
          </a:p>
          <a:p>
            <a:r>
              <a:rPr lang="en-US" sz="2800" dirty="0"/>
              <a:t>Only an IRB member may determine if a proposal is exempt from IRB oversight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33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Expedited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Research that presents no more than minimal risk or consists of minor changes to a previously approved protocol.</a:t>
            </a:r>
          </a:p>
          <a:p>
            <a:endParaRPr lang="en-US" sz="2800" dirty="0"/>
          </a:p>
          <a:p>
            <a:r>
              <a:rPr lang="en-US" sz="2800" dirty="0"/>
              <a:t>Research that fits the categories for expedited research may be reviewed and approved by one IRB member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485" y="864671"/>
            <a:ext cx="1989859" cy="14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16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982131"/>
            <a:ext cx="7228607" cy="1303867"/>
          </a:xfrm>
        </p:spPr>
        <p:txBody>
          <a:bodyPr/>
          <a:lstStyle/>
          <a:p>
            <a:r>
              <a:rPr lang="en-US" dirty="0" smtClean="0"/>
              <a:t>Full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project is research, is not exempt, and does not qualify for expedited review must go to full board review, i.e., high risk.</a:t>
            </a:r>
          </a:p>
          <a:p>
            <a:r>
              <a:rPr lang="en-US" sz="3200" dirty="0"/>
              <a:t>Proposal must be reviewed and approved at a convened, IRB meeting with a quorum present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28" t="6232" r="8811" b="13036"/>
          <a:stretch/>
        </p:blipFill>
        <p:spPr>
          <a:xfrm>
            <a:off x="7263245" y="746027"/>
            <a:ext cx="3013365" cy="16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14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t="10973" r="2197" b="555"/>
          <a:stretch/>
        </p:blipFill>
        <p:spPr bwMode="auto">
          <a:xfrm>
            <a:off x="425003" y="333543"/>
            <a:ext cx="11333408" cy="616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0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I submit my research proposal for  review?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Complete IRB Review Form for Projects Using Human Subjects.</a:t>
            </a:r>
          </a:p>
          <a:p>
            <a:r>
              <a:rPr lang="en-US" sz="2800" dirty="0"/>
              <a:t>Submit one hard copy and one electronic copy of the review request to Grants Administration, Computing Services East #234.</a:t>
            </a:r>
          </a:p>
          <a:p>
            <a:r>
              <a:rPr lang="en-US" sz="2800" dirty="0"/>
              <a:t>Include all related documents.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47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93" y="675408"/>
            <a:ext cx="4961467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6427" y="675408"/>
            <a:ext cx="2826328" cy="1143001"/>
          </a:xfrm>
          <a:prstGeom prst="rect">
            <a:avLst/>
          </a:prstGeom>
          <a:noFill/>
          <a:ln w="762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0370" y="2789504"/>
            <a:ext cx="2264785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Principal Investigator: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87770" y="3054927"/>
            <a:ext cx="1038657" cy="3636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4699">
            <a:off x="2571685" y="1768014"/>
            <a:ext cx="1298561" cy="6462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2762" y="1721798"/>
            <a:ext cx="919403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24"/>
          <a:stretch/>
        </p:blipFill>
        <p:spPr>
          <a:xfrm>
            <a:off x="3027295" y="498764"/>
            <a:ext cx="5659427" cy="2576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58"/>
          <a:stretch/>
        </p:blipFill>
        <p:spPr>
          <a:xfrm>
            <a:off x="3027295" y="3075709"/>
            <a:ext cx="5659427" cy="269124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298864" y="1174173"/>
            <a:ext cx="2234045" cy="2078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64006">
            <a:off x="7660902" y="2114876"/>
            <a:ext cx="2481287" cy="487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242" y="3782747"/>
            <a:ext cx="2481287" cy="487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43431">
            <a:off x="7754420" y="5048292"/>
            <a:ext cx="2481287" cy="487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409" y="989507"/>
            <a:ext cx="1246909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Purpose: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1787" y="3813920"/>
            <a:ext cx="1609522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must the subjects do?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88414" y="2257700"/>
            <a:ext cx="1914322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Any problems that may occur due to your research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68791" y="4956463"/>
            <a:ext cx="1433945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Benefits of the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70"/>
          <a:stretch/>
        </p:blipFill>
        <p:spPr>
          <a:xfrm>
            <a:off x="3364142" y="571500"/>
            <a:ext cx="5235115" cy="2265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42"/>
          <a:stretch/>
        </p:blipFill>
        <p:spPr>
          <a:xfrm>
            <a:off x="3364142" y="2836718"/>
            <a:ext cx="5235115" cy="313805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662545" y="1704109"/>
            <a:ext cx="2130137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58195" y="3240142"/>
            <a:ext cx="2377646" cy="481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790" y="5101936"/>
            <a:ext cx="2377646" cy="481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891" y="1380943"/>
            <a:ext cx="2358737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Type of subject: Helps determine IRB consent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1287" y="5158083"/>
            <a:ext cx="159500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Confidentiality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27107" y="3340224"/>
            <a:ext cx="1905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Informed Consent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my responsibilities as an investigator?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 no harm.</a:t>
            </a:r>
          </a:p>
          <a:p>
            <a:r>
              <a:rPr lang="en-US" sz="2800" dirty="0"/>
              <a:t>Maximize benefits.</a:t>
            </a:r>
          </a:p>
          <a:p>
            <a:r>
              <a:rPr lang="en-US" sz="2800" dirty="0"/>
              <a:t>Seek approval prior to initiating research.</a:t>
            </a:r>
          </a:p>
          <a:p>
            <a:r>
              <a:rPr lang="en-US" sz="2800" dirty="0"/>
              <a:t>Assure research provides useful results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08" r="14681"/>
          <a:stretch/>
        </p:blipFill>
        <p:spPr>
          <a:xfrm>
            <a:off x="8572500" y="2483427"/>
            <a:ext cx="1911751" cy="30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3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28143"/>
            <a:ext cx="9601196" cy="375371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cs typeface="Arial" charset="0"/>
              </a:rPr>
              <a:t>Obtain legally effective informed consent from subjects.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cs typeface="Arial" charset="0"/>
              </a:rPr>
              <a:t>Key components of informed consent: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 charset="0"/>
              </a:rPr>
              <a:t>Who you 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 charset="0"/>
              </a:rPr>
              <a:t>Purpose of research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 charset="0"/>
              </a:rPr>
              <a:t>Participation is voluntary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 charset="0"/>
              </a:rPr>
              <a:t>Level of confidentiality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 charset="0"/>
              </a:rPr>
              <a:t>What is required of participants, i.e. time, activities,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 charset="0"/>
              </a:rPr>
              <a:t>Contact information for investigator, IRB administrator, and resources should the subject experience adverse effects.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b="9729"/>
          <a:stretch/>
        </p:blipFill>
        <p:spPr>
          <a:xfrm>
            <a:off x="3351068" y="529937"/>
            <a:ext cx="5198918" cy="583969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576945" y="1340427"/>
            <a:ext cx="3002974" cy="519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02773" y="1018311"/>
            <a:ext cx="1330037" cy="37407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Who you are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76945" y="4156364"/>
            <a:ext cx="1548246" cy="831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46513" y="3971698"/>
            <a:ext cx="976746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25190" y="2649682"/>
            <a:ext cx="3688773" cy="69619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8" idx="3"/>
          </p:cNvCxnSpPr>
          <p:nvPr/>
        </p:nvCxnSpPr>
        <p:spPr>
          <a:xfrm flipH="1">
            <a:off x="7813963" y="2732809"/>
            <a:ext cx="935182" cy="2649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749145" y="2234045"/>
            <a:ext cx="2265219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Voluntary Participation</a:t>
            </a:r>
          </a:p>
          <a:p>
            <a:r>
              <a:rPr lang="en-US" dirty="0" smtClean="0"/>
              <a:t>Right to Withdraw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4000" flipV="1">
            <a:off x="7477065" y="3716958"/>
            <a:ext cx="1384015" cy="5553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988136" y="3865418"/>
            <a:ext cx="2130137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will they be doing?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421082" y="5101936"/>
            <a:ext cx="1704108" cy="3117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3845" y="5101936"/>
            <a:ext cx="1714500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Any risks (IMPORTANT)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94798">
            <a:off x="6895532" y="947132"/>
            <a:ext cx="2028650" cy="4511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123218" y="1018311"/>
            <a:ext cx="1454727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ebook Conducted Psychological Experiments On Unknowing Users- Strasser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t="14435" r="17817" b="8058"/>
          <a:stretch/>
        </p:blipFill>
        <p:spPr>
          <a:xfrm>
            <a:off x="206062" y="196820"/>
            <a:ext cx="11462196" cy="64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 Experiment On Human Beings- OKCupid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t="15809" r="18028" b="9432"/>
          <a:stretch/>
        </p:blipFill>
        <p:spPr>
          <a:xfrm>
            <a:off x="450761" y="114034"/>
            <a:ext cx="11269014" cy="665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5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9" y="982132"/>
            <a:ext cx="5603381" cy="1303867"/>
          </a:xfrm>
        </p:spPr>
        <p:txBody>
          <a:bodyPr/>
          <a:lstStyle/>
          <a:p>
            <a:r>
              <a:rPr lang="en-US" b="1" dirty="0">
                <a:cs typeface="Arial" charset="0"/>
              </a:rPr>
              <a:t>What is the IRB?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Presidential committee mandated by Federal guidelines.</a:t>
            </a:r>
          </a:p>
          <a:p>
            <a:pPr>
              <a:lnSpc>
                <a:spcPct val="200000"/>
              </a:lnSpc>
            </a:pPr>
            <a:r>
              <a:rPr lang="en-US" dirty="0"/>
              <a:t>Reviews all research activities involving the use of human subjects.</a:t>
            </a:r>
          </a:p>
          <a:p>
            <a:pPr>
              <a:lnSpc>
                <a:spcPct val="200000"/>
              </a:lnSpc>
            </a:pPr>
            <a:r>
              <a:rPr lang="en-US" dirty="0"/>
              <a:t>Serves as resource to assure ethical treatment of human subjects and compliance with institutional policy.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76" y="555135"/>
            <a:ext cx="3732321" cy="173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68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IRB is </a:t>
            </a:r>
            <a:r>
              <a:rPr lang="en-US" sz="4800" b="1" dirty="0"/>
              <a:t>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NOT the university ‘research police’.</a:t>
            </a:r>
          </a:p>
          <a:p>
            <a:pPr>
              <a:lnSpc>
                <a:spcPct val="200000"/>
              </a:lnSpc>
            </a:pPr>
            <a:r>
              <a:rPr lang="en-US" dirty="0"/>
              <a:t>NOT a committee set up to critique and mandate research design.</a:t>
            </a:r>
          </a:p>
          <a:p>
            <a:pPr>
              <a:lnSpc>
                <a:spcPct val="200000"/>
              </a:lnSpc>
            </a:pPr>
            <a:r>
              <a:rPr lang="en-US" dirty="0"/>
              <a:t>NOT an overly burdensome, bureaucratic hoop to drive students crazy.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71" y="874211"/>
            <a:ext cx="1880315" cy="37606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220496" y="1634065"/>
            <a:ext cx="3683358" cy="14053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1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IRB?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82592"/>
            <a:ext cx="7951630" cy="399245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 committee of 7 members of diverse experience, training, and </a:t>
            </a:r>
            <a:r>
              <a:rPr lang="en-US" sz="3200" dirty="0" smtClean="0"/>
              <a:t>education.</a:t>
            </a:r>
          </a:p>
          <a:p>
            <a:r>
              <a:rPr lang="en-US" sz="3200" dirty="0" smtClean="0"/>
              <a:t>Current members: </a:t>
            </a:r>
            <a:endParaRPr lang="en-US" sz="2800" dirty="0" smtClean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>
                <a:latin typeface="Arial" charset="0"/>
              </a:rPr>
              <a:t>Dr. </a:t>
            </a:r>
            <a:r>
              <a:rPr lang="en-US" dirty="0" err="1" smtClean="0">
                <a:latin typeface="Arial" charset="0"/>
              </a:rPr>
              <a:t>Shanell</a:t>
            </a:r>
            <a:r>
              <a:rPr lang="en-US" dirty="0" smtClean="0">
                <a:latin typeface="Arial" charset="0"/>
              </a:rPr>
              <a:t> Sanchez, Criminology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 smtClean="0">
                <a:latin typeface="Arial" charset="0"/>
              </a:rPr>
              <a:t>Dr. Mark Krause, Psychology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 smtClean="0">
                <a:latin typeface="Arial" charset="0"/>
              </a:rPr>
              <a:t>Mr. Chris </a:t>
            </a:r>
            <a:r>
              <a:rPr lang="en-US" dirty="0" err="1" smtClean="0">
                <a:latin typeface="Arial" charset="0"/>
              </a:rPr>
              <a:t>Stanek</a:t>
            </a:r>
            <a:r>
              <a:rPr lang="en-US" dirty="0" smtClean="0">
                <a:latin typeface="Arial" charset="0"/>
              </a:rPr>
              <a:t>, Institutional Research</a:t>
            </a:r>
            <a:endParaRPr lang="en-US" dirty="0">
              <a:latin typeface="Arial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 smtClean="0">
                <a:latin typeface="Arial" charset="0"/>
              </a:rPr>
              <a:t>Dr</a:t>
            </a:r>
            <a:r>
              <a:rPr lang="en-US" dirty="0">
                <a:latin typeface="Arial" charset="0"/>
              </a:rPr>
              <a:t>. Jennifer </a:t>
            </a:r>
            <a:r>
              <a:rPr lang="en-US" dirty="0" err="1">
                <a:latin typeface="Arial" charset="0"/>
              </a:rPr>
              <a:t>Slawta</a:t>
            </a:r>
            <a:r>
              <a:rPr lang="en-US" dirty="0">
                <a:latin typeface="Arial" charset="0"/>
              </a:rPr>
              <a:t>, Health &amp; PE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>
                <a:latin typeface="Arial" charset="0"/>
              </a:rPr>
              <a:t>Dr. Matt </a:t>
            </a:r>
            <a:r>
              <a:rPr lang="en-US" dirty="0" err="1">
                <a:latin typeface="Arial" charset="0"/>
              </a:rPr>
              <a:t>Stillman</a:t>
            </a:r>
            <a:r>
              <a:rPr lang="en-US" dirty="0">
                <a:latin typeface="Arial" charset="0"/>
              </a:rPr>
              <a:t>, Institutional </a:t>
            </a:r>
            <a:r>
              <a:rPr lang="en-US" dirty="0" smtClean="0">
                <a:latin typeface="Arial" charset="0"/>
              </a:rPr>
              <a:t>Research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 smtClean="0">
                <a:latin typeface="Arial" charset="0"/>
              </a:rPr>
              <a:t>Dr. Eva </a:t>
            </a:r>
            <a:r>
              <a:rPr lang="en-US" dirty="0" err="1" smtClean="0">
                <a:latin typeface="Arial" charset="0"/>
              </a:rPr>
              <a:t>Skuratowicz</a:t>
            </a:r>
            <a:r>
              <a:rPr lang="en-US" dirty="0" smtClean="0">
                <a:latin typeface="Arial" charset="0"/>
              </a:rPr>
              <a:t>, SOURCE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 err="1" smtClean="0">
                <a:latin typeface="Arial" charset="0"/>
              </a:rPr>
              <a:t>Ms.Carol</a:t>
            </a:r>
            <a:r>
              <a:rPr lang="en-US" dirty="0" smtClean="0">
                <a:latin typeface="Arial" charset="0"/>
              </a:rPr>
              <a:t> Ryan, Education</a:t>
            </a:r>
            <a:endParaRPr lang="en-US" dirty="0">
              <a:latin typeface="Arial" charset="0"/>
            </a:endParaRPr>
          </a:p>
          <a:p>
            <a:pPr marL="457200" lvl="1" indent="0">
              <a:buNone/>
            </a:pP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5484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IRB?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Administration, review, and documentation are overseen by the Office of Grants &amp; Sponsored Programs</a:t>
            </a:r>
          </a:p>
          <a:p>
            <a:endParaRPr lang="en-US" dirty="0"/>
          </a:p>
          <a:p>
            <a:r>
              <a:rPr lang="en-US" dirty="0" smtClean="0"/>
              <a:t>Joanne Preston</a:t>
            </a: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Computing </a:t>
            </a:r>
            <a:r>
              <a:rPr lang="en-US" b="1" u="sng" dirty="0"/>
              <a:t>Services East #</a:t>
            </a:r>
            <a:r>
              <a:rPr lang="en-US" b="1" u="sng" dirty="0" smtClean="0"/>
              <a:t>235</a:t>
            </a:r>
          </a:p>
          <a:p>
            <a:pPr marL="0" indent="0">
              <a:buNone/>
            </a:pPr>
            <a:r>
              <a:rPr lang="en-US" b="1" u="sng" dirty="0" smtClean="0"/>
              <a:t>541-552-6161</a:t>
            </a:r>
            <a:endParaRPr lang="en-US" b="1" u="sng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13" y="3016384"/>
            <a:ext cx="3728222" cy="28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1"/>
            <a:ext cx="9601196" cy="1303867"/>
          </a:xfrm>
        </p:spPr>
        <p:txBody>
          <a:bodyPr/>
          <a:lstStyle/>
          <a:p>
            <a:r>
              <a:rPr lang="en-US" dirty="0"/>
              <a:t>Why have an IRB?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31471"/>
            <a:ext cx="8077198" cy="20963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Nazi war crimes (1940’s)</a:t>
            </a:r>
          </a:p>
          <a:p>
            <a:r>
              <a:rPr lang="en-US" dirty="0"/>
              <a:t>US Government research on untreated syphilis - “Tuskegee”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(</a:t>
            </a:r>
            <a:r>
              <a:rPr lang="en-US" dirty="0"/>
              <a:t>1932 - 1972)</a:t>
            </a:r>
          </a:p>
          <a:p>
            <a:r>
              <a:rPr lang="en-US" dirty="0"/>
              <a:t>US Government tests subjecting workers to radiation exposure without their knowledge -“Human Radiation Experiments”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9" y="4382366"/>
            <a:ext cx="2760518" cy="1946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10" y="2063285"/>
            <a:ext cx="3126684" cy="4265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23" y="4382366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6118</TotalTime>
  <Words>730</Words>
  <Application>Microsoft Office PowerPoint</Application>
  <PresentationFormat>Widescreen</PresentationFormat>
  <Paragraphs>112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Arial Unicode MS</vt:lpstr>
      <vt:lpstr>Garamond</vt:lpstr>
      <vt:lpstr>Organic</vt:lpstr>
      <vt:lpstr>SOU Institutional Review Board</vt:lpstr>
      <vt:lpstr>PowerPoint Presentation</vt:lpstr>
      <vt:lpstr>PowerPoint Presentation</vt:lpstr>
      <vt:lpstr>PowerPoint Presentation</vt:lpstr>
      <vt:lpstr>What is the IRB?</vt:lpstr>
      <vt:lpstr>What the IRB is not</vt:lpstr>
      <vt:lpstr>Who is the IRB? </vt:lpstr>
      <vt:lpstr>Where is the IRB? </vt:lpstr>
      <vt:lpstr>Why have an IRB?</vt:lpstr>
      <vt:lpstr>Protecting Human Subjects</vt:lpstr>
      <vt:lpstr>What requires IRB review? </vt:lpstr>
      <vt:lpstr>What if the research is limited to:</vt:lpstr>
      <vt:lpstr>Yes, review is required if…</vt:lpstr>
      <vt:lpstr>How can the IRB help me? </vt:lpstr>
      <vt:lpstr>PowerPoint Presentation</vt:lpstr>
      <vt:lpstr>What are the levels of review? </vt:lpstr>
      <vt:lpstr>Exempt</vt:lpstr>
      <vt:lpstr>Expedited</vt:lpstr>
      <vt:lpstr>Full Board</vt:lpstr>
      <vt:lpstr>How do I submit my research proposal for  review? </vt:lpstr>
      <vt:lpstr>PowerPoint Presentation</vt:lpstr>
      <vt:lpstr>PowerPoint Presentation</vt:lpstr>
      <vt:lpstr>PowerPoint Presentation</vt:lpstr>
      <vt:lpstr>What are my responsibilities as an investigator? </vt:lpstr>
      <vt:lpstr>What’s next?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 Institutional Review Board</dc:title>
  <dc:creator>Holly Mee</dc:creator>
  <cp:lastModifiedBy>Southern Oregon University</cp:lastModifiedBy>
  <cp:revision>19</cp:revision>
  <dcterms:created xsi:type="dcterms:W3CDTF">2015-10-29T18:07:27Z</dcterms:created>
  <dcterms:modified xsi:type="dcterms:W3CDTF">2017-12-01T16:24:04Z</dcterms:modified>
</cp:coreProperties>
</file>