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</p:sldMasterIdLst>
  <p:sldIdLst>
    <p:sldId id="256" r:id="rId2"/>
    <p:sldId id="275" r:id="rId3"/>
    <p:sldId id="276" r:id="rId4"/>
    <p:sldId id="277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8" r:id="rId22"/>
    <p:sldId id="279" r:id="rId23"/>
    <p:sldId id="280" r:id="rId24"/>
    <p:sldId id="273" r:id="rId25"/>
    <p:sldId id="274" r:id="rId26"/>
    <p:sldId id="281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92" d="100"/>
          <a:sy n="92" d="100"/>
        </p:scale>
        <p:origin x="9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2C97FEF3-FD42-4715-B2E6-63B398ED384A}" type="datetimeFigureOut">
              <a:rPr lang="en-US" smtClean="0"/>
              <a:t>11/18/2015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EB339D43-3B1D-4067-8355-5CC445F1DC77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20734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7FEF3-FD42-4715-B2E6-63B398ED384A}" type="datetimeFigureOut">
              <a:rPr lang="en-US" smtClean="0"/>
              <a:t>11/18/2015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39D43-3B1D-4067-8355-5CC445F1DC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253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7FEF3-FD42-4715-B2E6-63B398ED384A}" type="datetimeFigureOut">
              <a:rPr lang="en-US" smtClean="0"/>
              <a:t>11/18/2015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39D43-3B1D-4067-8355-5CC445F1DC77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9757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7FEF3-FD42-4715-B2E6-63B398ED384A}" type="datetimeFigureOut">
              <a:rPr lang="en-US" smtClean="0"/>
              <a:t>11/18/2015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39D43-3B1D-4067-8355-5CC445F1DC77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20758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7FEF3-FD42-4715-B2E6-63B398ED384A}" type="datetimeFigureOut">
              <a:rPr lang="en-US" smtClean="0"/>
              <a:t>11/18/2015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39D43-3B1D-4067-8355-5CC445F1DC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3566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7FEF3-FD42-4715-B2E6-63B398ED384A}" type="datetimeFigureOut">
              <a:rPr lang="en-US" smtClean="0"/>
              <a:t>11/18/2015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39D43-3B1D-4067-8355-5CC445F1DC77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81734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7FEF3-FD42-4715-B2E6-63B398ED384A}" type="datetimeFigureOut">
              <a:rPr lang="en-US" smtClean="0"/>
              <a:t>11/18/2015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39D43-3B1D-4067-8355-5CC445F1DC77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7720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7FEF3-FD42-4715-B2E6-63B398ED384A}" type="datetimeFigureOut">
              <a:rPr lang="en-US" smtClean="0"/>
              <a:t>11/18/2015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39D43-3B1D-4067-8355-5CC445F1DC77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64977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7FEF3-FD42-4715-B2E6-63B398ED384A}" type="datetimeFigureOut">
              <a:rPr lang="en-US" smtClean="0"/>
              <a:t>11/18/2015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39D43-3B1D-4067-8355-5CC445F1DC77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21394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7FEF3-FD42-4715-B2E6-63B398ED384A}" type="datetimeFigureOut">
              <a:rPr lang="en-US" smtClean="0"/>
              <a:t>11/18/2015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39D43-3B1D-4067-8355-5CC445F1DC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8406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7FEF3-FD42-4715-B2E6-63B398ED384A}" type="datetimeFigureOut">
              <a:rPr lang="en-US" smtClean="0"/>
              <a:t>11/18/2015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39D43-3B1D-4067-8355-5CC445F1DC77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99353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7FEF3-FD42-4715-B2E6-63B398ED384A}" type="datetimeFigureOut">
              <a:rPr lang="en-US" smtClean="0"/>
              <a:t>11/18/2015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39D43-3B1D-4067-8355-5CC445F1DC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48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7FEF3-FD42-4715-B2E6-63B398ED384A}" type="datetimeFigureOut">
              <a:rPr lang="en-US" smtClean="0"/>
              <a:t>11/18/2015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39D43-3B1D-4067-8355-5CC445F1DC77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37302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7FEF3-FD42-4715-B2E6-63B398ED384A}" type="datetimeFigureOut">
              <a:rPr lang="en-US" smtClean="0"/>
              <a:t>11/18/2015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39D43-3B1D-4067-8355-5CC445F1DC77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91428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7FEF3-FD42-4715-B2E6-63B398ED384A}" type="datetimeFigureOut">
              <a:rPr lang="en-US" smtClean="0"/>
              <a:t>11/18/2015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39D43-3B1D-4067-8355-5CC445F1DC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612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7FEF3-FD42-4715-B2E6-63B398ED384A}" type="datetimeFigureOut">
              <a:rPr lang="en-US" smtClean="0"/>
              <a:t>11/18/2015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39D43-3B1D-4067-8355-5CC445F1DC77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5093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7FEF3-FD42-4715-B2E6-63B398ED384A}" type="datetimeFigureOut">
              <a:rPr lang="en-US" smtClean="0"/>
              <a:t>11/18/2015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39D43-3B1D-4067-8355-5CC445F1DC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9228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C97FEF3-FD42-4715-B2E6-63B398ED384A}" type="datetimeFigureOut">
              <a:rPr lang="en-US" smtClean="0"/>
              <a:t>11/18/2015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B339D43-3B1D-4067-8355-5CC445F1DC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736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  <p:sldLayoutId id="2147483765" r:id="rId15"/>
    <p:sldLayoutId id="2147483766" r:id="rId16"/>
    <p:sldLayoutId id="214748376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SOU Institutional Review </a:t>
            </a:r>
            <a:r>
              <a:rPr lang="en-US" dirty="0" smtClean="0"/>
              <a:t>Board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953040"/>
          </a:xfrm>
        </p:spPr>
        <p:txBody>
          <a:bodyPr>
            <a:normAutofit/>
          </a:bodyPr>
          <a:lstStyle/>
          <a:p>
            <a:r>
              <a:rPr lang="en-US" dirty="0">
                <a:latin typeface="Arial" charset="0"/>
                <a:cs typeface="Arial" charset="0"/>
              </a:rPr>
              <a:t>The </a:t>
            </a:r>
            <a:r>
              <a:rPr lang="en-US" dirty="0" smtClean="0">
                <a:latin typeface="Arial" charset="0"/>
                <a:cs typeface="Arial" charset="0"/>
              </a:rPr>
              <a:t>Who</a:t>
            </a:r>
            <a:r>
              <a:rPr lang="en-US" dirty="0">
                <a:latin typeface="Arial" charset="0"/>
                <a:cs typeface="Arial" charset="0"/>
              </a:rPr>
              <a:t>, What, When, Where, How, and Whys </a:t>
            </a:r>
          </a:p>
          <a:p>
            <a:r>
              <a:rPr lang="en-US" dirty="0">
                <a:latin typeface="Arial" charset="0"/>
                <a:cs typeface="Arial" charset="0"/>
              </a:rPr>
              <a:t>of the IRB.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709893" y="4778062"/>
            <a:ext cx="29492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Presented by Deborah Hofer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5162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Protecting Human Subjects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9492" y="1925867"/>
            <a:ext cx="9601196" cy="482482"/>
          </a:xfrm>
        </p:spPr>
        <p:txBody>
          <a:bodyPr/>
          <a:lstStyle/>
          <a:p>
            <a:pPr marL="0" indent="0" algn="ctr">
              <a:buNone/>
            </a:pPr>
            <a:r>
              <a:rPr lang="en-US" i="1" dirty="0" smtClean="0"/>
              <a:t>as outlined by the Belmont Report</a:t>
            </a:r>
            <a:endParaRPr lang="en-US" i="1" dirty="0"/>
          </a:p>
        </p:txBody>
      </p:sp>
      <p:sp>
        <p:nvSpPr>
          <p:cNvPr id="4" name="TextBox 3"/>
          <p:cNvSpPr txBox="1"/>
          <p:nvPr/>
        </p:nvSpPr>
        <p:spPr>
          <a:xfrm>
            <a:off x="1527222" y="2743200"/>
            <a:ext cx="9485286" cy="30623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Respect for persons</a:t>
            </a:r>
          </a:p>
          <a:p>
            <a:pPr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</a:pP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       (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informed consent and right to withdraw)</a:t>
            </a:r>
          </a:p>
          <a:p>
            <a:pPr marL="285750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Respect for privacy and confidentiality</a:t>
            </a:r>
          </a:p>
          <a:p>
            <a:pPr marL="285750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Risk/ benefit analyses </a:t>
            </a:r>
          </a:p>
          <a:p>
            <a:pPr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</a:pP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       (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research yields useful results and benefits outweigh risks)</a:t>
            </a:r>
          </a:p>
          <a:p>
            <a:pPr marL="285750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</a:pP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6677" y="2408349"/>
            <a:ext cx="2659921" cy="2196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934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requires IRB review?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  <a:latin typeface="Arial" charset="0"/>
                <a:cs typeface="Arial" charset="0"/>
              </a:rPr>
              <a:t>Research involving human subjects.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3075709"/>
            <a:ext cx="5006560" cy="31742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1" y="3348390"/>
            <a:ext cx="4381500" cy="262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962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if the research is limited to: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lnSpc>
                <a:spcPct val="90000"/>
              </a:lnSpc>
              <a:buNone/>
            </a:pPr>
            <a:r>
              <a:rPr lang="en-US" sz="3200" b="1" dirty="0">
                <a:latin typeface="+mj-lt"/>
                <a:cs typeface="Arial" charset="0"/>
              </a:rPr>
              <a:t>Class projects</a:t>
            </a:r>
          </a:p>
          <a:p>
            <a:pPr marL="0" indent="0" algn="ctr">
              <a:lnSpc>
                <a:spcPct val="90000"/>
              </a:lnSpc>
              <a:buNone/>
            </a:pPr>
            <a:r>
              <a:rPr lang="en-US" sz="3200" b="1" dirty="0">
                <a:latin typeface="+mj-lt"/>
                <a:cs typeface="Arial" charset="0"/>
              </a:rPr>
              <a:t>or</a:t>
            </a:r>
          </a:p>
          <a:p>
            <a:pPr marL="0" indent="0" algn="ctr">
              <a:lnSpc>
                <a:spcPct val="90000"/>
              </a:lnSpc>
              <a:buNone/>
            </a:pPr>
            <a:r>
              <a:rPr lang="en-US" sz="3200" b="1" dirty="0">
                <a:latin typeface="+mj-lt"/>
                <a:cs typeface="Arial" charset="0"/>
              </a:rPr>
              <a:t>Program evaluations</a:t>
            </a:r>
          </a:p>
          <a:p>
            <a:pPr marL="0" indent="0" algn="ctr">
              <a:lnSpc>
                <a:spcPct val="90000"/>
              </a:lnSpc>
              <a:buNone/>
            </a:pPr>
            <a:r>
              <a:rPr lang="en-US" sz="3200" b="1" dirty="0">
                <a:latin typeface="+mj-lt"/>
                <a:cs typeface="Arial" charset="0"/>
              </a:rPr>
              <a:t>or</a:t>
            </a:r>
            <a:endParaRPr lang="en-US" sz="3200" b="1" dirty="0">
              <a:latin typeface="+mj-lt"/>
              <a:ea typeface="Arial Unicode MS" pitchFamily="34" charset="-128"/>
              <a:cs typeface="Arial Unicode MS" pitchFamily="34" charset="-128"/>
            </a:endParaRPr>
          </a:p>
          <a:p>
            <a:pPr marL="0" indent="0" algn="ctr">
              <a:lnSpc>
                <a:spcPct val="90000"/>
              </a:lnSpc>
              <a:buNone/>
            </a:pPr>
            <a:r>
              <a:rPr lang="en-US" sz="3200" b="1" dirty="0">
                <a:latin typeface="+mj-lt"/>
                <a:cs typeface="Arial" charset="0"/>
              </a:rPr>
              <a:t>Surveys or interviews?</a:t>
            </a:r>
            <a:r>
              <a:rPr lang="en-US" sz="3200" b="1" dirty="0">
                <a:latin typeface="+mj-lt"/>
              </a:rPr>
              <a:t> </a:t>
            </a:r>
          </a:p>
          <a:p>
            <a:pPr marL="0" indent="0" algn="ctr">
              <a:buNone/>
            </a:pPr>
            <a:endParaRPr lang="en-US" sz="32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0894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Yes, review is required if…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Results will be presented in a public forum such as poster or capstone presentations.</a:t>
            </a:r>
          </a:p>
          <a:p>
            <a:r>
              <a:rPr lang="en-US" sz="2800" dirty="0"/>
              <a:t>There is the possibility that data will be published or maintained for later use.</a:t>
            </a:r>
          </a:p>
          <a:p>
            <a:r>
              <a:rPr lang="en-US" sz="2800" dirty="0"/>
              <a:t>Data or results will be used in a graduate project.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178710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can the IRB help me?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>
                <a:cs typeface="Arial" charset="0"/>
              </a:rPr>
              <a:t>Determine if the activity is </a:t>
            </a:r>
            <a:r>
              <a:rPr lang="en-US" sz="2800" b="1" u="sng" dirty="0">
                <a:cs typeface="Arial" charset="0"/>
              </a:rPr>
              <a:t>research</a:t>
            </a:r>
            <a:r>
              <a:rPr lang="en-US" sz="2800" dirty="0">
                <a:cs typeface="Arial" charset="0"/>
              </a:rPr>
              <a:t>.</a:t>
            </a:r>
            <a:endParaRPr lang="en-US" sz="2800" dirty="0">
              <a:ea typeface="Arial Unicode MS" pitchFamily="34" charset="-128"/>
              <a:cs typeface="Arial Unicode MS" pitchFamily="34" charset="-128"/>
            </a:endParaRPr>
          </a:p>
          <a:p>
            <a:pPr marL="0" indent="0">
              <a:lnSpc>
                <a:spcPct val="90000"/>
              </a:lnSpc>
              <a:buNone/>
            </a:pPr>
            <a:endParaRPr lang="en-US" sz="2800" dirty="0" smtClean="0">
              <a:cs typeface="Arial" charset="0"/>
            </a:endParaRPr>
          </a:p>
          <a:p>
            <a:pPr>
              <a:lnSpc>
                <a:spcPct val="90000"/>
              </a:lnSpc>
            </a:pPr>
            <a:r>
              <a:rPr lang="en-US" sz="2800" dirty="0" smtClean="0">
                <a:cs typeface="Arial" charset="0"/>
              </a:rPr>
              <a:t>Definition</a:t>
            </a:r>
            <a:r>
              <a:rPr lang="en-US" sz="2800" dirty="0">
                <a:cs typeface="Arial" charset="0"/>
              </a:rPr>
              <a:t>: </a:t>
            </a:r>
            <a:endParaRPr lang="en-US" sz="2800" dirty="0" smtClean="0">
              <a:cs typeface="Arial" charset="0"/>
            </a:endParaRPr>
          </a:p>
          <a:p>
            <a:pPr lvl="1">
              <a:lnSpc>
                <a:spcPct val="90000"/>
              </a:lnSpc>
            </a:pPr>
            <a:r>
              <a:rPr lang="en-US" sz="2400" dirty="0" smtClean="0">
                <a:cs typeface="Arial" charset="0"/>
              </a:rPr>
              <a:t>A </a:t>
            </a:r>
            <a:r>
              <a:rPr lang="en-US" sz="2400" dirty="0">
                <a:cs typeface="Arial" charset="0"/>
              </a:rPr>
              <a:t>systematic investigation, including research development, testing and evaluation designed to develop or contribute to “generalizable knowledge”.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1584" y="1916257"/>
            <a:ext cx="3040207" cy="2175437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2367400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991673"/>
            <a:ext cx="9601196" cy="4884195"/>
          </a:xfrm>
        </p:spPr>
        <p:txBody>
          <a:bodyPr>
            <a:noAutofit/>
          </a:bodyPr>
          <a:lstStyle/>
          <a:p>
            <a:r>
              <a:rPr lang="en-US" sz="3600" dirty="0"/>
              <a:t>Determine if the research involves </a:t>
            </a:r>
            <a:r>
              <a:rPr lang="en-US" sz="3600" b="1" u="sng" dirty="0"/>
              <a:t>human subjects</a:t>
            </a:r>
            <a:r>
              <a:rPr lang="en-US" sz="3600" dirty="0" smtClean="0"/>
              <a:t>.</a:t>
            </a:r>
          </a:p>
          <a:p>
            <a:pPr marL="0" indent="0">
              <a:buNone/>
            </a:pPr>
            <a:r>
              <a:rPr lang="en-US" sz="3600" dirty="0"/>
              <a:t>	</a:t>
            </a:r>
          </a:p>
          <a:p>
            <a:r>
              <a:rPr lang="en-US" sz="3600" dirty="0"/>
              <a:t>	Definition: </a:t>
            </a:r>
            <a:endParaRPr lang="en-US" sz="3600" dirty="0" smtClean="0"/>
          </a:p>
          <a:p>
            <a:pPr lvl="1"/>
            <a:r>
              <a:rPr lang="en-US" sz="3200" dirty="0" smtClean="0"/>
              <a:t>Living </a:t>
            </a:r>
            <a:r>
              <a:rPr lang="en-US" sz="3200" dirty="0"/>
              <a:t>individual(s) about whom an investigator conducting research obtains data through intervention or interaction with the individual, or obtains identifiable private information.</a:t>
            </a:r>
          </a:p>
          <a:p>
            <a:endParaRPr lang="en-US" sz="3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7471" y="1142567"/>
            <a:ext cx="1743075" cy="261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418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the levels of review?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b="1" dirty="0"/>
              <a:t>Exempt</a:t>
            </a:r>
          </a:p>
          <a:p>
            <a:endParaRPr lang="en-US" sz="3200" b="1" dirty="0"/>
          </a:p>
          <a:p>
            <a:r>
              <a:rPr lang="en-US" sz="3200" b="1" dirty="0"/>
              <a:t>Expedited</a:t>
            </a:r>
          </a:p>
          <a:p>
            <a:endParaRPr lang="en-US" sz="3200" b="1" dirty="0"/>
          </a:p>
          <a:p>
            <a:r>
              <a:rPr lang="en-US" sz="3200" b="1" dirty="0"/>
              <a:t>Full Board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3728" y="2462645"/>
            <a:ext cx="6012869" cy="3884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702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Exempt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Research that complies with one of the Categories of Exemption.  Examples include research on education strategies or involving the study of existing data .</a:t>
            </a:r>
          </a:p>
          <a:p>
            <a:endParaRPr lang="en-US" sz="2800" dirty="0"/>
          </a:p>
          <a:p>
            <a:r>
              <a:rPr lang="en-US" sz="2800" dirty="0"/>
              <a:t>Only an IRB member may determine if a proposal is exempt from IRB oversight</a:t>
            </a:r>
            <a:r>
              <a:rPr lang="en-US" sz="2800" dirty="0" smtClean="0"/>
              <a:t>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23305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6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Expedited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Research that presents no more than minimal risk or consists of minor changes to a previously approved protocol.</a:t>
            </a:r>
          </a:p>
          <a:p>
            <a:endParaRPr lang="en-US" sz="2800" dirty="0"/>
          </a:p>
          <a:p>
            <a:r>
              <a:rPr lang="en-US" sz="2800" dirty="0"/>
              <a:t>Research that fits the categories for expedited research may be reviewed and approved by one IRB member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9485" y="864671"/>
            <a:ext cx="1989859" cy="1421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531682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399" y="982131"/>
            <a:ext cx="7228607" cy="1303867"/>
          </a:xfrm>
        </p:spPr>
        <p:txBody>
          <a:bodyPr/>
          <a:lstStyle/>
          <a:p>
            <a:r>
              <a:rPr lang="en-US" dirty="0" smtClean="0"/>
              <a:t>Full Board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A project is research, is not exempt, and does not qualify for expedited review must go to full board review, i.e., high risk.</a:t>
            </a:r>
          </a:p>
          <a:p>
            <a:r>
              <a:rPr lang="en-US" sz="3200" dirty="0"/>
              <a:t>Proposal must be reviewed and approved at a convened, IRB meeting with a quorum present</a:t>
            </a:r>
            <a:r>
              <a:rPr lang="en-US" sz="3200" dirty="0" smtClean="0"/>
              <a:t>.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228" t="6232" r="8811" b="13036"/>
          <a:stretch/>
        </p:blipFill>
        <p:spPr>
          <a:xfrm>
            <a:off x="7263245" y="746027"/>
            <a:ext cx="3013365" cy="1675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31423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91" t="10973" r="2197" b="555"/>
          <a:stretch/>
        </p:blipFill>
        <p:spPr bwMode="auto">
          <a:xfrm>
            <a:off x="425003" y="333543"/>
            <a:ext cx="11333408" cy="6167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7014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do I submit my research proposal for  review?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Complete IRB Review Form for Projects Using Human Subjects.</a:t>
            </a:r>
          </a:p>
          <a:p>
            <a:r>
              <a:rPr lang="en-US" sz="2800" dirty="0"/>
              <a:t>Submit one hard copy and one electronic copy of the review request to Grants Administration, Computing Services East #234.</a:t>
            </a:r>
          </a:p>
          <a:p>
            <a:r>
              <a:rPr lang="en-US" sz="2800" dirty="0"/>
              <a:t>Include all related documents.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54781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8693" y="675408"/>
            <a:ext cx="4961467" cy="54864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626427" y="675408"/>
            <a:ext cx="2826328" cy="1143001"/>
          </a:xfrm>
          <a:prstGeom prst="rect">
            <a:avLst/>
          </a:prstGeom>
          <a:noFill/>
          <a:ln w="76200">
            <a:solidFill>
              <a:srgbClr val="FFFF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30370" y="2789504"/>
            <a:ext cx="2264785" cy="3693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Principal Investigator: 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2587770" y="3054927"/>
            <a:ext cx="1038657" cy="363681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954699">
            <a:off x="2571685" y="1768014"/>
            <a:ext cx="1298561" cy="64623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662762" y="1721798"/>
            <a:ext cx="919403" cy="3693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1709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424"/>
          <a:stretch/>
        </p:blipFill>
        <p:spPr>
          <a:xfrm>
            <a:off x="3027295" y="498764"/>
            <a:ext cx="5659427" cy="257694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758"/>
          <a:stretch/>
        </p:blipFill>
        <p:spPr>
          <a:xfrm>
            <a:off x="3027295" y="3075709"/>
            <a:ext cx="5659427" cy="2691245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>
            <a:off x="1298864" y="1174173"/>
            <a:ext cx="2234045" cy="20782"/>
          </a:xfrm>
          <a:prstGeom prst="straightConnector1">
            <a:avLst/>
          </a:prstGeom>
          <a:ln w="762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1164006">
            <a:off x="7660902" y="2114876"/>
            <a:ext cx="2481287" cy="48772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242" y="3782747"/>
            <a:ext cx="2481287" cy="48772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543431">
            <a:off x="7754420" y="5048292"/>
            <a:ext cx="2481287" cy="48772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75409" y="989507"/>
            <a:ext cx="1246909" cy="369332"/>
          </a:xfrm>
          <a:prstGeom prst="rect">
            <a:avLst/>
          </a:prstGeom>
          <a:solidFill>
            <a:schemeClr val="accent1"/>
          </a:solidFill>
          <a:ln>
            <a:solidFill>
              <a:schemeClr val="accent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Purpose: 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51787" y="3813920"/>
            <a:ext cx="1609522" cy="646331"/>
          </a:xfrm>
          <a:prstGeom prst="rect">
            <a:avLst/>
          </a:prstGeom>
          <a:solidFill>
            <a:schemeClr val="accent1"/>
          </a:solidFill>
          <a:ln>
            <a:solidFill>
              <a:schemeClr val="accent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What must the subjects do? 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9588414" y="2257700"/>
            <a:ext cx="1914322" cy="923330"/>
          </a:xfrm>
          <a:prstGeom prst="rect">
            <a:avLst/>
          </a:prstGeom>
          <a:solidFill>
            <a:schemeClr val="accent1"/>
          </a:solidFill>
          <a:ln>
            <a:solidFill>
              <a:schemeClr val="accent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Any problems that may occur due to your research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68791" y="4956463"/>
            <a:ext cx="1433945" cy="646331"/>
          </a:xfrm>
          <a:prstGeom prst="rect">
            <a:avLst/>
          </a:prstGeom>
          <a:solidFill>
            <a:schemeClr val="accent1"/>
          </a:solidFill>
          <a:ln>
            <a:solidFill>
              <a:schemeClr val="accent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Benefits of the research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727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970"/>
          <a:stretch/>
        </p:blipFill>
        <p:spPr>
          <a:xfrm>
            <a:off x="3364142" y="571500"/>
            <a:ext cx="5235115" cy="226521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242"/>
          <a:stretch/>
        </p:blipFill>
        <p:spPr>
          <a:xfrm>
            <a:off x="3364142" y="2836718"/>
            <a:ext cx="5235115" cy="3138055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>
            <a:off x="1662545" y="1704109"/>
            <a:ext cx="2130137" cy="0"/>
          </a:xfrm>
          <a:prstGeom prst="straightConnector1">
            <a:avLst/>
          </a:prstGeom>
          <a:ln w="762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7858195" y="3240142"/>
            <a:ext cx="2377646" cy="48162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8790" y="5101936"/>
            <a:ext cx="2377646" cy="48162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81891" y="1380943"/>
            <a:ext cx="2358737" cy="646331"/>
          </a:xfrm>
          <a:prstGeom prst="rect">
            <a:avLst/>
          </a:prstGeom>
          <a:solidFill>
            <a:schemeClr val="accent1"/>
          </a:solidFill>
          <a:ln>
            <a:solidFill>
              <a:schemeClr val="accent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Type of subject: Helps determine IRB consent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41287" y="5158083"/>
            <a:ext cx="1595005" cy="369332"/>
          </a:xfrm>
          <a:prstGeom prst="rect">
            <a:avLst/>
          </a:prstGeom>
          <a:solidFill>
            <a:schemeClr val="accent1"/>
          </a:solidFill>
          <a:ln>
            <a:solidFill>
              <a:schemeClr val="accent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Confidentiality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9627107" y="3340224"/>
            <a:ext cx="1905000" cy="369332"/>
          </a:xfrm>
          <a:prstGeom prst="rect">
            <a:avLst/>
          </a:prstGeom>
          <a:solidFill>
            <a:schemeClr val="accent1"/>
          </a:solidFill>
          <a:ln>
            <a:solidFill>
              <a:schemeClr val="accent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Informed Consent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5057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are my responsibilities as an investigator?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Do no harm.</a:t>
            </a:r>
          </a:p>
          <a:p>
            <a:r>
              <a:rPr lang="en-US" sz="2800" dirty="0"/>
              <a:t>Maximize benefits.</a:t>
            </a:r>
          </a:p>
          <a:p>
            <a:r>
              <a:rPr lang="en-US" sz="2800" dirty="0"/>
              <a:t>Seek approval prior to initiating research.</a:t>
            </a:r>
          </a:p>
          <a:p>
            <a:r>
              <a:rPr lang="en-US" sz="2800" dirty="0"/>
              <a:t>Assure research provides useful results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6808" r="14681"/>
          <a:stretch/>
        </p:blipFill>
        <p:spPr>
          <a:xfrm>
            <a:off x="8572500" y="2483427"/>
            <a:ext cx="1911751" cy="3009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2302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next?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2" y="2428143"/>
            <a:ext cx="9601196" cy="3753716"/>
          </a:xfrm>
        </p:spPr>
        <p:txBody>
          <a:bodyPr>
            <a:normAutofit fontScale="925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200" dirty="0">
                <a:cs typeface="Arial" charset="0"/>
              </a:rPr>
              <a:t>Obtain legally effective informed consent from subjects.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>
                <a:cs typeface="Arial" charset="0"/>
              </a:rPr>
              <a:t>Key components of informed consent: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cs typeface="Arial" charset="0"/>
              </a:rPr>
              <a:t>Who you are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cs typeface="Arial" charset="0"/>
              </a:rPr>
              <a:t>Purpose of research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cs typeface="Arial" charset="0"/>
              </a:rPr>
              <a:t>Participation is voluntary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cs typeface="Arial" charset="0"/>
              </a:rPr>
              <a:t>Level of confidentiality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cs typeface="Arial" charset="0"/>
              </a:rPr>
              <a:t>What is required of participants, i.e. time, activities, etc.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cs typeface="Arial" charset="0"/>
              </a:rPr>
              <a:t>Contact information for investigator, IRB administrator, and resources should the subject experience adverse effects.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3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30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54" b="9729"/>
          <a:stretch/>
        </p:blipFill>
        <p:spPr>
          <a:xfrm>
            <a:off x="3351068" y="529937"/>
            <a:ext cx="5198918" cy="5839691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2576945" y="1340427"/>
            <a:ext cx="3002974" cy="5195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402773" y="1018311"/>
            <a:ext cx="1330037" cy="374072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Who you are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2576945" y="4156364"/>
            <a:ext cx="1548246" cy="8312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546513" y="3971698"/>
            <a:ext cx="976746" cy="369332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Purpose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4125190" y="2649682"/>
            <a:ext cx="3688773" cy="696191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Arrow Connector 19"/>
          <p:cNvCxnSpPr>
            <a:endCxn id="18" idx="3"/>
          </p:cNvCxnSpPr>
          <p:nvPr/>
        </p:nvCxnSpPr>
        <p:spPr>
          <a:xfrm flipH="1">
            <a:off x="7813963" y="2732809"/>
            <a:ext cx="935182" cy="26496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8749145" y="2234045"/>
            <a:ext cx="2265219" cy="646331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Voluntary Participation</a:t>
            </a:r>
          </a:p>
          <a:p>
            <a:r>
              <a:rPr lang="en-US" dirty="0" smtClean="0"/>
              <a:t>Right to Withdraw</a:t>
            </a:r>
            <a:endParaRPr lang="en-US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904000" flipV="1">
            <a:off x="7477065" y="3716958"/>
            <a:ext cx="1384015" cy="555328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8988136" y="3865418"/>
            <a:ext cx="2130137" cy="646331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What will they be doing?</a:t>
            </a:r>
            <a:endParaRPr lang="en-US" dirty="0"/>
          </a:p>
        </p:txBody>
      </p:sp>
      <p:cxnSp>
        <p:nvCxnSpPr>
          <p:cNvPr id="26" name="Straight Arrow Connector 25"/>
          <p:cNvCxnSpPr/>
          <p:nvPr/>
        </p:nvCxnSpPr>
        <p:spPr>
          <a:xfrm flipV="1">
            <a:off x="2421082" y="5101936"/>
            <a:ext cx="1704108" cy="31172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633845" y="5101936"/>
            <a:ext cx="1714500" cy="646331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Any risks (IMPORTANT)</a:t>
            </a:r>
            <a:endParaRPr lang="en-US" dirty="0"/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1794798">
            <a:off x="6895532" y="947132"/>
            <a:ext cx="2028650" cy="451143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9123218" y="1018311"/>
            <a:ext cx="1454727" cy="369332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Contact info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3837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acebook Conducted Psychological Experiments On Unknowing Users- Strasser - Word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73" t="14435" r="17817" b="8058"/>
          <a:stretch/>
        </p:blipFill>
        <p:spPr>
          <a:xfrm>
            <a:off x="206062" y="196820"/>
            <a:ext cx="11462196" cy="6448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257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e Experiment On Human Beings- OKCupid - Word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90" t="15809" r="18028" b="9432"/>
          <a:stretch/>
        </p:blipFill>
        <p:spPr>
          <a:xfrm>
            <a:off x="450761" y="114034"/>
            <a:ext cx="11269014" cy="6653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4565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219" y="982132"/>
            <a:ext cx="5603381" cy="1303867"/>
          </a:xfrm>
        </p:spPr>
        <p:txBody>
          <a:bodyPr/>
          <a:lstStyle/>
          <a:p>
            <a:r>
              <a:rPr lang="en-US" b="1" dirty="0">
                <a:cs typeface="Arial" charset="0"/>
              </a:rPr>
              <a:t>What is the IRB?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200000"/>
              </a:lnSpc>
            </a:pPr>
            <a:r>
              <a:rPr lang="en-US" dirty="0"/>
              <a:t>Presidential committee mandated by Federal guidelines.</a:t>
            </a:r>
          </a:p>
          <a:p>
            <a:pPr>
              <a:lnSpc>
                <a:spcPct val="200000"/>
              </a:lnSpc>
            </a:pPr>
            <a:r>
              <a:rPr lang="en-US" dirty="0"/>
              <a:t>Reviews all research activities involving the use of human subjects.</a:t>
            </a:r>
          </a:p>
          <a:p>
            <a:pPr>
              <a:lnSpc>
                <a:spcPct val="200000"/>
              </a:lnSpc>
            </a:pPr>
            <a:r>
              <a:rPr lang="en-US" dirty="0"/>
              <a:t>Serves as resource to assure ethical treatment of human subjects and compliance with institutional policy.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76" y="555135"/>
            <a:ext cx="3732321" cy="1730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7680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the IRB is </a:t>
            </a:r>
            <a:r>
              <a:rPr lang="en-US" sz="4800" b="1" dirty="0"/>
              <a:t>not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en-US" dirty="0"/>
              <a:t>NOT the university ‘research police’.</a:t>
            </a:r>
          </a:p>
          <a:p>
            <a:pPr>
              <a:lnSpc>
                <a:spcPct val="200000"/>
              </a:lnSpc>
            </a:pPr>
            <a:r>
              <a:rPr lang="en-US" dirty="0"/>
              <a:t>NOT a committee set up to critique and mandate research design.</a:t>
            </a:r>
          </a:p>
          <a:p>
            <a:pPr>
              <a:lnSpc>
                <a:spcPct val="200000"/>
              </a:lnSpc>
            </a:pPr>
            <a:r>
              <a:rPr lang="en-US" dirty="0"/>
              <a:t>NOT an overly burdensome, bureaucratic hoop to drive students crazy.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5971" y="874211"/>
            <a:ext cx="1880315" cy="3760630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H="1">
            <a:off x="6220496" y="1634065"/>
            <a:ext cx="3683358" cy="140534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618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is the IRB?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382592"/>
            <a:ext cx="7951630" cy="3992450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/>
              <a:t>A committee of 7 members of diverse experience, training, and </a:t>
            </a:r>
            <a:r>
              <a:rPr lang="en-US" sz="3200" dirty="0" smtClean="0"/>
              <a:t>education.</a:t>
            </a:r>
          </a:p>
          <a:p>
            <a:r>
              <a:rPr lang="en-US" sz="3200" dirty="0" smtClean="0"/>
              <a:t>Current members: </a:t>
            </a:r>
            <a:endParaRPr lang="en-US" sz="2800" dirty="0" smtClean="0"/>
          </a:p>
          <a:p>
            <a:pPr lvl="1">
              <a:lnSpc>
                <a:spcPct val="80000"/>
              </a:lnSpc>
              <a:buFontTx/>
              <a:buChar char="•"/>
            </a:pPr>
            <a:r>
              <a:rPr lang="en-US" dirty="0">
                <a:latin typeface="Arial" charset="0"/>
              </a:rPr>
              <a:t>Dr. Alison Burke, Criminology</a:t>
            </a:r>
          </a:p>
          <a:p>
            <a:pPr lvl="1">
              <a:lnSpc>
                <a:spcPct val="80000"/>
              </a:lnSpc>
              <a:buFontTx/>
              <a:buChar char="•"/>
            </a:pPr>
            <a:r>
              <a:rPr lang="en-US" dirty="0">
                <a:latin typeface="Arial" charset="0"/>
                <a:ea typeface="Arial Unicode MS" pitchFamily="34" charset="-128"/>
                <a:cs typeface="Arial Unicode MS" pitchFamily="34" charset="-128"/>
              </a:rPr>
              <a:t>Greg </a:t>
            </a:r>
            <a:r>
              <a:rPr lang="en-US" dirty="0" err="1">
                <a:latin typeface="Arial" charset="0"/>
                <a:ea typeface="Arial Unicode MS" pitchFamily="34" charset="-128"/>
                <a:cs typeface="Arial Unicode MS" pitchFamily="34" charset="-128"/>
              </a:rPr>
              <a:t>Frownfelter</a:t>
            </a:r>
            <a:r>
              <a:rPr lang="en-US" dirty="0">
                <a:latin typeface="Arial" charset="0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en-US" dirty="0">
                <a:latin typeface="Arial" charset="0"/>
              </a:rPr>
              <a:t>The Jobs Council, Medford</a:t>
            </a:r>
          </a:p>
          <a:p>
            <a:pPr lvl="1">
              <a:lnSpc>
                <a:spcPct val="80000"/>
              </a:lnSpc>
              <a:buFontTx/>
              <a:buChar char="•"/>
            </a:pPr>
            <a:r>
              <a:rPr lang="en-US" dirty="0">
                <a:latin typeface="Arial" charset="0"/>
                <a:ea typeface="Arial Unicode MS" pitchFamily="34" charset="-128"/>
                <a:cs typeface="Arial Unicode MS" pitchFamily="34" charset="-128"/>
              </a:rPr>
              <a:t>Deborah Hofer MM, Grants Administrator</a:t>
            </a:r>
            <a:endParaRPr lang="en-US" dirty="0">
              <a:latin typeface="Arial" charset="0"/>
            </a:endParaRPr>
          </a:p>
          <a:p>
            <a:pPr lvl="1">
              <a:lnSpc>
                <a:spcPct val="80000"/>
              </a:lnSpc>
              <a:buFontTx/>
              <a:buChar char="•"/>
            </a:pPr>
            <a:r>
              <a:rPr lang="en-US" dirty="0">
                <a:latin typeface="Arial" charset="0"/>
              </a:rPr>
              <a:t>Dr. Jennifer </a:t>
            </a:r>
            <a:r>
              <a:rPr lang="en-US" dirty="0" err="1">
                <a:latin typeface="Arial" charset="0"/>
              </a:rPr>
              <a:t>Slawta</a:t>
            </a:r>
            <a:r>
              <a:rPr lang="en-US" dirty="0">
                <a:latin typeface="Arial" charset="0"/>
              </a:rPr>
              <a:t>, Health &amp; PE</a:t>
            </a:r>
          </a:p>
          <a:p>
            <a:pPr lvl="1">
              <a:lnSpc>
                <a:spcPct val="80000"/>
              </a:lnSpc>
              <a:buFontTx/>
              <a:buChar char="•"/>
            </a:pPr>
            <a:r>
              <a:rPr lang="en-US" dirty="0">
                <a:latin typeface="Arial" charset="0"/>
              </a:rPr>
              <a:t>Dr. Matt </a:t>
            </a:r>
            <a:r>
              <a:rPr lang="en-US" dirty="0" err="1">
                <a:latin typeface="Arial" charset="0"/>
              </a:rPr>
              <a:t>Stillman</a:t>
            </a:r>
            <a:r>
              <a:rPr lang="en-US" dirty="0">
                <a:latin typeface="Arial" charset="0"/>
              </a:rPr>
              <a:t>, Institutional Research</a:t>
            </a:r>
          </a:p>
          <a:p>
            <a:pPr lvl="1">
              <a:lnSpc>
                <a:spcPct val="80000"/>
              </a:lnSpc>
              <a:buFontTx/>
              <a:buChar char="•"/>
            </a:pPr>
            <a:r>
              <a:rPr lang="en-US" dirty="0">
                <a:latin typeface="Arial" charset="0"/>
              </a:rPr>
              <a:t>Dr. Dee Southard, Sociology/McNair Program</a:t>
            </a:r>
          </a:p>
          <a:p>
            <a:pPr lvl="1">
              <a:lnSpc>
                <a:spcPct val="80000"/>
              </a:lnSpc>
              <a:buFontTx/>
              <a:buChar char="•"/>
            </a:pPr>
            <a:r>
              <a:rPr lang="en-US" dirty="0">
                <a:latin typeface="Arial" charset="0"/>
              </a:rPr>
              <a:t>Dr. Douglas Smith, Psychology</a:t>
            </a:r>
          </a:p>
          <a:p>
            <a:pPr marL="457200" lvl="1" indent="0">
              <a:buNone/>
            </a:pPr>
            <a:endParaRPr lang="en-US" sz="2800" dirty="0"/>
          </a:p>
          <a:p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66" b="26118"/>
          <a:stretch/>
        </p:blipFill>
        <p:spPr>
          <a:xfrm>
            <a:off x="9552326" y="2034862"/>
            <a:ext cx="1818889" cy="169530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5162" y="3196813"/>
            <a:ext cx="1581869" cy="15818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2326" y="3987748"/>
            <a:ext cx="1730319" cy="2249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4848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is the IRB?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Administration, review, and documentation are overseen by the Office of Grants &amp; Sponsored Programs</a:t>
            </a:r>
          </a:p>
          <a:p>
            <a:endParaRPr lang="en-US" dirty="0"/>
          </a:p>
          <a:p>
            <a:r>
              <a:rPr lang="en-US" dirty="0" smtClean="0"/>
              <a:t>Deborah’s Office– </a:t>
            </a:r>
          </a:p>
          <a:p>
            <a:pPr marL="0" indent="0">
              <a:buNone/>
            </a:pPr>
            <a:r>
              <a:rPr lang="en-US" b="1" u="sng" dirty="0" smtClean="0"/>
              <a:t>Computing </a:t>
            </a:r>
            <a:r>
              <a:rPr lang="en-US" b="1" u="sng" dirty="0"/>
              <a:t>Services East #234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413" y="3016384"/>
            <a:ext cx="3728222" cy="2859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431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1"/>
            <a:ext cx="9601196" cy="1303867"/>
          </a:xfrm>
        </p:spPr>
        <p:txBody>
          <a:bodyPr/>
          <a:lstStyle/>
          <a:p>
            <a:r>
              <a:rPr lang="en-US" dirty="0"/>
              <a:t>Why have an IRB?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2" y="2431471"/>
            <a:ext cx="8077198" cy="209636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Nazi war crimes (1940’s)</a:t>
            </a:r>
          </a:p>
          <a:p>
            <a:r>
              <a:rPr lang="en-US" dirty="0"/>
              <a:t>US Government research on untreated syphilis - “Tuskegee”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</a:t>
            </a:r>
            <a:r>
              <a:rPr lang="en-US" dirty="0" smtClean="0"/>
              <a:t>(</a:t>
            </a:r>
            <a:r>
              <a:rPr lang="en-US" dirty="0"/>
              <a:t>1932 - 1972)</a:t>
            </a:r>
          </a:p>
          <a:p>
            <a:r>
              <a:rPr lang="en-US" dirty="0"/>
              <a:t>US Government tests subjecting workers to radiation exposure without their knowledge -“Human Radiation Experiments”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819" y="4382366"/>
            <a:ext cx="2760518" cy="19461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9210" y="2063285"/>
            <a:ext cx="3126684" cy="426524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4623" y="4382366"/>
            <a:ext cx="24003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544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6109</TotalTime>
  <Words>734</Words>
  <Application>Microsoft Office PowerPoint</Application>
  <PresentationFormat>Widescreen</PresentationFormat>
  <Paragraphs>111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 Unicode MS</vt:lpstr>
      <vt:lpstr>Arial</vt:lpstr>
      <vt:lpstr>Garamond</vt:lpstr>
      <vt:lpstr>Organic</vt:lpstr>
      <vt:lpstr>SOU Institutional Review Board</vt:lpstr>
      <vt:lpstr>PowerPoint Presentation</vt:lpstr>
      <vt:lpstr>PowerPoint Presentation</vt:lpstr>
      <vt:lpstr>PowerPoint Presentation</vt:lpstr>
      <vt:lpstr>What is the IRB?</vt:lpstr>
      <vt:lpstr>What the IRB is not</vt:lpstr>
      <vt:lpstr>Who is the IRB? </vt:lpstr>
      <vt:lpstr>Where is the IRB? </vt:lpstr>
      <vt:lpstr>Why have an IRB?</vt:lpstr>
      <vt:lpstr>Protecting Human Subjects</vt:lpstr>
      <vt:lpstr>What requires IRB review? </vt:lpstr>
      <vt:lpstr>What if the research is limited to:</vt:lpstr>
      <vt:lpstr>Yes, review is required if…</vt:lpstr>
      <vt:lpstr>How can the IRB help me? </vt:lpstr>
      <vt:lpstr>PowerPoint Presentation</vt:lpstr>
      <vt:lpstr>What are the levels of review? </vt:lpstr>
      <vt:lpstr>Exempt</vt:lpstr>
      <vt:lpstr>Expedited</vt:lpstr>
      <vt:lpstr>Full Board</vt:lpstr>
      <vt:lpstr>How do I submit my research proposal for  review? </vt:lpstr>
      <vt:lpstr>PowerPoint Presentation</vt:lpstr>
      <vt:lpstr>PowerPoint Presentation</vt:lpstr>
      <vt:lpstr>PowerPoint Presentation</vt:lpstr>
      <vt:lpstr>What are my responsibilities as an investigator? </vt:lpstr>
      <vt:lpstr>What’s next? 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SOU Institutional Review Board</dc:title>
  <dc:creator>Holly Mee</dc:creator>
  <cp:lastModifiedBy>Holly Mee</cp:lastModifiedBy>
  <cp:revision>17</cp:revision>
  <dcterms:created xsi:type="dcterms:W3CDTF">2015-10-29T18:07:27Z</dcterms:created>
  <dcterms:modified xsi:type="dcterms:W3CDTF">2015-11-18T19:03:23Z</dcterms:modified>
</cp:coreProperties>
</file>