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71" r:id="rId4"/>
    <p:sldId id="262" r:id="rId5"/>
    <p:sldId id="272" r:id="rId6"/>
    <p:sldId id="273" r:id="rId7"/>
    <p:sldId id="275" r:id="rId8"/>
    <p:sldId id="276" r:id="rId9"/>
    <p:sldId id="277" r:id="rId10"/>
    <p:sldId id="278" r:id="rId11"/>
    <p:sldId id="279" r:id="rId12"/>
    <p:sldId id="280" r:id="rId13"/>
    <p:sldId id="281" r:id="rId14"/>
    <p:sldId id="282" r:id="rId15"/>
    <p:sldId id="283" r:id="rId16"/>
    <p:sldId id="270"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2" d="100"/>
          <a:sy n="112" d="100"/>
        </p:scale>
        <p:origin x="78"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1157-0B97-4169-AB91-6F87900AB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BAD638-6D0A-469E-89AE-0D94F28092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B6ADED-679C-4336-9294-363AFCDD7F33}"/>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5" name="Footer Placeholder 4">
            <a:extLst>
              <a:ext uri="{FF2B5EF4-FFF2-40B4-BE49-F238E27FC236}">
                <a16:creationId xmlns:a16="http://schemas.microsoft.com/office/drawing/2014/main" id="{1361FADC-DE54-4384-901F-D3BF7212F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7F32F-87E1-4D7C-A01B-EF443C73300E}"/>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269725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2CC1-FDBC-489C-8BD9-49D5D9476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C5BE1B-2FE1-4203-A1DE-728621D4CB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CC11D-B3EE-4082-8754-48C0FBEFD73F}"/>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5" name="Footer Placeholder 4">
            <a:extLst>
              <a:ext uri="{FF2B5EF4-FFF2-40B4-BE49-F238E27FC236}">
                <a16:creationId xmlns:a16="http://schemas.microsoft.com/office/drawing/2014/main" id="{11CBAFDB-1D00-4B58-B63C-AA7E441BB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88D48-B3C5-4B08-8FC7-5D2CB6295EC7}"/>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278591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7E8B7-DFFD-4CC3-9924-4603F29FAA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CE372A-B2FE-4345-B271-39DC4BD6AE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F46DB-7F67-40A1-A17B-E15E1AA53790}"/>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5" name="Footer Placeholder 4">
            <a:extLst>
              <a:ext uri="{FF2B5EF4-FFF2-40B4-BE49-F238E27FC236}">
                <a16:creationId xmlns:a16="http://schemas.microsoft.com/office/drawing/2014/main" id="{64C8CED5-D2C5-4993-AA6C-3A395C325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D6EDE-C4E6-4BBE-A0D5-0EF7AF56BC1B}"/>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141177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A1D7-1A28-4A02-8425-95D1379850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5D63D4-5066-47B0-9EC8-9F5C1705401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DF067-89AE-48B8-BEBE-996E74A1EE0A}"/>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5" name="Footer Placeholder 4">
            <a:extLst>
              <a:ext uri="{FF2B5EF4-FFF2-40B4-BE49-F238E27FC236}">
                <a16:creationId xmlns:a16="http://schemas.microsoft.com/office/drawing/2014/main" id="{D28CDE2F-E070-4278-959B-E50ACA975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E0B4F-8C49-47B0-BDF8-F22C1AF465C6}"/>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145089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12F4-C43A-4837-853A-4EAB5F39E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887CF-96F4-4D9F-85B7-B199AD90F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D64626-8BAE-4D8A-A159-7B7C02B9C839}"/>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5" name="Footer Placeholder 4">
            <a:extLst>
              <a:ext uri="{FF2B5EF4-FFF2-40B4-BE49-F238E27FC236}">
                <a16:creationId xmlns:a16="http://schemas.microsoft.com/office/drawing/2014/main" id="{9DE6EB85-A83A-4933-97A7-394342DC4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F8096-3136-4E42-B708-AD9089A5E1CA}"/>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316479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F9DC-B47A-4FDA-A1C0-052ECC4E7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3A790E-4D17-403D-BA76-712E9ED7D4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BEA73D-DD4B-402A-A6E2-60D36C3A5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34F39C-CB83-4881-8AFC-08DBF82A7EFA}"/>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6" name="Footer Placeholder 5">
            <a:extLst>
              <a:ext uri="{FF2B5EF4-FFF2-40B4-BE49-F238E27FC236}">
                <a16:creationId xmlns:a16="http://schemas.microsoft.com/office/drawing/2014/main" id="{A59CDD21-C7A2-4573-A280-5CA3C441B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DD411-2AC2-4318-B05E-5C2113D90018}"/>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143283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655A-C02B-402E-8CA7-FC8C7E2348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D7E55-BB22-4083-A941-6B03067E1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34CA17-41DE-4479-9B62-FD1A39DDC90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FEFAFF-F0B0-4385-BE6F-90434EA18F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8DA67C-32E8-44E7-88D6-9A92209958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89BD8C-05F4-46D4-A4BD-853FAEB20597}"/>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8" name="Footer Placeholder 7">
            <a:extLst>
              <a:ext uri="{FF2B5EF4-FFF2-40B4-BE49-F238E27FC236}">
                <a16:creationId xmlns:a16="http://schemas.microsoft.com/office/drawing/2014/main" id="{1B4D2326-76F2-4850-86B1-677E97C45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362559-7BB0-4167-AAFA-B99F60B60B4A}"/>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123451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B1D45-2D1A-4D56-87CF-E0F1DEE23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FE77A3-2CE5-43AC-AB7B-0D59069DFFD3}"/>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4" name="Footer Placeholder 3">
            <a:extLst>
              <a:ext uri="{FF2B5EF4-FFF2-40B4-BE49-F238E27FC236}">
                <a16:creationId xmlns:a16="http://schemas.microsoft.com/office/drawing/2014/main" id="{27397E33-E3DD-480C-B62E-8D77F4E65C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26A7E-E42A-4FC3-9341-A3FAC36EA92A}"/>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154375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DCAE69-F4E4-4BD2-9089-E5DF34836F6B}"/>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3" name="Footer Placeholder 2">
            <a:extLst>
              <a:ext uri="{FF2B5EF4-FFF2-40B4-BE49-F238E27FC236}">
                <a16:creationId xmlns:a16="http://schemas.microsoft.com/office/drawing/2014/main" id="{F26BFC7D-BB17-49DE-BAD5-72D3CFEAA5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43AC18-2B89-42BC-89F7-225949877B0D}"/>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397551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A227-AAE1-4301-9E21-753B1364DC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D972B7-89FF-498F-9E38-47E8693550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CE084B-48D6-4628-869E-0CB783781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25D8EC-17FE-48CB-827A-EBE1CBA3B8BD}"/>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6" name="Footer Placeholder 5">
            <a:extLst>
              <a:ext uri="{FF2B5EF4-FFF2-40B4-BE49-F238E27FC236}">
                <a16:creationId xmlns:a16="http://schemas.microsoft.com/office/drawing/2014/main" id="{E5CF669F-96B1-4433-B8F3-7258444CD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AF73B-FE04-44E1-BC56-9E4B47480769}"/>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9803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6F0B-3C6E-48E2-9875-73D124C6C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94D4C4-C441-4537-B756-0E926F4DCA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4F70BB-C7D4-446D-BE5D-C9E65F279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26431E-4607-467A-9A2D-64B7FF50265A}"/>
              </a:ext>
            </a:extLst>
          </p:cNvPr>
          <p:cNvSpPr>
            <a:spLocks noGrp="1"/>
          </p:cNvSpPr>
          <p:nvPr>
            <p:ph type="dt" sz="half" idx="10"/>
          </p:nvPr>
        </p:nvSpPr>
        <p:spPr/>
        <p:txBody>
          <a:bodyPr/>
          <a:lstStyle/>
          <a:p>
            <a:fld id="{86C22173-59EE-4360-A7B2-8782955640C2}" type="datetimeFigureOut">
              <a:rPr lang="en-US" smtClean="0"/>
              <a:t>12/4/2023</a:t>
            </a:fld>
            <a:endParaRPr lang="en-US"/>
          </a:p>
        </p:txBody>
      </p:sp>
      <p:sp>
        <p:nvSpPr>
          <p:cNvPr id="6" name="Footer Placeholder 5">
            <a:extLst>
              <a:ext uri="{FF2B5EF4-FFF2-40B4-BE49-F238E27FC236}">
                <a16:creationId xmlns:a16="http://schemas.microsoft.com/office/drawing/2014/main" id="{79641DD1-7F68-44AA-BC70-BE9FCD363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675F8-D4A3-48DA-8363-DE89A97DE5EB}"/>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3293404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2FB53-0C94-4ABA-93DB-5E396B38C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6C093C-E791-49E0-ACDB-1F35BBCE4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4C0D4-5424-4066-8397-6DFAD7219A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22173-59EE-4360-A7B2-8782955640C2}" type="datetimeFigureOut">
              <a:rPr lang="en-US" smtClean="0"/>
              <a:t>12/4/2023</a:t>
            </a:fld>
            <a:endParaRPr lang="en-US"/>
          </a:p>
        </p:txBody>
      </p:sp>
      <p:sp>
        <p:nvSpPr>
          <p:cNvPr id="5" name="Footer Placeholder 4">
            <a:extLst>
              <a:ext uri="{FF2B5EF4-FFF2-40B4-BE49-F238E27FC236}">
                <a16:creationId xmlns:a16="http://schemas.microsoft.com/office/drawing/2014/main" id="{BF9B2C29-406B-448C-AF7C-795110BDB3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5A4E0C-4361-4FEA-AC16-A80B17CC17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C2E86-E7E4-4739-9A32-961A6FCB68A4}" type="slidenum">
              <a:rPr lang="en-US" smtClean="0"/>
              <a:t>‹#›</a:t>
            </a:fld>
            <a:endParaRPr lang="en-US"/>
          </a:p>
        </p:txBody>
      </p:sp>
    </p:spTree>
    <p:extLst>
      <p:ext uri="{BB962C8B-B14F-4D97-AF65-F5344CB8AC3E}">
        <p14:creationId xmlns:p14="http://schemas.microsoft.com/office/powerpoint/2010/main" val="341820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3.png"/><Relationship Id="rId5" Type="http://schemas.openxmlformats.org/officeDocument/2006/relationships/hyperlink" Target="https://inside.sou.edu/assets/hrs/ACCOMMODATION_REQUEST_FORM.pdf" TargetMode="External"/><Relationship Id="rId4" Type="http://schemas.openxmlformats.org/officeDocument/2006/relationships/hyperlink" Target="mailto:hrs@sou.edu"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4.png"/><Relationship Id="rId4" Type="http://schemas.openxmlformats.org/officeDocument/2006/relationships/hyperlink" Target="mailto:hrs@sou.edu"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5.png"/><Relationship Id="rId4" Type="http://schemas.openxmlformats.org/officeDocument/2006/relationships/hyperlink" Target="mailto:hrs@sou.edu"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17.png"/><Relationship Id="rId4" Type="http://schemas.openxmlformats.org/officeDocument/2006/relationships/hyperlink" Target="mailto:hrs@sou.edu"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18.png"/><Relationship Id="rId5" Type="http://schemas.openxmlformats.org/officeDocument/2006/relationships/hyperlink" Target="https://inside.sou.edu/assets/hrs/SAIF_801_Form_2019pdf.pdf" TargetMode="External"/><Relationship Id="rId4" Type="http://schemas.openxmlformats.org/officeDocument/2006/relationships/hyperlink" Target="https://inside.sou.edu/assets/hrs/work_related_injury_illness_form.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inside.sou.edu/assets/hrs/Qualifying_Exigency_Leave_under_FMLA_-_Fact_Sheet.pdf" TargetMode="External"/><Relationship Id="rId3" Type="http://schemas.openxmlformats.org/officeDocument/2006/relationships/slideLayout" Target="../slideLayouts/slideLayout2.xml"/><Relationship Id="rId7" Type="http://schemas.openxmlformats.org/officeDocument/2006/relationships/hyperlink" Target="https://www.oregon.gov/boli/employers/Documents/BOLI_Printable_FamilyMedLv.pdf" TargetMode="Externa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hyperlink" Target="https://inside.sou.edu/assets/hrs/Employee_Rights_Under_FMLA.pdf" TargetMode="External"/><Relationship Id="rId5" Type="http://schemas.openxmlformats.org/officeDocument/2006/relationships/hyperlink" Target="https://inside.sou.edu/assets/hrs/Standard_OR_PFML_-_Notice_Poster_12.2022_1.pdf" TargetMode="External"/><Relationship Id="rId4" Type="http://schemas.openxmlformats.org/officeDocument/2006/relationships/image" Target="../media/image19.jp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mailto:hrs@sou.edu" TargetMode="External"/><Relationship Id="rId2" Type="http://schemas.openxmlformats.org/officeDocument/2006/relationships/hyperlink" Target="https://inside.sou.edu/hrs/fmla-ofla.html" TargetMode="External"/><Relationship Id="rId1" Type="http://schemas.openxmlformats.org/officeDocument/2006/relationships/slideLayout" Target="../slideLayouts/slideLayout2.xml"/><Relationship Id="rId4" Type="http://schemas.openxmlformats.org/officeDocument/2006/relationships/hyperlink" Target="mailto:barlowm@sou.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hyperlink" Target="https://inside.sou.edu/hrs/fmla-ofla.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1.png"/><Relationship Id="rId5" Type="http://schemas.openxmlformats.org/officeDocument/2006/relationships/hyperlink" Target="https://inside.sou.edu/assets/senate/docs/constitution/Section_5_Bylaws_March_2023.pdf" TargetMode="External"/><Relationship Id="rId4" Type="http://schemas.openxmlformats.org/officeDocument/2006/relationships/hyperlink" Target="https://inside.sou.edu/assets/hrs/SOU_APSOU_CBA_2022-2025.FINAL-2023_TOC.pdf"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E4A8-DF70-4401-8A8C-8E0BCEC1CB3F}"/>
              </a:ext>
            </a:extLst>
          </p:cNvPr>
          <p:cNvSpPr>
            <a:spLocks noGrp="1"/>
          </p:cNvSpPr>
          <p:nvPr>
            <p:ph type="ctrTitle"/>
          </p:nvPr>
        </p:nvSpPr>
        <p:spPr>
          <a:xfrm>
            <a:off x="1524000" y="1847850"/>
            <a:ext cx="9144000" cy="2387600"/>
          </a:xfrm>
        </p:spPr>
        <p:txBody>
          <a:bodyPr>
            <a:normAutofit/>
          </a:bodyPr>
          <a:lstStyle/>
          <a:p>
            <a:r>
              <a:rPr lang="en-US" dirty="0"/>
              <a:t>Leaves of Absence</a:t>
            </a:r>
          </a:p>
        </p:txBody>
      </p:sp>
      <p:sp>
        <p:nvSpPr>
          <p:cNvPr id="3" name="Subtitle 2">
            <a:extLst>
              <a:ext uri="{FF2B5EF4-FFF2-40B4-BE49-F238E27FC236}">
                <a16:creationId xmlns:a16="http://schemas.microsoft.com/office/drawing/2014/main" id="{B2A587EB-8F93-4C38-B511-5EB9339243B1}"/>
              </a:ext>
            </a:extLst>
          </p:cNvPr>
          <p:cNvSpPr>
            <a:spLocks noGrp="1"/>
          </p:cNvSpPr>
          <p:nvPr>
            <p:ph type="subTitle" idx="1"/>
          </p:nvPr>
        </p:nvSpPr>
        <p:spPr>
          <a:xfrm>
            <a:off x="7277100" y="5718770"/>
            <a:ext cx="4749800" cy="923330"/>
          </a:xfrm>
        </p:spPr>
        <p:txBody>
          <a:bodyPr>
            <a:normAutofit/>
          </a:bodyPr>
          <a:lstStyle/>
          <a:p>
            <a:r>
              <a:rPr lang="en-US" dirty="0"/>
              <a:t>Prepared by Michele Barlow</a:t>
            </a:r>
          </a:p>
          <a:p>
            <a:r>
              <a:rPr lang="en-US" dirty="0"/>
              <a:t>Human Resources</a:t>
            </a:r>
          </a:p>
        </p:txBody>
      </p:sp>
      <p:pic>
        <p:nvPicPr>
          <p:cNvPr id="5" name="Picture 4">
            <a:extLst>
              <a:ext uri="{FF2B5EF4-FFF2-40B4-BE49-F238E27FC236}">
                <a16:creationId xmlns:a16="http://schemas.microsoft.com/office/drawing/2014/main" id="{6F063345-E67B-4E79-8B06-382844B11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 y="406400"/>
            <a:ext cx="4489450" cy="990600"/>
          </a:xfrm>
          <a:prstGeom prst="rect">
            <a:avLst/>
          </a:prstGeom>
        </p:spPr>
      </p:pic>
      <p:sp>
        <p:nvSpPr>
          <p:cNvPr id="4" name="Rectangle 3">
            <a:extLst>
              <a:ext uri="{FF2B5EF4-FFF2-40B4-BE49-F238E27FC236}">
                <a16:creationId xmlns:a16="http://schemas.microsoft.com/office/drawing/2014/main" id="{3CAC4E46-FB36-4D78-A369-B869D5C320B8}"/>
              </a:ext>
            </a:extLst>
          </p:cNvPr>
          <p:cNvSpPr/>
          <p:nvPr/>
        </p:nvSpPr>
        <p:spPr>
          <a:xfrm>
            <a:off x="400050" y="5608935"/>
            <a:ext cx="6096000" cy="923330"/>
          </a:xfrm>
          <a:prstGeom prst="rect">
            <a:avLst/>
          </a:prstGeom>
        </p:spPr>
        <p:txBody>
          <a:bodyPr>
            <a:spAutoFit/>
          </a:bodyPr>
          <a:lstStyle/>
          <a:p>
            <a:r>
              <a:rPr lang="en-US" dirty="0"/>
              <a:t>This material is provided for informational purposes and is being provided as of December 2023 is subject to change based on legislative and regulatory developments.</a:t>
            </a:r>
          </a:p>
        </p:txBody>
      </p:sp>
      <p:pic>
        <p:nvPicPr>
          <p:cNvPr id="8" name="Video 7">
            <a:hlinkClick r:id="" action="ppaction://media"/>
            <a:extLst>
              <a:ext uri="{FF2B5EF4-FFF2-40B4-BE49-F238E27FC236}">
                <a16:creationId xmlns:a16="http://schemas.microsoft.com/office/drawing/2014/main" id="{9C4D48EF-966F-4829-88AF-B3CA2904F1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flipH="1">
            <a:off x="12191999" y="5134062"/>
            <a:ext cx="2298583" cy="1723938"/>
          </a:xfrm>
          <a:prstGeom prst="rect">
            <a:avLst/>
          </a:prstGeom>
        </p:spPr>
      </p:pic>
    </p:spTree>
    <p:extLst>
      <p:ext uri="{BB962C8B-B14F-4D97-AF65-F5344CB8AC3E}">
        <p14:creationId xmlns:p14="http://schemas.microsoft.com/office/powerpoint/2010/main" val="2308392496"/>
      </p:ext>
    </p:extLst>
  </p:cSld>
  <p:clrMapOvr>
    <a:masterClrMapping/>
  </p:clrMapOvr>
  <mc:AlternateContent xmlns:mc="http://schemas.openxmlformats.org/markup-compatibility/2006" xmlns:p14="http://schemas.microsoft.com/office/powerpoint/2010/main">
    <mc:Choice Requires="p14">
      <p:transition spd="slow" p14:dur="2000" advTm="13350"/>
    </mc:Choice>
    <mc:Fallback xmlns="">
      <p:transition spd="slow" advTm="1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F877-7CEC-4D38-933C-195ECE978B9B}"/>
              </a:ext>
            </a:extLst>
          </p:cNvPr>
          <p:cNvSpPr>
            <a:spLocks noGrp="1"/>
          </p:cNvSpPr>
          <p:nvPr>
            <p:ph type="title"/>
          </p:nvPr>
        </p:nvSpPr>
        <p:spPr>
          <a:xfrm>
            <a:off x="838200" y="365125"/>
            <a:ext cx="10515600" cy="683499"/>
          </a:xfrm>
        </p:spPr>
        <p:txBody>
          <a:bodyPr>
            <a:normAutofit/>
          </a:bodyPr>
          <a:lstStyle/>
          <a:p>
            <a:r>
              <a:rPr lang="en-US" sz="3600" u="sng" dirty="0"/>
              <a:t>Accommodation Procedure</a:t>
            </a:r>
          </a:p>
        </p:txBody>
      </p:sp>
      <p:sp>
        <p:nvSpPr>
          <p:cNvPr id="3" name="Content Placeholder 2">
            <a:extLst>
              <a:ext uri="{FF2B5EF4-FFF2-40B4-BE49-F238E27FC236}">
                <a16:creationId xmlns:a16="http://schemas.microsoft.com/office/drawing/2014/main" id="{CAAD03B7-6570-49CA-95AA-8D78EC1C8A05}"/>
              </a:ext>
            </a:extLst>
          </p:cNvPr>
          <p:cNvSpPr>
            <a:spLocks noGrp="1"/>
          </p:cNvSpPr>
          <p:nvPr>
            <p:ph idx="1"/>
          </p:nvPr>
        </p:nvSpPr>
        <p:spPr>
          <a:xfrm>
            <a:off x="838200" y="1484851"/>
            <a:ext cx="10515600" cy="4692112"/>
          </a:xfrm>
        </p:spPr>
        <p:txBody>
          <a:bodyPr>
            <a:normAutofit lnSpcReduction="10000"/>
          </a:bodyPr>
          <a:lstStyle/>
          <a:p>
            <a:pPr marL="514350" indent="-514350">
              <a:buFont typeface="+mj-lt"/>
              <a:buAutoNum type="arabicPeriod"/>
            </a:pPr>
            <a:r>
              <a:rPr lang="en-US" dirty="0"/>
              <a:t>Contact Human Resources by phone (541) 552-8119, or by email at </a:t>
            </a:r>
            <a:r>
              <a:rPr lang="en-US" dirty="0">
                <a:hlinkClick r:id="rId4"/>
              </a:rPr>
              <a:t>hrs@sou.edu</a:t>
            </a:r>
            <a:r>
              <a:rPr lang="en-US" dirty="0"/>
              <a:t> to discuss your need for accommodation(s).</a:t>
            </a:r>
          </a:p>
          <a:p>
            <a:pPr marL="514350" indent="-514350">
              <a:buFont typeface="+mj-lt"/>
              <a:buAutoNum type="arabicPeriod"/>
            </a:pPr>
            <a:r>
              <a:rPr lang="en-US" dirty="0"/>
              <a:t>Have your doctor or health care provider complete the </a:t>
            </a:r>
            <a:r>
              <a:rPr lang="en-US" dirty="0">
                <a:hlinkClick r:id="rId5"/>
              </a:rPr>
              <a:t>Accommodation Request Form</a:t>
            </a:r>
            <a:r>
              <a:rPr lang="en-US" dirty="0"/>
              <a:t>. This form outlines which job functions are limited or interfered with due to your disability, and provides suggestions from your doctor for reasonable accommodations. (Completed forms can be faxed to (541) 552-8508.)</a:t>
            </a:r>
          </a:p>
          <a:p>
            <a:pPr marL="514350" indent="-514350">
              <a:buFont typeface="+mj-lt"/>
              <a:buAutoNum type="arabicPeriod"/>
            </a:pPr>
            <a:r>
              <a:rPr lang="en-US" dirty="0"/>
              <a:t>Review and interactive process - Once HR receives the completed Accommodation Form we will begin the interactive process and work together with you and your supervisor/department chair/provost to consider all reasonable accommodations.</a:t>
            </a:r>
          </a:p>
          <a:p>
            <a:pPr marL="514350" indent="-514350">
              <a:buFont typeface="+mj-lt"/>
              <a:buAutoNum type="arabicPeriod"/>
            </a:pPr>
            <a:endParaRPr lang="en-US" dirty="0"/>
          </a:p>
        </p:txBody>
      </p:sp>
      <p:pic>
        <p:nvPicPr>
          <p:cNvPr id="6" name="Video 5">
            <a:hlinkClick r:id="" action="ppaction://media"/>
            <a:extLst>
              <a:ext uri="{FF2B5EF4-FFF2-40B4-BE49-F238E27FC236}">
                <a16:creationId xmlns:a16="http://schemas.microsoft.com/office/drawing/2014/main" id="{D35B2E8D-2976-4B06-90A7-95606BC7AE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192000" y="4665327"/>
            <a:ext cx="2285999" cy="1714500"/>
          </a:xfrm>
          <a:prstGeom prst="rect">
            <a:avLst/>
          </a:prstGeom>
        </p:spPr>
      </p:pic>
    </p:spTree>
    <p:extLst>
      <p:ext uri="{BB962C8B-B14F-4D97-AF65-F5344CB8AC3E}">
        <p14:creationId xmlns:p14="http://schemas.microsoft.com/office/powerpoint/2010/main" val="3210695721"/>
      </p:ext>
    </p:extLst>
  </p:cSld>
  <p:clrMapOvr>
    <a:masterClrMapping/>
  </p:clrMapOvr>
  <mc:AlternateContent xmlns:mc="http://schemas.openxmlformats.org/markup-compatibility/2006" xmlns:p14="http://schemas.microsoft.com/office/powerpoint/2010/main">
    <mc:Choice Requires="p14">
      <p:transition spd="slow" p14:dur="2000" advTm="33756"/>
    </mc:Choice>
    <mc:Fallback xmlns="">
      <p:transition spd="slow" advTm="3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A0AB-8D82-42C7-A63F-9CB11AA00EA0}"/>
              </a:ext>
            </a:extLst>
          </p:cNvPr>
          <p:cNvSpPr>
            <a:spLocks noGrp="1"/>
          </p:cNvSpPr>
          <p:nvPr>
            <p:ph type="title"/>
          </p:nvPr>
        </p:nvSpPr>
        <p:spPr/>
        <p:txBody>
          <a:bodyPr>
            <a:normAutofit/>
          </a:bodyPr>
          <a:lstStyle/>
          <a:p>
            <a:r>
              <a:rPr lang="en-US" sz="3200" b="1" dirty="0"/>
              <a:t>Uniformed Services Employment and Re-Employment Rights Act </a:t>
            </a:r>
            <a:r>
              <a:rPr lang="en-US" sz="3200" b="1" u="sng" dirty="0"/>
              <a:t>(USERRA) – Military Leave</a:t>
            </a:r>
          </a:p>
        </p:txBody>
      </p:sp>
      <p:sp>
        <p:nvSpPr>
          <p:cNvPr id="3" name="Content Placeholder 2">
            <a:extLst>
              <a:ext uri="{FF2B5EF4-FFF2-40B4-BE49-F238E27FC236}">
                <a16:creationId xmlns:a16="http://schemas.microsoft.com/office/drawing/2014/main" id="{0629C203-664F-4467-9370-67FFE230ACD3}"/>
              </a:ext>
            </a:extLst>
          </p:cNvPr>
          <p:cNvSpPr>
            <a:spLocks noGrp="1"/>
          </p:cNvSpPr>
          <p:nvPr>
            <p:ph idx="1"/>
          </p:nvPr>
        </p:nvSpPr>
        <p:spPr/>
        <p:txBody>
          <a:bodyPr>
            <a:normAutofit/>
          </a:bodyPr>
          <a:lstStyle/>
          <a:p>
            <a:pPr marL="0" indent="0">
              <a:buNone/>
            </a:pPr>
            <a:r>
              <a:rPr lang="en-US" dirty="0"/>
              <a:t>USERRA protects the job rights of individuals who voluntarily or involuntarily leave employment positions to undertake military service or certain types of service in the National Disaster Medical System. USERRA also prohibits employers from discriminating against past and present members of the uniformed services, and applicants to the uniformed services.</a:t>
            </a:r>
          </a:p>
          <a:p>
            <a:pPr marL="0" indent="0">
              <a:buNone/>
            </a:pPr>
            <a:endParaRPr lang="en-US" dirty="0"/>
          </a:p>
          <a:p>
            <a:pPr marL="0" indent="0">
              <a:buNone/>
            </a:pPr>
            <a:r>
              <a:rPr lang="en-US" dirty="0"/>
              <a:t>To request military leave, or for absence from work due to annual training commitments, or for periods of active duty, contact </a:t>
            </a:r>
            <a:r>
              <a:rPr lang="en-US" dirty="0">
                <a:hlinkClick r:id="rId4"/>
              </a:rPr>
              <a:t>hrs@sou.edu</a:t>
            </a:r>
            <a:r>
              <a:rPr lang="en-US" dirty="0"/>
              <a:t> or (541) 552-8119.</a:t>
            </a:r>
          </a:p>
        </p:txBody>
      </p:sp>
      <p:pic>
        <p:nvPicPr>
          <p:cNvPr id="4" name="Video 3">
            <a:hlinkClick r:id="" action="ppaction://media"/>
            <a:extLst>
              <a:ext uri="{FF2B5EF4-FFF2-40B4-BE49-F238E27FC236}">
                <a16:creationId xmlns:a16="http://schemas.microsoft.com/office/drawing/2014/main" id="{9B7CF998-94CE-4A7C-805C-72D1547872F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192000" y="5051221"/>
            <a:ext cx="2285999" cy="1714500"/>
          </a:xfrm>
          <a:prstGeom prst="rect">
            <a:avLst/>
          </a:prstGeom>
        </p:spPr>
      </p:pic>
    </p:spTree>
    <p:extLst>
      <p:ext uri="{BB962C8B-B14F-4D97-AF65-F5344CB8AC3E}">
        <p14:creationId xmlns:p14="http://schemas.microsoft.com/office/powerpoint/2010/main" val="1809757783"/>
      </p:ext>
    </p:extLst>
  </p:cSld>
  <p:clrMapOvr>
    <a:masterClrMapping/>
  </p:clrMapOvr>
  <mc:AlternateContent xmlns:mc="http://schemas.openxmlformats.org/markup-compatibility/2006" xmlns:p14="http://schemas.microsoft.com/office/powerpoint/2010/main">
    <mc:Choice Requires="p14">
      <p:transition spd="slow" p14:dur="2000" advTm="16005"/>
    </mc:Choice>
    <mc:Fallback xmlns="">
      <p:transition spd="slow" advTm="1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9507-1185-423A-8C5E-552DFDB0B039}"/>
              </a:ext>
            </a:extLst>
          </p:cNvPr>
          <p:cNvSpPr>
            <a:spLocks noGrp="1"/>
          </p:cNvSpPr>
          <p:nvPr>
            <p:ph type="title"/>
          </p:nvPr>
        </p:nvSpPr>
        <p:spPr>
          <a:xfrm>
            <a:off x="771088" y="96678"/>
            <a:ext cx="10515600" cy="759000"/>
          </a:xfrm>
        </p:spPr>
        <p:txBody>
          <a:bodyPr>
            <a:normAutofit/>
          </a:bodyPr>
          <a:lstStyle/>
          <a:p>
            <a:r>
              <a:rPr lang="en-US" sz="2800" u="sng" dirty="0"/>
              <a:t>Oregon Victims of Certain Crimes Leave Act</a:t>
            </a:r>
          </a:p>
        </p:txBody>
      </p:sp>
      <p:sp>
        <p:nvSpPr>
          <p:cNvPr id="3" name="Content Placeholder 2">
            <a:extLst>
              <a:ext uri="{FF2B5EF4-FFF2-40B4-BE49-F238E27FC236}">
                <a16:creationId xmlns:a16="http://schemas.microsoft.com/office/drawing/2014/main" id="{BBDF2B01-708B-45BA-8D37-F3716119816B}"/>
              </a:ext>
            </a:extLst>
          </p:cNvPr>
          <p:cNvSpPr>
            <a:spLocks noGrp="1"/>
          </p:cNvSpPr>
          <p:nvPr>
            <p:ph idx="1"/>
          </p:nvPr>
        </p:nvSpPr>
        <p:spPr>
          <a:xfrm>
            <a:off x="625810" y="727491"/>
            <a:ext cx="10515600" cy="5637401"/>
          </a:xfrm>
        </p:spPr>
        <p:txBody>
          <a:bodyPr>
            <a:noAutofit/>
          </a:bodyPr>
          <a:lstStyle/>
          <a:p>
            <a:pPr marL="0" indent="0">
              <a:buNone/>
            </a:pPr>
            <a:r>
              <a:rPr lang="en-US" sz="1800" dirty="0"/>
              <a:t>As defined in Oregon's Revised Statute (ORS) 107.705; 16.305 to 163.467; 163.732 or any other designation listed as a victim by rule adopted under ORS 659A.805, qualified employees may request leave to address issues of domestic violence, sexual assault, or stalking.</a:t>
            </a:r>
            <a:br>
              <a:rPr lang="en-US" sz="1800" dirty="0"/>
            </a:br>
            <a:br>
              <a:rPr lang="en-US" sz="1800" dirty="0"/>
            </a:br>
            <a:r>
              <a:rPr lang="en-US" sz="1800" dirty="0"/>
              <a:t>Leave may be taken under the following circumstances:</a:t>
            </a:r>
          </a:p>
          <a:p>
            <a:r>
              <a:rPr lang="en-US" sz="1800" dirty="0"/>
              <a:t>To seek legal or law enforcement assistance or remedies to ensure their own health and safety or the health and safety of a minor child or dependent, including preparing for and participating in protective order proceedings or other civil or criminal legal proceedings related to domestic violence, harassment, sexual assault or stalking.</a:t>
            </a:r>
          </a:p>
          <a:p>
            <a:r>
              <a:rPr lang="en-US" sz="1800" dirty="0"/>
              <a:t>To seek medical treatment for or to recover from injuries caused by domestic violence or sexual assault to or harassment or stalking of the eligible employee or the employee’s minor child or dependent.</a:t>
            </a:r>
          </a:p>
          <a:p>
            <a:r>
              <a:rPr lang="en-US" sz="1800" dirty="0"/>
              <a:t>To obtain, or to assist a minor child or dependent in obtaining, counseling from a licensed mental health professional related to an experience of domestic violence, harassment, sexual assault or stalking.</a:t>
            </a:r>
          </a:p>
          <a:p>
            <a:r>
              <a:rPr lang="en-US" sz="1800" dirty="0"/>
              <a:t>To obtain services from a victim services provider for the employee or their minor child or dependent.</a:t>
            </a:r>
          </a:p>
          <a:p>
            <a:r>
              <a:rPr lang="en-US" sz="1800" dirty="0"/>
              <a:t>To relocate or take steps to secure a home the ensure health and safety of the employee or their minor child or dependent.</a:t>
            </a:r>
          </a:p>
          <a:p>
            <a:pPr marL="0" indent="0">
              <a:buNone/>
            </a:pPr>
            <a:r>
              <a:rPr lang="en-US" sz="1800" dirty="0"/>
              <a:t>Leave taken under this statute may also qualify for the Oregon Paid Family Leave (PFML) program if the leave qualifies. (PFML – Safe leave for survivors of sexual assault, domestic violence, harassment or stalking)</a:t>
            </a:r>
          </a:p>
          <a:p>
            <a:pPr marL="0" indent="0">
              <a:buNone/>
            </a:pPr>
            <a:r>
              <a:rPr lang="en-US" sz="1800" dirty="0"/>
              <a:t>For more information please contact </a:t>
            </a:r>
            <a:r>
              <a:rPr lang="en-US" sz="1800" dirty="0">
                <a:hlinkClick r:id="rId4"/>
              </a:rPr>
              <a:t>hrs@sou.edu</a:t>
            </a:r>
            <a:r>
              <a:rPr lang="en-US" sz="1800" dirty="0"/>
              <a:t> or call (541) 552-8119.</a:t>
            </a:r>
          </a:p>
        </p:txBody>
      </p:sp>
      <p:pic>
        <p:nvPicPr>
          <p:cNvPr id="4" name="Video 3">
            <a:hlinkClick r:id="" action="ppaction://media"/>
            <a:extLst>
              <a:ext uri="{FF2B5EF4-FFF2-40B4-BE49-F238E27FC236}">
                <a16:creationId xmlns:a16="http://schemas.microsoft.com/office/drawing/2014/main" id="{E6F3034F-EA6B-4109-8E8B-300B2BC2F2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313640" y="5143500"/>
            <a:ext cx="2285999" cy="1714500"/>
          </a:xfrm>
          <a:prstGeom prst="rect">
            <a:avLst/>
          </a:prstGeom>
        </p:spPr>
      </p:pic>
    </p:spTree>
    <p:extLst>
      <p:ext uri="{BB962C8B-B14F-4D97-AF65-F5344CB8AC3E}">
        <p14:creationId xmlns:p14="http://schemas.microsoft.com/office/powerpoint/2010/main" val="2393702470"/>
      </p:ext>
    </p:extLst>
  </p:cSld>
  <p:clrMapOvr>
    <a:masterClrMapping/>
  </p:clrMapOvr>
  <mc:AlternateContent xmlns:mc="http://schemas.openxmlformats.org/markup-compatibility/2006" xmlns:p14="http://schemas.microsoft.com/office/powerpoint/2010/main">
    <mc:Choice Requires="p14">
      <p:transition spd="slow" p14:dur="2000" advTm="20615"/>
    </mc:Choice>
    <mc:Fallback xmlns="">
      <p:transition spd="slow" advTm="20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9672-376B-455F-900D-954EAD2F3D97}"/>
              </a:ext>
            </a:extLst>
          </p:cNvPr>
          <p:cNvSpPr>
            <a:spLocks noGrp="1"/>
          </p:cNvSpPr>
          <p:nvPr>
            <p:ph type="title"/>
          </p:nvPr>
        </p:nvSpPr>
        <p:spPr>
          <a:xfrm>
            <a:off x="838200" y="365125"/>
            <a:ext cx="10515600" cy="599609"/>
          </a:xfrm>
        </p:spPr>
        <p:txBody>
          <a:bodyPr>
            <a:normAutofit fontScale="90000"/>
          </a:bodyPr>
          <a:lstStyle/>
          <a:p>
            <a:r>
              <a:rPr lang="en-US" b="1" u="sng" dirty="0"/>
              <a:t>Lactation Policy</a:t>
            </a:r>
          </a:p>
        </p:txBody>
      </p:sp>
      <p:sp>
        <p:nvSpPr>
          <p:cNvPr id="3" name="Content Placeholder 2">
            <a:extLst>
              <a:ext uri="{FF2B5EF4-FFF2-40B4-BE49-F238E27FC236}">
                <a16:creationId xmlns:a16="http://schemas.microsoft.com/office/drawing/2014/main" id="{89D3FAE9-D3D9-4C45-95C7-21A44654674B}"/>
              </a:ext>
            </a:extLst>
          </p:cNvPr>
          <p:cNvSpPr>
            <a:spLocks noGrp="1"/>
          </p:cNvSpPr>
          <p:nvPr>
            <p:ph idx="1"/>
          </p:nvPr>
        </p:nvSpPr>
        <p:spPr>
          <a:xfrm>
            <a:off x="838200" y="1364231"/>
            <a:ext cx="10515600" cy="4977846"/>
          </a:xfrm>
        </p:spPr>
        <p:txBody>
          <a:bodyPr>
            <a:normAutofit fontScale="85000" lnSpcReduction="20000"/>
          </a:bodyPr>
          <a:lstStyle/>
          <a:p>
            <a:pPr marL="0" indent="0">
              <a:buNone/>
            </a:pPr>
            <a:r>
              <a:rPr lang="en-US" dirty="0"/>
              <a:t>In accordance with Oregon Revised Statute 653.077, Southern Oregon University will provide reasonable, unpaid rest breaks for an employee to express milk for a child who is 18 months of age or younger.</a:t>
            </a:r>
          </a:p>
          <a:p>
            <a:pPr marL="0" indent="0">
              <a:buNone/>
            </a:pPr>
            <a:endParaRPr lang="en-US" dirty="0"/>
          </a:p>
          <a:p>
            <a:pPr marL="0" indent="0">
              <a:buNone/>
            </a:pPr>
            <a:r>
              <a:rPr lang="en-US" u="sng" dirty="0"/>
              <a:t>Designated Lactation Rooms on Campus</a:t>
            </a:r>
          </a:p>
          <a:p>
            <a:pPr marL="0" indent="0">
              <a:buNone/>
            </a:pPr>
            <a:endParaRPr lang="en-US" dirty="0"/>
          </a:p>
          <a:p>
            <a:r>
              <a:rPr lang="en-US" dirty="0"/>
              <a:t>Hannon Library – Room 116 – Circulation desk, will unlock the door</a:t>
            </a:r>
          </a:p>
          <a:p>
            <a:r>
              <a:rPr lang="en-US" dirty="0"/>
              <a:t>Stevenson Union – Lower Level, Women’s restroom – Private nursing lounge (dedicated space)</a:t>
            </a:r>
          </a:p>
          <a:p>
            <a:endParaRPr lang="en-US" dirty="0"/>
          </a:p>
          <a:p>
            <a:pPr marL="0" indent="0">
              <a:buNone/>
            </a:pPr>
            <a:r>
              <a:rPr lang="en-US" dirty="0"/>
              <a:t>Employees may also speak to their supervisor to determine other suitable locations within the department. ORS 653.077 requires a “private location” other than a toilet stall which is in close proximity to the employee’s work area to express milk, concealed from view and without intrusion by other employees or the public.</a:t>
            </a:r>
          </a:p>
        </p:txBody>
      </p:sp>
      <p:pic>
        <p:nvPicPr>
          <p:cNvPr id="4" name="Video 3">
            <a:hlinkClick r:id="" action="ppaction://media"/>
            <a:extLst>
              <a:ext uri="{FF2B5EF4-FFF2-40B4-BE49-F238E27FC236}">
                <a16:creationId xmlns:a16="http://schemas.microsoft.com/office/drawing/2014/main" id="{97AEB73C-A9CD-4DE5-A595-F855C5BF5BB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523365" y="5143500"/>
            <a:ext cx="2285999" cy="1714500"/>
          </a:xfrm>
          <a:prstGeom prst="rect">
            <a:avLst/>
          </a:prstGeom>
        </p:spPr>
      </p:pic>
    </p:spTree>
    <p:extLst>
      <p:ext uri="{BB962C8B-B14F-4D97-AF65-F5344CB8AC3E}">
        <p14:creationId xmlns:p14="http://schemas.microsoft.com/office/powerpoint/2010/main" val="2641569071"/>
      </p:ext>
    </p:extLst>
  </p:cSld>
  <p:clrMapOvr>
    <a:masterClrMapping/>
  </p:clrMapOvr>
  <mc:AlternateContent xmlns:mc="http://schemas.openxmlformats.org/markup-compatibility/2006" xmlns:p14="http://schemas.microsoft.com/office/powerpoint/2010/main">
    <mc:Choice Requires="p14">
      <p:transition spd="slow" p14:dur="2000" advTm="23438"/>
    </mc:Choice>
    <mc:Fallback xmlns="">
      <p:transition spd="slow" advTm="2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4534-1A82-4F69-A4EB-9227343D3D67}"/>
              </a:ext>
            </a:extLst>
          </p:cNvPr>
          <p:cNvSpPr>
            <a:spLocks noGrp="1"/>
          </p:cNvSpPr>
          <p:nvPr>
            <p:ph type="title"/>
          </p:nvPr>
        </p:nvSpPr>
        <p:spPr>
          <a:xfrm>
            <a:off x="838200" y="365125"/>
            <a:ext cx="10515600" cy="717055"/>
          </a:xfrm>
        </p:spPr>
        <p:txBody>
          <a:bodyPr>
            <a:normAutofit/>
          </a:bodyPr>
          <a:lstStyle/>
          <a:p>
            <a:r>
              <a:rPr lang="en-US" sz="3600" b="1" u="sng" dirty="0"/>
              <a:t>Service Animals</a:t>
            </a:r>
          </a:p>
        </p:txBody>
      </p:sp>
      <p:sp>
        <p:nvSpPr>
          <p:cNvPr id="3" name="Content Placeholder 2">
            <a:extLst>
              <a:ext uri="{FF2B5EF4-FFF2-40B4-BE49-F238E27FC236}">
                <a16:creationId xmlns:a16="http://schemas.microsoft.com/office/drawing/2014/main" id="{ED89D145-25C9-443A-9B08-30372AC815CD}"/>
              </a:ext>
            </a:extLst>
          </p:cNvPr>
          <p:cNvSpPr>
            <a:spLocks noGrp="1"/>
          </p:cNvSpPr>
          <p:nvPr>
            <p:ph idx="1"/>
          </p:nvPr>
        </p:nvSpPr>
        <p:spPr>
          <a:xfrm>
            <a:off x="838200" y="1392572"/>
            <a:ext cx="10515600" cy="4784391"/>
          </a:xfrm>
        </p:spPr>
        <p:txBody>
          <a:bodyPr>
            <a:normAutofit lnSpcReduction="10000"/>
          </a:bodyPr>
          <a:lstStyle/>
          <a:p>
            <a:pPr marL="0" indent="0">
              <a:buNone/>
            </a:pPr>
            <a:r>
              <a:rPr lang="en-US" dirty="0"/>
              <a:t>Under the ADA, a service animal is defined as a dog that has been individually trained to do work or to perform tasks for an individual with a disability. The task(s) performed by the dog must be directly related to the person’s disability.</a:t>
            </a:r>
          </a:p>
          <a:p>
            <a:pPr marL="0" indent="0">
              <a:buNone/>
            </a:pPr>
            <a:r>
              <a:rPr lang="en-US" dirty="0"/>
              <a:t>Emotional support, therapy, comfort or companion animals (ESA’s) are not considered service animals under the ADA. </a:t>
            </a:r>
          </a:p>
          <a:p>
            <a:pPr marL="0" indent="0">
              <a:buNone/>
            </a:pPr>
            <a:r>
              <a:rPr lang="en-US" dirty="0"/>
              <a:t>ESA’s </a:t>
            </a:r>
            <a:r>
              <a:rPr lang="en-US" i="1" dirty="0"/>
              <a:t>may</a:t>
            </a:r>
            <a:r>
              <a:rPr lang="en-US" dirty="0"/>
              <a:t> be considered as a reasonable accommodation if the animal is trained to respond to a disability. </a:t>
            </a:r>
          </a:p>
          <a:p>
            <a:pPr marL="0" indent="0">
              <a:buNone/>
            </a:pPr>
            <a:endParaRPr lang="en-US" dirty="0"/>
          </a:p>
          <a:p>
            <a:pPr marL="0" indent="0">
              <a:buNone/>
            </a:pPr>
            <a:r>
              <a:rPr lang="en-US" dirty="0"/>
              <a:t>Please contact </a:t>
            </a:r>
            <a:r>
              <a:rPr lang="en-US" dirty="0">
                <a:hlinkClick r:id="rId4"/>
              </a:rPr>
              <a:t>hrs@sou.edu</a:t>
            </a:r>
            <a:r>
              <a:rPr lang="en-US" dirty="0"/>
              <a:t> or (541) 552-8119 for any additional information.</a:t>
            </a:r>
          </a:p>
        </p:txBody>
      </p:sp>
      <p:pic>
        <p:nvPicPr>
          <p:cNvPr id="4" name="Video 3">
            <a:hlinkClick r:id="" action="ppaction://media"/>
            <a:extLst>
              <a:ext uri="{FF2B5EF4-FFF2-40B4-BE49-F238E27FC236}">
                <a16:creationId xmlns:a16="http://schemas.microsoft.com/office/drawing/2014/main" id="{C3D174DC-5416-4268-92A9-B78FA016C2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280084" y="5319713"/>
            <a:ext cx="2285999" cy="1714500"/>
          </a:xfrm>
          <a:prstGeom prst="rect">
            <a:avLst/>
          </a:prstGeom>
        </p:spPr>
      </p:pic>
    </p:spTree>
    <p:extLst>
      <p:ext uri="{BB962C8B-B14F-4D97-AF65-F5344CB8AC3E}">
        <p14:creationId xmlns:p14="http://schemas.microsoft.com/office/powerpoint/2010/main" val="2571528778"/>
      </p:ext>
    </p:extLst>
  </p:cSld>
  <p:clrMapOvr>
    <a:masterClrMapping/>
  </p:clrMapOvr>
  <mc:AlternateContent xmlns:mc="http://schemas.openxmlformats.org/markup-compatibility/2006" xmlns:p14="http://schemas.microsoft.com/office/powerpoint/2010/main">
    <mc:Choice Requires="p14">
      <p:transition spd="slow" p14:dur="2000" advTm="26336"/>
    </mc:Choice>
    <mc:Fallback xmlns="">
      <p:transition spd="slow" advTm="2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CA88-5244-442C-97CD-A1526EF7A784}"/>
              </a:ext>
            </a:extLst>
          </p:cNvPr>
          <p:cNvSpPr>
            <a:spLocks noGrp="1"/>
          </p:cNvSpPr>
          <p:nvPr>
            <p:ph type="title"/>
          </p:nvPr>
        </p:nvSpPr>
        <p:spPr>
          <a:xfrm>
            <a:off x="838200" y="365125"/>
            <a:ext cx="10515600" cy="515719"/>
          </a:xfrm>
        </p:spPr>
        <p:txBody>
          <a:bodyPr>
            <a:normAutofit fontScale="90000"/>
          </a:bodyPr>
          <a:lstStyle/>
          <a:p>
            <a:r>
              <a:rPr lang="en-US" sz="3600" b="1" u="sng" dirty="0"/>
              <a:t>Workers’ Compensation</a:t>
            </a:r>
          </a:p>
        </p:txBody>
      </p:sp>
      <p:sp>
        <p:nvSpPr>
          <p:cNvPr id="3" name="Content Placeholder 2">
            <a:extLst>
              <a:ext uri="{FF2B5EF4-FFF2-40B4-BE49-F238E27FC236}">
                <a16:creationId xmlns:a16="http://schemas.microsoft.com/office/drawing/2014/main" id="{163F1CCC-11E1-43F0-8DCD-1C4D423D4DB0}"/>
              </a:ext>
            </a:extLst>
          </p:cNvPr>
          <p:cNvSpPr>
            <a:spLocks noGrp="1"/>
          </p:cNvSpPr>
          <p:nvPr>
            <p:ph idx="1"/>
          </p:nvPr>
        </p:nvSpPr>
        <p:spPr>
          <a:xfrm>
            <a:off x="838200" y="1031846"/>
            <a:ext cx="10515600" cy="5578679"/>
          </a:xfrm>
        </p:spPr>
        <p:txBody>
          <a:bodyPr>
            <a:normAutofit fontScale="77500" lnSpcReduction="20000"/>
          </a:bodyPr>
          <a:lstStyle/>
          <a:p>
            <a:pPr marL="0" indent="0">
              <a:buNone/>
            </a:pPr>
            <a:r>
              <a:rPr lang="en-US" dirty="0"/>
              <a:t>At Southern Oregon University we care about our employees and want to make sure that in the event of a work related accident, illness or injury that you receive timely care and appropriate attention for your injury.</a:t>
            </a:r>
            <a:br>
              <a:rPr lang="en-US" dirty="0"/>
            </a:br>
            <a:br>
              <a:rPr lang="en-US" dirty="0"/>
            </a:br>
            <a:r>
              <a:rPr lang="en-US" b="1" dirty="0"/>
              <a:t>How to File a Claim:</a:t>
            </a:r>
            <a:endParaRPr lang="en-US" dirty="0"/>
          </a:p>
          <a:p>
            <a:r>
              <a:rPr lang="en-US" dirty="0"/>
              <a:t>Report all injuries or illnesses that arise out of your employment and occur during the course and scope of your employment </a:t>
            </a:r>
            <a:r>
              <a:rPr lang="en-US" b="1" u="sng" dirty="0"/>
              <a:t>immediately</a:t>
            </a:r>
            <a:r>
              <a:rPr lang="en-US" dirty="0"/>
              <a:t> to your manager, supervisor or Human Resource Services. If the accident involves property damage please have your supervisor contact Campus Public Safety so that they can take a report.</a:t>
            </a:r>
          </a:p>
          <a:p>
            <a:r>
              <a:rPr lang="en-US" dirty="0"/>
              <a:t>Have your supervisor complete the </a:t>
            </a:r>
            <a:r>
              <a:rPr lang="en-US" b="1" dirty="0">
                <a:hlinkClick r:id="rId4"/>
              </a:rPr>
              <a:t>Employee Injury/Illness Incident form</a:t>
            </a:r>
            <a:r>
              <a:rPr lang="en-US" dirty="0"/>
              <a:t>.</a:t>
            </a:r>
          </a:p>
          <a:p>
            <a:r>
              <a:rPr lang="en-US" dirty="0"/>
              <a:t>If you need to seek medical care, fill out the worker section of the </a:t>
            </a:r>
            <a:r>
              <a:rPr lang="en-US" b="1" dirty="0">
                <a:hlinkClick r:id="rId5"/>
              </a:rPr>
              <a:t>SAIF 801</a:t>
            </a:r>
            <a:r>
              <a:rPr lang="en-US" dirty="0"/>
              <a:t> form and submit it to Human Resource Services within 24 hours.</a:t>
            </a:r>
          </a:p>
          <a:p>
            <a:pPr marL="0" indent="0">
              <a:buNone/>
            </a:pPr>
            <a:endParaRPr lang="en-US" dirty="0"/>
          </a:p>
          <a:p>
            <a:pPr marL="0" indent="0">
              <a:buNone/>
            </a:pPr>
            <a:r>
              <a:rPr lang="en-US" dirty="0"/>
              <a:t>Please contact 911 for life threatening injuries or illnesses. </a:t>
            </a:r>
          </a:p>
          <a:p>
            <a:pPr marL="0" indent="0">
              <a:buNone/>
            </a:pPr>
            <a:endParaRPr lang="en-US" dirty="0"/>
          </a:p>
          <a:p>
            <a:pPr marL="0" indent="0">
              <a:buNone/>
            </a:pPr>
            <a:r>
              <a:rPr lang="en-US" dirty="0"/>
              <a:t>Absences as a result of a Workers’ Compensation claim </a:t>
            </a:r>
            <a:r>
              <a:rPr lang="en-US" i="1" dirty="0"/>
              <a:t>may </a:t>
            </a:r>
            <a:r>
              <a:rPr lang="en-US" dirty="0"/>
              <a:t>also run concurrently with FMLA.</a:t>
            </a:r>
          </a:p>
        </p:txBody>
      </p:sp>
      <p:pic>
        <p:nvPicPr>
          <p:cNvPr id="4" name="Video 3">
            <a:hlinkClick r:id="" action="ppaction://media"/>
            <a:extLst>
              <a:ext uri="{FF2B5EF4-FFF2-40B4-BE49-F238E27FC236}">
                <a16:creationId xmlns:a16="http://schemas.microsoft.com/office/drawing/2014/main" id="{3DEC41D1-CF8A-4805-97A0-CE15B58F3F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422697" y="5462282"/>
            <a:ext cx="2285999" cy="1714500"/>
          </a:xfrm>
          <a:prstGeom prst="rect">
            <a:avLst/>
          </a:prstGeom>
        </p:spPr>
      </p:pic>
    </p:spTree>
    <p:extLst>
      <p:ext uri="{BB962C8B-B14F-4D97-AF65-F5344CB8AC3E}">
        <p14:creationId xmlns:p14="http://schemas.microsoft.com/office/powerpoint/2010/main" val="2214250257"/>
      </p:ext>
    </p:extLst>
  </p:cSld>
  <p:clrMapOvr>
    <a:masterClrMapping/>
  </p:clrMapOvr>
  <mc:AlternateContent xmlns:mc="http://schemas.openxmlformats.org/markup-compatibility/2006" xmlns:p14="http://schemas.microsoft.com/office/powerpoint/2010/main">
    <mc:Choice Requires="p14">
      <p:transition spd="slow" p14:dur="2000" advTm="32882"/>
    </mc:Choice>
    <mc:Fallback xmlns="">
      <p:transition spd="slow" advTm="3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3634-4C94-4AED-A552-E2BBF8EEBC28}"/>
              </a:ext>
            </a:extLst>
          </p:cNvPr>
          <p:cNvSpPr>
            <a:spLocks noGrp="1"/>
          </p:cNvSpPr>
          <p:nvPr>
            <p:ph type="title"/>
          </p:nvPr>
        </p:nvSpPr>
        <p:spPr>
          <a:xfrm>
            <a:off x="838200" y="365126"/>
            <a:ext cx="10515600" cy="725444"/>
          </a:xfrm>
        </p:spPr>
        <p:txBody>
          <a:bodyPr/>
          <a:lstStyle/>
          <a:p>
            <a:r>
              <a:rPr lang="en-US" u="sng" dirty="0"/>
              <a:t>Leave Overview / Summary</a:t>
            </a:r>
          </a:p>
        </p:txBody>
      </p:sp>
      <p:sp>
        <p:nvSpPr>
          <p:cNvPr id="3" name="Content Placeholder 2">
            <a:extLst>
              <a:ext uri="{FF2B5EF4-FFF2-40B4-BE49-F238E27FC236}">
                <a16:creationId xmlns:a16="http://schemas.microsoft.com/office/drawing/2014/main" id="{433CA869-FED3-4EE9-9C14-6341CC0A6547}"/>
              </a:ext>
            </a:extLst>
          </p:cNvPr>
          <p:cNvSpPr>
            <a:spLocks noGrp="1"/>
          </p:cNvSpPr>
          <p:nvPr>
            <p:ph idx="1"/>
          </p:nvPr>
        </p:nvSpPr>
        <p:spPr>
          <a:xfrm>
            <a:off x="838200" y="1390490"/>
            <a:ext cx="10515600" cy="5194867"/>
          </a:xfrm>
        </p:spPr>
        <p:txBody>
          <a:bodyPr/>
          <a:lstStyle/>
          <a:p>
            <a:pPr marL="0" indent="0">
              <a:buNone/>
            </a:pPr>
            <a:r>
              <a:rPr lang="en-US" dirty="0"/>
              <a:t>This presentation is a summary of provisions of the federal Family Medical Leave Act (FMLA), Oregon Family Leave Act (OFLA), Oregon Paid Family Leave (PFML) as of December 2023. This material is provided for informational purposes and is subject to change based on legislative and regulatory developments.</a:t>
            </a:r>
          </a:p>
          <a:p>
            <a:pPr marL="0" indent="0">
              <a:buNone/>
            </a:pPr>
            <a:endParaRPr lang="en-US" dirty="0"/>
          </a:p>
          <a:p>
            <a:pPr marL="0" indent="0">
              <a:buNone/>
            </a:pPr>
            <a:endParaRPr lang="en-US" sz="2400" dirty="0"/>
          </a:p>
          <a:p>
            <a:pPr marL="0" indent="0">
              <a:buNone/>
            </a:pPr>
            <a:endParaRPr lang="en-US" sz="2400" dirty="0"/>
          </a:p>
          <a:p>
            <a:pPr marL="0" indent="0">
              <a:buNone/>
            </a:pPr>
            <a:r>
              <a:rPr lang="en-US" sz="2400" dirty="0"/>
              <a:t>Links to State/Federal postings:</a:t>
            </a:r>
          </a:p>
          <a:p>
            <a:pPr marL="0" indent="0">
              <a:buNone/>
            </a:pPr>
            <a:endParaRPr lang="en-US" sz="2400" dirty="0"/>
          </a:p>
        </p:txBody>
      </p:sp>
      <p:pic>
        <p:nvPicPr>
          <p:cNvPr id="6" name="Picture 5">
            <a:extLst>
              <a:ext uri="{FF2B5EF4-FFF2-40B4-BE49-F238E27FC236}">
                <a16:creationId xmlns:a16="http://schemas.microsoft.com/office/drawing/2014/main" id="{70AA9FB7-D253-4202-AC2C-E9C708D90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9587" y="3871314"/>
            <a:ext cx="4194496" cy="2621560"/>
          </a:xfrm>
          <a:prstGeom prst="rect">
            <a:avLst/>
          </a:prstGeom>
        </p:spPr>
      </p:pic>
      <p:sp>
        <p:nvSpPr>
          <p:cNvPr id="7" name="TextBox 6">
            <a:extLst>
              <a:ext uri="{FF2B5EF4-FFF2-40B4-BE49-F238E27FC236}">
                <a16:creationId xmlns:a16="http://schemas.microsoft.com/office/drawing/2014/main" id="{66876A34-1C94-4BC2-A87D-FC1226B2F52D}"/>
              </a:ext>
            </a:extLst>
          </p:cNvPr>
          <p:cNvSpPr txBox="1"/>
          <p:nvPr/>
        </p:nvSpPr>
        <p:spPr>
          <a:xfrm>
            <a:off x="838200" y="5292545"/>
            <a:ext cx="5000538" cy="1200329"/>
          </a:xfrm>
          <a:prstGeom prst="rect">
            <a:avLst/>
          </a:prstGeom>
          <a:noFill/>
        </p:spPr>
        <p:txBody>
          <a:bodyPr wrap="square" rtlCol="0">
            <a:spAutoFit/>
          </a:bodyPr>
          <a:lstStyle/>
          <a:p>
            <a:r>
              <a:rPr lang="en-US" dirty="0">
                <a:hlinkClick r:id="rId5"/>
              </a:rPr>
              <a:t>Oregon Paid Family and Medical Leave (PFML)</a:t>
            </a:r>
            <a:endParaRPr lang="en-US" dirty="0"/>
          </a:p>
          <a:p>
            <a:r>
              <a:rPr lang="en-US" dirty="0">
                <a:hlinkClick r:id="rId6"/>
              </a:rPr>
              <a:t>Federal Family Medical Leave Act (FMLA)</a:t>
            </a:r>
            <a:endParaRPr lang="en-US" dirty="0"/>
          </a:p>
          <a:p>
            <a:r>
              <a:rPr lang="en-US" dirty="0">
                <a:hlinkClick r:id="rId7"/>
              </a:rPr>
              <a:t>Oregon Family Leave Act (OFLA)</a:t>
            </a:r>
            <a:endParaRPr lang="en-US" dirty="0"/>
          </a:p>
          <a:p>
            <a:r>
              <a:rPr lang="en-US" dirty="0">
                <a:hlinkClick r:id="rId8"/>
              </a:rPr>
              <a:t>FMLA – Qualifying Exigency Leave (Military)</a:t>
            </a:r>
            <a:endParaRPr lang="en-US" dirty="0"/>
          </a:p>
        </p:txBody>
      </p:sp>
      <p:pic>
        <p:nvPicPr>
          <p:cNvPr id="4" name="Video 3">
            <a:hlinkClick r:id="" action="ppaction://media"/>
            <a:extLst>
              <a:ext uri="{FF2B5EF4-FFF2-40B4-BE49-F238E27FC236}">
                <a16:creationId xmlns:a16="http://schemas.microsoft.com/office/drawing/2014/main" id="{A8ABAA19-24CF-4577-AB94-C9FC803350F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12263306" y="5635624"/>
            <a:ext cx="2285999" cy="1714500"/>
          </a:xfrm>
          <a:prstGeom prst="rect">
            <a:avLst/>
          </a:prstGeom>
        </p:spPr>
      </p:pic>
    </p:spTree>
    <p:extLst>
      <p:ext uri="{BB962C8B-B14F-4D97-AF65-F5344CB8AC3E}">
        <p14:creationId xmlns:p14="http://schemas.microsoft.com/office/powerpoint/2010/main" val="1229986538"/>
      </p:ext>
    </p:extLst>
  </p:cSld>
  <p:clrMapOvr>
    <a:masterClrMapping/>
  </p:clrMapOvr>
  <mc:AlternateContent xmlns:mc="http://schemas.openxmlformats.org/markup-compatibility/2006" xmlns:p14="http://schemas.microsoft.com/office/powerpoint/2010/main">
    <mc:Choice Requires="p14">
      <p:transition spd="slow" p14:dur="2000" advTm="22967"/>
    </mc:Choice>
    <mc:Fallback xmlns="">
      <p:transition spd="slow" advTm="22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5360-888A-4100-B523-D9A78CEDF0E1}"/>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06682B98-5AE7-449F-BAD8-3B76BD308D87}"/>
              </a:ext>
            </a:extLst>
          </p:cNvPr>
          <p:cNvSpPr>
            <a:spLocks noGrp="1"/>
          </p:cNvSpPr>
          <p:nvPr>
            <p:ph idx="1"/>
          </p:nvPr>
        </p:nvSpPr>
        <p:spPr/>
        <p:txBody>
          <a:bodyPr/>
          <a:lstStyle/>
          <a:p>
            <a:pPr marL="0" indent="0">
              <a:buNone/>
            </a:pPr>
            <a:r>
              <a:rPr lang="en-US" dirty="0"/>
              <a:t>For additional information about leaves of absence:</a:t>
            </a:r>
          </a:p>
          <a:p>
            <a:pPr marL="0" indent="0">
              <a:buNone/>
            </a:pPr>
            <a:endParaRPr lang="en-US" dirty="0"/>
          </a:p>
          <a:p>
            <a:pPr marL="0" indent="0">
              <a:buNone/>
            </a:pPr>
            <a:r>
              <a:rPr lang="en-US" dirty="0">
                <a:hlinkClick r:id="rId2"/>
              </a:rPr>
              <a:t>HR Webpage</a:t>
            </a:r>
            <a:endParaRPr lang="en-US" dirty="0"/>
          </a:p>
          <a:p>
            <a:pPr marL="0" indent="0">
              <a:buNone/>
            </a:pPr>
            <a:r>
              <a:rPr lang="en-US" dirty="0">
                <a:hlinkClick r:id="rId3"/>
              </a:rPr>
              <a:t>hrs@sou.edu</a:t>
            </a:r>
            <a:endParaRPr lang="en-US" dirty="0"/>
          </a:p>
          <a:p>
            <a:pPr marL="0" indent="0">
              <a:buNone/>
            </a:pPr>
            <a:r>
              <a:rPr lang="en-US" dirty="0">
                <a:hlinkClick r:id="rId4"/>
              </a:rPr>
              <a:t>barlowm@sou.edu</a:t>
            </a:r>
            <a:endParaRPr lang="en-US" dirty="0"/>
          </a:p>
          <a:p>
            <a:pPr marL="0" indent="0">
              <a:buNone/>
            </a:pPr>
            <a:endParaRPr lang="en-US" dirty="0"/>
          </a:p>
          <a:p>
            <a:pPr marL="0" indent="0">
              <a:buNone/>
            </a:pPr>
            <a:r>
              <a:rPr lang="en-US" dirty="0"/>
              <a:t>Contact: Michele Barlow, Assistant Director of HR/Accessibility Coordinator 541 552-8119</a:t>
            </a:r>
          </a:p>
        </p:txBody>
      </p:sp>
    </p:spTree>
    <p:extLst>
      <p:ext uri="{BB962C8B-B14F-4D97-AF65-F5344CB8AC3E}">
        <p14:creationId xmlns:p14="http://schemas.microsoft.com/office/powerpoint/2010/main" val="2140650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280B-F27D-44E7-8D70-678C72CEA747}"/>
              </a:ext>
            </a:extLst>
          </p:cNvPr>
          <p:cNvSpPr>
            <a:spLocks noGrp="1"/>
          </p:cNvSpPr>
          <p:nvPr>
            <p:ph type="title"/>
          </p:nvPr>
        </p:nvSpPr>
        <p:spPr>
          <a:xfrm>
            <a:off x="377505" y="163808"/>
            <a:ext cx="10515600" cy="457200"/>
          </a:xfrm>
        </p:spPr>
        <p:txBody>
          <a:bodyPr>
            <a:normAutofit fontScale="90000"/>
          </a:bodyPr>
          <a:lstStyle/>
          <a:p>
            <a:r>
              <a:rPr lang="en-US" sz="3200" dirty="0"/>
              <a:t>Leave Overview / Summary</a:t>
            </a:r>
          </a:p>
        </p:txBody>
      </p:sp>
      <p:graphicFrame>
        <p:nvGraphicFramePr>
          <p:cNvPr id="4" name="Content Placeholder 3">
            <a:extLst>
              <a:ext uri="{FF2B5EF4-FFF2-40B4-BE49-F238E27FC236}">
                <a16:creationId xmlns:a16="http://schemas.microsoft.com/office/drawing/2014/main" id="{25BA4D28-26C4-40D0-AA15-D1F2DB2442F8}"/>
              </a:ext>
            </a:extLst>
          </p:cNvPr>
          <p:cNvGraphicFramePr>
            <a:graphicFrameLocks noGrp="1"/>
          </p:cNvGraphicFramePr>
          <p:nvPr>
            <p:ph idx="1"/>
            <p:extLst>
              <p:ext uri="{D42A27DB-BD31-4B8C-83A1-F6EECF244321}">
                <p14:modId xmlns:p14="http://schemas.microsoft.com/office/powerpoint/2010/main" val="3191423677"/>
              </p:ext>
            </p:extLst>
          </p:nvPr>
        </p:nvGraphicFramePr>
        <p:xfrm>
          <a:off x="377505" y="762523"/>
          <a:ext cx="11274804" cy="5332954"/>
        </p:xfrm>
        <a:graphic>
          <a:graphicData uri="http://schemas.openxmlformats.org/drawingml/2006/table">
            <a:tbl>
              <a:tblPr/>
              <a:tblGrid>
                <a:gridCol w="5536515">
                  <a:extLst>
                    <a:ext uri="{9D8B030D-6E8A-4147-A177-3AD203B41FA5}">
                      <a16:colId xmlns:a16="http://schemas.microsoft.com/office/drawing/2014/main" val="1465379666"/>
                    </a:ext>
                  </a:extLst>
                </a:gridCol>
                <a:gridCol w="1416297">
                  <a:extLst>
                    <a:ext uri="{9D8B030D-6E8A-4147-A177-3AD203B41FA5}">
                      <a16:colId xmlns:a16="http://schemas.microsoft.com/office/drawing/2014/main" val="2131718189"/>
                    </a:ext>
                  </a:extLst>
                </a:gridCol>
                <a:gridCol w="1137607">
                  <a:extLst>
                    <a:ext uri="{9D8B030D-6E8A-4147-A177-3AD203B41FA5}">
                      <a16:colId xmlns:a16="http://schemas.microsoft.com/office/drawing/2014/main" val="158554930"/>
                    </a:ext>
                  </a:extLst>
                </a:gridCol>
                <a:gridCol w="1685851">
                  <a:extLst>
                    <a:ext uri="{9D8B030D-6E8A-4147-A177-3AD203B41FA5}">
                      <a16:colId xmlns:a16="http://schemas.microsoft.com/office/drawing/2014/main" val="2801002415"/>
                    </a:ext>
                  </a:extLst>
                </a:gridCol>
                <a:gridCol w="1498534">
                  <a:extLst>
                    <a:ext uri="{9D8B030D-6E8A-4147-A177-3AD203B41FA5}">
                      <a16:colId xmlns:a16="http://schemas.microsoft.com/office/drawing/2014/main" val="7293830"/>
                    </a:ext>
                  </a:extLst>
                </a:gridCol>
              </a:tblGrid>
              <a:tr h="549238">
                <a:tc>
                  <a:txBody>
                    <a:bodyPr/>
                    <a:lstStyle/>
                    <a:p>
                      <a:pPr rtl="0" fontAlgn="b">
                        <a:spcBef>
                          <a:spcPts val="0"/>
                        </a:spcBef>
                        <a:spcAft>
                          <a:spcPts val="0"/>
                        </a:spcAft>
                      </a:pPr>
                      <a:r>
                        <a:rPr lang="en-US" sz="2400" b="1" i="0" u="none" strike="noStrike" dirty="0">
                          <a:solidFill>
                            <a:schemeClr val="accent1"/>
                          </a:solidFill>
                          <a:effectLst/>
                          <a:latin typeface="+mn-lt"/>
                        </a:rPr>
                        <a:t>Qualifying Events</a:t>
                      </a:r>
                      <a:endParaRPr lang="en-US" sz="2400" b="1" dirty="0">
                        <a:solidFill>
                          <a:schemeClr val="accent1"/>
                        </a:solidFill>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US" sz="1400" b="1" i="0" u="none" strike="noStrike" dirty="0">
                          <a:solidFill>
                            <a:schemeClr val="accent1"/>
                          </a:solidFill>
                          <a:effectLst/>
                          <a:latin typeface="+mn-lt"/>
                        </a:rPr>
                        <a:t>Family Medical Leave Act</a:t>
                      </a:r>
                      <a:endParaRPr lang="en-US" sz="1400" b="1" dirty="0">
                        <a:solidFill>
                          <a:schemeClr val="accent1"/>
                        </a:solidFill>
                        <a:effectLst/>
                        <a:latin typeface="+mn-lt"/>
                      </a:endParaRPr>
                    </a:p>
                    <a:p>
                      <a:pPr algn="ctr" rtl="0" fontAlgn="b">
                        <a:spcBef>
                          <a:spcPts val="0"/>
                        </a:spcBef>
                        <a:spcAft>
                          <a:spcPts val="0"/>
                        </a:spcAft>
                      </a:pPr>
                      <a:r>
                        <a:rPr lang="en-US" sz="1400" b="1" i="0" u="none" strike="noStrike" dirty="0">
                          <a:solidFill>
                            <a:schemeClr val="accent1"/>
                          </a:solidFill>
                          <a:effectLst/>
                          <a:latin typeface="+mn-lt"/>
                        </a:rPr>
                        <a:t>(FMLA)</a:t>
                      </a:r>
                      <a:endParaRPr lang="en-US" sz="1400" b="1" dirty="0">
                        <a:solidFill>
                          <a:schemeClr val="accent1"/>
                        </a:solidFill>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US" sz="1400" b="1" i="0" u="none" strike="noStrike" dirty="0">
                          <a:solidFill>
                            <a:schemeClr val="accent1"/>
                          </a:solidFill>
                          <a:effectLst/>
                          <a:latin typeface="+mn-lt"/>
                        </a:rPr>
                        <a:t>Oregon Family Leave Act</a:t>
                      </a:r>
                      <a:endParaRPr lang="en-US" sz="1400" b="1" dirty="0">
                        <a:solidFill>
                          <a:schemeClr val="accent1"/>
                        </a:solidFill>
                        <a:effectLst/>
                        <a:latin typeface="+mn-lt"/>
                      </a:endParaRPr>
                    </a:p>
                    <a:p>
                      <a:pPr algn="ctr" rtl="0" fontAlgn="b">
                        <a:spcBef>
                          <a:spcPts val="0"/>
                        </a:spcBef>
                        <a:spcAft>
                          <a:spcPts val="0"/>
                        </a:spcAft>
                      </a:pPr>
                      <a:r>
                        <a:rPr lang="en-US" sz="1400" b="1" i="0" u="none" strike="noStrike" dirty="0">
                          <a:solidFill>
                            <a:schemeClr val="accent1"/>
                          </a:solidFill>
                          <a:effectLst/>
                          <a:latin typeface="+mn-lt"/>
                        </a:rPr>
                        <a:t>(OFLA)</a:t>
                      </a:r>
                      <a:endParaRPr lang="en-US" sz="1400" b="1" dirty="0">
                        <a:solidFill>
                          <a:schemeClr val="accent1"/>
                        </a:solidFill>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US" sz="1400" b="1" i="0" u="none" strike="noStrike" dirty="0">
                          <a:solidFill>
                            <a:schemeClr val="accent1"/>
                          </a:solidFill>
                          <a:effectLst/>
                          <a:latin typeface="+mn-lt"/>
                        </a:rPr>
                        <a:t>Oregon Victims of Certain Crimes Leave Act</a:t>
                      </a:r>
                    </a:p>
                    <a:p>
                      <a:pPr algn="ctr" rtl="0" fontAlgn="b">
                        <a:spcBef>
                          <a:spcPts val="0"/>
                        </a:spcBef>
                        <a:spcAft>
                          <a:spcPts val="0"/>
                        </a:spcAft>
                      </a:pPr>
                      <a:endParaRPr lang="en-US" sz="1400" b="1" dirty="0">
                        <a:solidFill>
                          <a:schemeClr val="accent1"/>
                        </a:solidFill>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US" sz="1400" b="1" i="0" u="none" strike="noStrike" dirty="0">
                          <a:solidFill>
                            <a:schemeClr val="accent1"/>
                          </a:solidFill>
                          <a:effectLst/>
                          <a:latin typeface="+mn-lt"/>
                        </a:rPr>
                        <a:t>OR Paid Family Medical Leave (PFML)</a:t>
                      </a:r>
                      <a:endParaRPr lang="en-US" sz="1400" b="1" dirty="0">
                        <a:solidFill>
                          <a:schemeClr val="accent1"/>
                        </a:solidFill>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916274304"/>
                  </a:ext>
                </a:extLst>
              </a:tr>
              <a:tr h="237482">
                <a:tc>
                  <a:txBody>
                    <a:bodyPr/>
                    <a:lstStyle/>
                    <a:p>
                      <a:pPr rtl="0" fontAlgn="t">
                        <a:spcBef>
                          <a:spcPts val="0"/>
                        </a:spcBef>
                        <a:spcAft>
                          <a:spcPts val="0"/>
                        </a:spcAft>
                      </a:pPr>
                      <a:r>
                        <a:rPr lang="en-US" sz="1400" b="1" i="0" u="none" strike="noStrike" dirty="0">
                          <a:solidFill>
                            <a:srgbClr val="000000"/>
                          </a:solidFill>
                          <a:effectLst/>
                          <a:latin typeface="+mn-lt"/>
                        </a:rPr>
                        <a:t>The birth of a child (pregnant person)</a:t>
                      </a:r>
                      <a:endParaRPr lang="en-US" sz="1400" b="1" dirty="0">
                        <a:effectLst/>
                        <a:latin typeface="+mn-lt"/>
                      </a:endParaRPr>
                    </a:p>
                  </a:txBody>
                  <a:tcPr marL="12499" marR="12499" marT="8333" marB="833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a:solidFill>
                            <a:srgbClr val="38761D"/>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1857436242"/>
                  </a:ext>
                </a:extLst>
              </a:tr>
              <a:tr h="207135">
                <a:tc>
                  <a:txBody>
                    <a:bodyPr/>
                    <a:lstStyle/>
                    <a:p>
                      <a:pPr rtl="0" fontAlgn="b">
                        <a:spcBef>
                          <a:spcPts val="0"/>
                        </a:spcBef>
                        <a:spcAft>
                          <a:spcPts val="0"/>
                        </a:spcAft>
                      </a:pPr>
                      <a:r>
                        <a:rPr lang="en-US" sz="1400" b="1" i="0" u="none" strike="noStrike" dirty="0">
                          <a:solidFill>
                            <a:srgbClr val="000000"/>
                          </a:solidFill>
                          <a:effectLst/>
                          <a:latin typeface="+mn-lt"/>
                        </a:rPr>
                        <a:t>Parent bonding due to the birth/adoption/foster placement of a child</a:t>
                      </a:r>
                      <a:endParaRPr lang="en-US" sz="1400" b="1" dirty="0">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666666"/>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a:solidFill>
                            <a:srgbClr val="38761D"/>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707480613"/>
                  </a:ext>
                </a:extLst>
              </a:tr>
              <a:tr h="369115">
                <a:tc>
                  <a:txBody>
                    <a:bodyPr/>
                    <a:lstStyle/>
                    <a:p>
                      <a:pPr rtl="0" fontAlgn="b">
                        <a:spcBef>
                          <a:spcPts val="0"/>
                        </a:spcBef>
                        <a:spcAft>
                          <a:spcPts val="0"/>
                        </a:spcAft>
                      </a:pPr>
                      <a:r>
                        <a:rPr lang="en-US" sz="1400" b="1" i="0" u="none" strike="noStrike" dirty="0">
                          <a:solidFill>
                            <a:srgbClr val="000000"/>
                          </a:solidFill>
                          <a:effectLst/>
                          <a:latin typeface="+mn-lt"/>
                        </a:rPr>
                        <a:t>Employees own </a:t>
                      </a:r>
                      <a:r>
                        <a:rPr lang="en-US" sz="1400" b="1" i="0" u="none" strike="noStrike" dirty="0">
                          <a:solidFill>
                            <a:srgbClr val="000000"/>
                          </a:solidFill>
                          <a:effectLst/>
                          <a:highlight>
                            <a:srgbClr val="FFFF00"/>
                          </a:highlight>
                          <a:latin typeface="+mn-lt"/>
                        </a:rPr>
                        <a:t>serious health condition </a:t>
                      </a:r>
                      <a:r>
                        <a:rPr lang="en-US" sz="1400" b="1" i="0" u="none" strike="noStrike" dirty="0">
                          <a:solidFill>
                            <a:srgbClr val="000000"/>
                          </a:solidFill>
                          <a:effectLst/>
                          <a:latin typeface="+mn-lt"/>
                        </a:rPr>
                        <a:t>that makes the employee unable to perform the essential functions of their job</a:t>
                      </a:r>
                      <a:endParaRPr lang="en-US" sz="1400" b="1" dirty="0">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666666"/>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666666"/>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a:solidFill>
                            <a:srgbClr val="38761D"/>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080171581"/>
                  </a:ext>
                </a:extLst>
              </a:tr>
              <a:tr h="302004">
                <a:tc>
                  <a:txBody>
                    <a:bodyPr/>
                    <a:lstStyle/>
                    <a:p>
                      <a:pPr rtl="0" fontAlgn="b">
                        <a:spcBef>
                          <a:spcPts val="0"/>
                        </a:spcBef>
                        <a:spcAft>
                          <a:spcPts val="0"/>
                        </a:spcAft>
                      </a:pPr>
                      <a:r>
                        <a:rPr lang="en-US" sz="1400" b="1" i="0" u="none" strike="noStrike" dirty="0">
                          <a:solidFill>
                            <a:srgbClr val="000000"/>
                          </a:solidFill>
                          <a:effectLst/>
                          <a:latin typeface="+mn-lt"/>
                        </a:rPr>
                        <a:t>To care for an employee’s immediate family with </a:t>
                      </a:r>
                      <a:r>
                        <a:rPr lang="en-US" sz="1400" b="1" i="0" u="none" strike="noStrike" dirty="0">
                          <a:solidFill>
                            <a:srgbClr val="000000"/>
                          </a:solidFill>
                          <a:effectLst/>
                          <a:highlight>
                            <a:srgbClr val="FFFF00"/>
                          </a:highlight>
                          <a:latin typeface="+mn-lt"/>
                        </a:rPr>
                        <a:t>serious health conditions </a:t>
                      </a:r>
                      <a:r>
                        <a:rPr lang="en-US" sz="1400" b="1" i="0" u="none" strike="noStrike" dirty="0">
                          <a:solidFill>
                            <a:srgbClr val="000000"/>
                          </a:solidFill>
                          <a:effectLst/>
                          <a:latin typeface="+mn-lt"/>
                        </a:rPr>
                        <a:t>(Spouse/Same Gender Domestic Partner, Parent, Child)</a:t>
                      </a:r>
                      <a:endParaRPr lang="en-US" sz="1400" b="1" dirty="0">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a:solidFill>
                            <a:srgbClr val="38761D"/>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504184313"/>
                  </a:ext>
                </a:extLst>
              </a:tr>
              <a:tr h="429967">
                <a:tc>
                  <a:txBody>
                    <a:bodyPr/>
                    <a:lstStyle/>
                    <a:p>
                      <a:pPr rtl="0" fontAlgn="b">
                        <a:spcBef>
                          <a:spcPts val="0"/>
                        </a:spcBef>
                        <a:spcAft>
                          <a:spcPts val="0"/>
                        </a:spcAft>
                      </a:pPr>
                      <a:r>
                        <a:rPr lang="en-US" sz="1400" b="1" i="0" u="none" strike="noStrike" dirty="0">
                          <a:solidFill>
                            <a:srgbClr val="000000"/>
                          </a:solidFill>
                          <a:effectLst/>
                          <a:latin typeface="+mn-lt"/>
                        </a:rPr>
                        <a:t>To care for an employee’s family with a </a:t>
                      </a:r>
                      <a:r>
                        <a:rPr lang="en-US" sz="1400" b="1" i="0" u="none" strike="noStrike" dirty="0">
                          <a:solidFill>
                            <a:srgbClr val="000000"/>
                          </a:solidFill>
                          <a:effectLst/>
                          <a:highlight>
                            <a:srgbClr val="FFFF00"/>
                          </a:highlight>
                          <a:latin typeface="+mn-lt"/>
                        </a:rPr>
                        <a:t>serious health condition</a:t>
                      </a:r>
                    </a:p>
                    <a:p>
                      <a:pPr rtl="0" fontAlgn="b">
                        <a:spcBef>
                          <a:spcPts val="0"/>
                        </a:spcBef>
                        <a:spcAft>
                          <a:spcPts val="0"/>
                        </a:spcAft>
                      </a:pPr>
                      <a:r>
                        <a:rPr lang="en-US" sz="1400" b="1" i="0" u="none" strike="noStrike" dirty="0">
                          <a:solidFill>
                            <a:srgbClr val="000000"/>
                          </a:solidFill>
                          <a:effectLst/>
                          <a:latin typeface="+mn-lt"/>
                        </a:rPr>
                        <a:t>(Sibling, Grandparent, Grandchild, Individual related by blood or affinity whose close association is equivalent of a family Member)</a:t>
                      </a:r>
                      <a:endParaRPr lang="en-US" sz="1400" b="1" dirty="0">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dirty="0">
                          <a:solidFill>
                            <a:srgbClr val="38761D"/>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892540609"/>
                  </a:ext>
                </a:extLst>
              </a:tr>
              <a:tr h="266319">
                <a:tc>
                  <a:txBody>
                    <a:bodyPr/>
                    <a:lstStyle/>
                    <a:p>
                      <a:pPr rtl="0" fontAlgn="b">
                        <a:spcBef>
                          <a:spcPts val="0"/>
                        </a:spcBef>
                        <a:spcAft>
                          <a:spcPts val="0"/>
                        </a:spcAft>
                      </a:pPr>
                      <a:r>
                        <a:rPr lang="en-US" sz="1400" b="1" i="0" u="none" strike="noStrike">
                          <a:solidFill>
                            <a:srgbClr val="000000"/>
                          </a:solidFill>
                          <a:effectLst/>
                          <a:latin typeface="+mn-lt"/>
                        </a:rPr>
                        <a:t>To care for older children (18+ years) incapable of self-care due to physical or mental disability</a:t>
                      </a:r>
                      <a:endParaRPr lang="en-US" sz="1400" b="1">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  May qualify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666666"/>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dirty="0">
                          <a:solidFill>
                            <a:srgbClr val="38761D"/>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450692515"/>
                  </a:ext>
                </a:extLst>
              </a:tr>
              <a:tr h="352338">
                <a:tc>
                  <a:txBody>
                    <a:bodyPr/>
                    <a:lstStyle/>
                    <a:p>
                      <a:pPr rtl="0" fontAlgn="b">
                        <a:spcBef>
                          <a:spcPts val="0"/>
                        </a:spcBef>
                        <a:spcAft>
                          <a:spcPts val="0"/>
                        </a:spcAft>
                      </a:pPr>
                      <a:r>
                        <a:rPr lang="en-US" sz="1400" b="1" i="0" u="none" strike="noStrike">
                          <a:solidFill>
                            <a:srgbClr val="000000"/>
                          </a:solidFill>
                          <a:effectLst/>
                          <a:latin typeface="+mn-lt"/>
                        </a:rPr>
                        <a:t>Leave in relation to a survivor (employee or family member) of sexual assault, domestic violence, harassment and/or stalking</a:t>
                      </a:r>
                      <a:endParaRPr lang="en-US" sz="1400" b="1">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38761D"/>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989801679"/>
                  </a:ext>
                </a:extLst>
              </a:tr>
              <a:tr h="234892">
                <a:tc>
                  <a:txBody>
                    <a:bodyPr/>
                    <a:lstStyle/>
                    <a:p>
                      <a:pPr rtl="0" fontAlgn="b">
                        <a:spcBef>
                          <a:spcPts val="0"/>
                        </a:spcBef>
                        <a:spcAft>
                          <a:spcPts val="0"/>
                        </a:spcAft>
                      </a:pPr>
                      <a:r>
                        <a:rPr lang="en-US" sz="1400" b="1" dirty="0">
                          <a:effectLst/>
                          <a:latin typeface="+mn-lt"/>
                        </a:rPr>
                        <a:t>Bereavement leave</a:t>
                      </a: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4279718499"/>
                  </a:ext>
                </a:extLst>
              </a:tr>
              <a:tr h="285225">
                <a:tc>
                  <a:txBody>
                    <a:bodyPr/>
                    <a:lstStyle/>
                    <a:p>
                      <a:pPr rtl="0" fontAlgn="b">
                        <a:spcBef>
                          <a:spcPts val="0"/>
                        </a:spcBef>
                        <a:spcAft>
                          <a:spcPts val="0"/>
                        </a:spcAft>
                      </a:pPr>
                      <a:r>
                        <a:rPr lang="en-US" sz="1400" b="1" dirty="0">
                          <a:effectLst/>
                          <a:latin typeface="+mn-lt"/>
                        </a:rPr>
                        <a:t>Sick Child leave (Which does not rise to the level of a serious health condition)</a:t>
                      </a: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907544627"/>
                  </a:ext>
                </a:extLst>
              </a:tr>
              <a:tr h="285225">
                <a:tc>
                  <a:txBody>
                    <a:bodyPr/>
                    <a:lstStyle/>
                    <a:p>
                      <a:pPr rtl="0" fontAlgn="b">
                        <a:spcBef>
                          <a:spcPts val="0"/>
                        </a:spcBef>
                        <a:spcAft>
                          <a:spcPts val="0"/>
                        </a:spcAft>
                      </a:pPr>
                      <a:r>
                        <a:rPr lang="en-US" sz="1400" b="1" dirty="0">
                          <a:effectLst/>
                          <a:latin typeface="+mn-lt"/>
                        </a:rPr>
                        <a:t>To care for a service member with a serious injury or illness if the employee is the services member’s spouse, child, parent or next-of-kin</a:t>
                      </a: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679888381"/>
                  </a:ext>
                </a:extLst>
              </a:tr>
              <a:tr h="285225">
                <a:tc>
                  <a:txBody>
                    <a:bodyPr/>
                    <a:lstStyle/>
                    <a:p>
                      <a:pPr rtl="0" fontAlgn="b">
                        <a:spcBef>
                          <a:spcPts val="0"/>
                        </a:spcBef>
                        <a:spcAft>
                          <a:spcPts val="0"/>
                        </a:spcAft>
                      </a:pPr>
                      <a:r>
                        <a:rPr lang="en-US" sz="1400" b="1" dirty="0">
                          <a:effectLst/>
                          <a:latin typeface="+mn-lt"/>
                        </a:rPr>
                        <a:t>Immediate family member has received notice of deployment or deployed spouse, parent or child</a:t>
                      </a: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017268429"/>
                  </a:ext>
                </a:extLst>
              </a:tr>
            </a:tbl>
          </a:graphicData>
        </a:graphic>
      </p:graphicFrame>
      <p:sp>
        <p:nvSpPr>
          <p:cNvPr id="5" name="Rectangle 1">
            <a:extLst>
              <a:ext uri="{FF2B5EF4-FFF2-40B4-BE49-F238E27FC236}">
                <a16:creationId xmlns:a16="http://schemas.microsoft.com/office/drawing/2014/main" id="{E1E598F7-617A-4C83-9641-41811A5642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873105FF-402E-461B-8E36-C0762EBCEF9A}"/>
              </a:ext>
            </a:extLst>
          </p:cNvPr>
          <p:cNvSpPr/>
          <p:nvPr/>
        </p:nvSpPr>
        <p:spPr>
          <a:xfrm>
            <a:off x="304801" y="6216134"/>
            <a:ext cx="11420211" cy="369332"/>
          </a:xfrm>
          <a:prstGeom prst="rect">
            <a:avLst/>
          </a:prstGeom>
        </p:spPr>
        <p:txBody>
          <a:bodyPr wrap="square">
            <a:spAutoFit/>
          </a:bodyPr>
          <a:lstStyle/>
          <a:p>
            <a:r>
              <a:rPr lang="en-US" sz="900" b="1" dirty="0">
                <a:solidFill>
                  <a:srgbClr val="6D8D24"/>
                </a:solidFill>
                <a:latin typeface="Verdana" panose="020B0604030504040204" pitchFamily="34" charset="0"/>
              </a:rPr>
              <a:t>All protected leaves are subject to eligibility requirements &amp; unique provisions. Please see </a:t>
            </a:r>
            <a:r>
              <a:rPr lang="en-US" sz="900" b="1" dirty="0">
                <a:solidFill>
                  <a:srgbClr val="6D8D24"/>
                </a:solidFill>
                <a:latin typeface="Verdana" panose="020B0604030504040204" pitchFamily="34" charset="0"/>
                <a:hlinkClick r:id="rId4"/>
              </a:rPr>
              <a:t>HR’s website </a:t>
            </a:r>
            <a:r>
              <a:rPr lang="en-US" sz="900" b="1" dirty="0">
                <a:solidFill>
                  <a:srgbClr val="6D8D24"/>
                </a:solidFill>
                <a:latin typeface="Verdana" panose="020B0604030504040204" pitchFamily="34" charset="0"/>
              </a:rPr>
              <a:t>for additional information about other leave programs including those listed above.</a:t>
            </a:r>
            <a:endParaRPr lang="en-US" sz="900" dirty="0"/>
          </a:p>
        </p:txBody>
      </p:sp>
      <p:pic>
        <p:nvPicPr>
          <p:cNvPr id="3" name="Video 2">
            <a:hlinkClick r:id="" action="ppaction://media"/>
            <a:extLst>
              <a:ext uri="{FF2B5EF4-FFF2-40B4-BE49-F238E27FC236}">
                <a16:creationId xmlns:a16="http://schemas.microsoft.com/office/drawing/2014/main" id="{95940933-B5CA-46FC-9CA5-CD4E274329D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3473417" y="6095477"/>
            <a:ext cx="1143000" cy="857250"/>
          </a:xfrm>
          <a:prstGeom prst="rect">
            <a:avLst/>
          </a:prstGeom>
        </p:spPr>
      </p:pic>
    </p:spTree>
    <p:extLst>
      <p:ext uri="{BB962C8B-B14F-4D97-AF65-F5344CB8AC3E}">
        <p14:creationId xmlns:p14="http://schemas.microsoft.com/office/powerpoint/2010/main" val="3538456303"/>
      </p:ext>
    </p:extLst>
  </p:cSld>
  <p:clrMapOvr>
    <a:masterClrMapping/>
  </p:clrMapOvr>
  <mc:AlternateContent xmlns:mc="http://schemas.openxmlformats.org/markup-compatibility/2006" xmlns:p14="http://schemas.microsoft.com/office/powerpoint/2010/main">
    <mc:Choice Requires="p14">
      <p:transition spd="slow" p14:dur="2000" advTm="46487"/>
    </mc:Choice>
    <mc:Fallback xmlns="">
      <p:transition spd="slow" advTm="46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AA0A-83CC-4DF6-9D94-A4ED833540D0}"/>
              </a:ext>
            </a:extLst>
          </p:cNvPr>
          <p:cNvSpPr>
            <a:spLocks noGrp="1"/>
          </p:cNvSpPr>
          <p:nvPr>
            <p:ph type="title"/>
          </p:nvPr>
        </p:nvSpPr>
        <p:spPr/>
        <p:txBody>
          <a:bodyPr>
            <a:normAutofit/>
          </a:bodyPr>
          <a:lstStyle/>
          <a:p>
            <a:r>
              <a:rPr lang="en-US" sz="3600" u="sng" dirty="0"/>
              <a:t>Definition of Serious Health Condition</a:t>
            </a:r>
          </a:p>
        </p:txBody>
      </p:sp>
      <p:sp>
        <p:nvSpPr>
          <p:cNvPr id="3" name="Content Placeholder 2">
            <a:extLst>
              <a:ext uri="{FF2B5EF4-FFF2-40B4-BE49-F238E27FC236}">
                <a16:creationId xmlns:a16="http://schemas.microsoft.com/office/drawing/2014/main" id="{9B7B7756-B62C-44D8-9D7C-06225B334603}"/>
              </a:ext>
            </a:extLst>
          </p:cNvPr>
          <p:cNvSpPr>
            <a:spLocks noGrp="1"/>
          </p:cNvSpPr>
          <p:nvPr>
            <p:ph idx="1"/>
          </p:nvPr>
        </p:nvSpPr>
        <p:spPr/>
        <p:txBody>
          <a:bodyPr>
            <a:normAutofit fontScale="62500" lnSpcReduction="20000"/>
          </a:bodyPr>
          <a:lstStyle/>
          <a:p>
            <a:pPr marL="0" indent="0">
              <a:buNone/>
            </a:pPr>
            <a:r>
              <a:rPr lang="en-US" dirty="0"/>
              <a:t>A serious health condition is an illness, injury, impairment, or physical or mental condition that involves one (or more) of the following:</a:t>
            </a:r>
          </a:p>
          <a:p>
            <a:pPr marL="0" indent="0">
              <a:buNone/>
            </a:pPr>
            <a:endParaRPr lang="en-US" dirty="0"/>
          </a:p>
          <a:p>
            <a:r>
              <a:rPr lang="en-US" dirty="0"/>
              <a:t>Hospital Care – Inpatient care in a hospital, hospice or residential medical care facility</a:t>
            </a:r>
          </a:p>
          <a:p>
            <a:r>
              <a:rPr lang="en-US" dirty="0"/>
              <a:t>Absence Plus Treatment – a period of incapacity of more than three consecutive calendar days that also involves:	</a:t>
            </a:r>
          </a:p>
          <a:p>
            <a:pPr marL="971550" lvl="1" indent="-514350">
              <a:buFont typeface="+mj-lt"/>
              <a:buAutoNum type="arabicPeriod"/>
            </a:pPr>
            <a:r>
              <a:rPr lang="en-US" dirty="0"/>
              <a:t>Treatment two or more times by a health care provider</a:t>
            </a:r>
          </a:p>
          <a:p>
            <a:pPr marL="971550" lvl="1" indent="-514350">
              <a:buFont typeface="+mj-lt"/>
              <a:buAutoNum type="arabicPeriod"/>
            </a:pPr>
            <a:r>
              <a:rPr lang="en-US" dirty="0"/>
              <a:t>Treatment by a health care provider on at least one occasion which results in a regimen of continuing treatment</a:t>
            </a:r>
          </a:p>
          <a:p>
            <a:r>
              <a:rPr lang="en-US" dirty="0"/>
              <a:t>Pregnancy – A period of incapacity due to pregnancy</a:t>
            </a:r>
          </a:p>
          <a:p>
            <a:r>
              <a:rPr lang="en-US" dirty="0"/>
              <a:t>Chronic Conditions Requiring Treatment – Requires periodic visits for treatment, continues over an extended period of time, may cause episodic rather than continuing periods of incapacity</a:t>
            </a:r>
          </a:p>
          <a:p>
            <a:r>
              <a:rPr lang="en-US" dirty="0"/>
              <a:t>Permanent/Long-Term Conditions Requiring Supervision</a:t>
            </a:r>
          </a:p>
          <a:p>
            <a:r>
              <a:rPr lang="en-US" dirty="0"/>
              <a:t>Multiple Treatments (Non-Chronic) – Such as multiple treatments by a health care provider for restorative surgery after an accident or a condition that would likely result in a period of incapacity or more than three consecutive calendar days in the absence of medical intervention or treatment.</a:t>
            </a:r>
          </a:p>
          <a:p>
            <a:r>
              <a:rPr lang="en-US" dirty="0"/>
              <a:t>Poses an imminent danger of death or possibility of death in the near future (PFML)</a:t>
            </a:r>
          </a:p>
          <a:p>
            <a:pPr marL="0" indent="0">
              <a:buNone/>
            </a:pPr>
            <a:endParaRPr lang="en-US" dirty="0"/>
          </a:p>
          <a:p>
            <a:pPr marL="0" indent="0">
              <a:buNone/>
            </a:pPr>
            <a:endParaRPr lang="en-US" dirty="0"/>
          </a:p>
        </p:txBody>
      </p:sp>
      <p:pic>
        <p:nvPicPr>
          <p:cNvPr id="6" name="Video 5">
            <a:hlinkClick r:id="" action="ppaction://media"/>
            <a:extLst>
              <a:ext uri="{FF2B5EF4-FFF2-40B4-BE49-F238E27FC236}">
                <a16:creationId xmlns:a16="http://schemas.microsoft.com/office/drawing/2014/main" id="{AC8408DA-35E2-4B84-A936-7592F1F6F0B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H="1">
            <a:off x="12191999" y="5478010"/>
            <a:ext cx="1839985" cy="1379989"/>
          </a:xfrm>
          <a:prstGeom prst="rect">
            <a:avLst/>
          </a:prstGeom>
        </p:spPr>
      </p:pic>
    </p:spTree>
    <p:extLst>
      <p:ext uri="{BB962C8B-B14F-4D97-AF65-F5344CB8AC3E}">
        <p14:creationId xmlns:p14="http://schemas.microsoft.com/office/powerpoint/2010/main" val="590501623"/>
      </p:ext>
    </p:extLst>
  </p:cSld>
  <p:clrMapOvr>
    <a:masterClrMapping/>
  </p:clrMapOvr>
  <mc:AlternateContent xmlns:mc="http://schemas.openxmlformats.org/markup-compatibility/2006" xmlns:p14="http://schemas.microsoft.com/office/powerpoint/2010/main">
    <mc:Choice Requires="p14">
      <p:transition spd="slow" p14:dur="2000" advTm="39327"/>
    </mc:Choice>
    <mc:Fallback xmlns="">
      <p:transition spd="slow" advTm="3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C8F5-A746-4EC9-8843-1FC8205BB9B3}"/>
              </a:ext>
            </a:extLst>
          </p:cNvPr>
          <p:cNvSpPr>
            <a:spLocks noGrp="1"/>
          </p:cNvSpPr>
          <p:nvPr>
            <p:ph type="title"/>
          </p:nvPr>
        </p:nvSpPr>
        <p:spPr>
          <a:xfrm>
            <a:off x="687198" y="197346"/>
            <a:ext cx="10515600" cy="557664"/>
          </a:xfrm>
        </p:spPr>
        <p:txBody>
          <a:bodyPr>
            <a:normAutofit/>
          </a:bodyPr>
          <a:lstStyle/>
          <a:p>
            <a:r>
              <a:rPr lang="en-US" sz="3200" b="1" u="sng" dirty="0"/>
              <a:t>Protected Leave Eligibility and Entitlement</a:t>
            </a:r>
          </a:p>
        </p:txBody>
      </p:sp>
      <p:graphicFrame>
        <p:nvGraphicFramePr>
          <p:cNvPr id="4" name="Table 3">
            <a:extLst>
              <a:ext uri="{FF2B5EF4-FFF2-40B4-BE49-F238E27FC236}">
                <a16:creationId xmlns:a16="http://schemas.microsoft.com/office/drawing/2014/main" id="{00DEBF61-72AD-4AA6-8858-3D2F7B650155}"/>
              </a:ext>
            </a:extLst>
          </p:cNvPr>
          <p:cNvGraphicFramePr>
            <a:graphicFrameLocks noGrp="1"/>
          </p:cNvGraphicFramePr>
          <p:nvPr>
            <p:extLst>
              <p:ext uri="{D42A27DB-BD31-4B8C-83A1-F6EECF244321}">
                <p14:modId xmlns:p14="http://schemas.microsoft.com/office/powerpoint/2010/main" val="537403268"/>
              </p:ext>
            </p:extLst>
          </p:nvPr>
        </p:nvGraphicFramePr>
        <p:xfrm>
          <a:off x="478171" y="895835"/>
          <a:ext cx="11031523" cy="3688080"/>
        </p:xfrm>
        <a:graphic>
          <a:graphicData uri="http://schemas.openxmlformats.org/drawingml/2006/table">
            <a:tbl>
              <a:tblPr firstRow="1" bandRow="1">
                <a:tableStyleId>{5C22544A-7EE6-4342-B048-85BDC9FD1C3A}</a:tableStyleId>
              </a:tblPr>
              <a:tblGrid>
                <a:gridCol w="2881831">
                  <a:extLst>
                    <a:ext uri="{9D8B030D-6E8A-4147-A177-3AD203B41FA5}">
                      <a16:colId xmlns:a16="http://schemas.microsoft.com/office/drawing/2014/main" val="2059606691"/>
                    </a:ext>
                  </a:extLst>
                </a:gridCol>
                <a:gridCol w="2881831">
                  <a:extLst>
                    <a:ext uri="{9D8B030D-6E8A-4147-A177-3AD203B41FA5}">
                      <a16:colId xmlns:a16="http://schemas.microsoft.com/office/drawing/2014/main" val="1707217139"/>
                    </a:ext>
                  </a:extLst>
                </a:gridCol>
                <a:gridCol w="2551297">
                  <a:extLst>
                    <a:ext uri="{9D8B030D-6E8A-4147-A177-3AD203B41FA5}">
                      <a16:colId xmlns:a16="http://schemas.microsoft.com/office/drawing/2014/main" val="3540260547"/>
                    </a:ext>
                  </a:extLst>
                </a:gridCol>
                <a:gridCol w="2716564">
                  <a:extLst>
                    <a:ext uri="{9D8B030D-6E8A-4147-A177-3AD203B41FA5}">
                      <a16:colId xmlns:a16="http://schemas.microsoft.com/office/drawing/2014/main" val="2826765069"/>
                    </a:ext>
                  </a:extLst>
                </a:gridCol>
              </a:tblGrid>
              <a:tr h="370840">
                <a:tc>
                  <a:txBody>
                    <a:bodyPr/>
                    <a:lstStyle/>
                    <a:p>
                      <a:endParaRPr lang="en-US" sz="1600" dirty="0"/>
                    </a:p>
                  </a:txBody>
                  <a:tcPr/>
                </a:tc>
                <a:tc>
                  <a:txBody>
                    <a:bodyPr/>
                    <a:lstStyle/>
                    <a:p>
                      <a:r>
                        <a:rPr lang="en-US" sz="1600" dirty="0"/>
                        <a:t>FMLA – Family Medical Leave Act (Federal - Unpaid)</a:t>
                      </a:r>
                    </a:p>
                  </a:txBody>
                  <a:tcPr/>
                </a:tc>
                <a:tc>
                  <a:txBody>
                    <a:bodyPr/>
                    <a:lstStyle/>
                    <a:p>
                      <a:r>
                        <a:rPr lang="en-US" sz="1600" dirty="0"/>
                        <a:t>OFLA – Oregon Family Leave Act (State – Unpaid)</a:t>
                      </a:r>
                    </a:p>
                  </a:txBody>
                  <a:tcPr/>
                </a:tc>
                <a:tc>
                  <a:txBody>
                    <a:bodyPr/>
                    <a:lstStyle/>
                    <a:p>
                      <a:r>
                        <a:rPr lang="en-US" sz="1600" dirty="0"/>
                        <a:t>PFML – Paid Leave Oregon (State – </a:t>
                      </a:r>
                      <a:r>
                        <a:rPr lang="en-US" sz="1600"/>
                        <a:t>Paid effective 9/3/23)</a:t>
                      </a:r>
                      <a:endParaRPr lang="en-US" sz="1600" dirty="0"/>
                    </a:p>
                  </a:txBody>
                  <a:tcPr/>
                </a:tc>
                <a:extLst>
                  <a:ext uri="{0D108BD9-81ED-4DB2-BD59-A6C34878D82A}">
                    <a16:rowId xmlns:a16="http://schemas.microsoft.com/office/drawing/2014/main" val="192849690"/>
                  </a:ext>
                </a:extLst>
              </a:tr>
              <a:tr h="370840">
                <a:tc>
                  <a:txBody>
                    <a:bodyPr/>
                    <a:lstStyle/>
                    <a:p>
                      <a:r>
                        <a:rPr lang="en-US" sz="1600" dirty="0"/>
                        <a:t>Eligibility</a:t>
                      </a:r>
                    </a:p>
                    <a:p>
                      <a:endParaRPr lang="en-US" sz="1600" dirty="0"/>
                    </a:p>
                    <a:p>
                      <a:endParaRPr lang="en-US" sz="1600" dirty="0"/>
                    </a:p>
                  </a:txBody>
                  <a:tcPr/>
                </a:tc>
                <a:tc>
                  <a:txBody>
                    <a:bodyPr/>
                    <a:lstStyle/>
                    <a:p>
                      <a:r>
                        <a:rPr lang="en-US" sz="1600" dirty="0"/>
                        <a:t>One year of employment and 1250 hours worked</a:t>
                      </a:r>
                    </a:p>
                  </a:txBody>
                  <a:tcPr/>
                </a:tc>
                <a:tc>
                  <a:txBody>
                    <a:bodyPr/>
                    <a:lstStyle/>
                    <a:p>
                      <a:r>
                        <a:rPr lang="en-US" sz="1600" dirty="0"/>
                        <a:t>180 days of employment and an average of 25 hours worked per week (average hours do not apply for parental leave)</a:t>
                      </a:r>
                    </a:p>
                  </a:txBody>
                  <a:tcPr/>
                </a:tc>
                <a:tc>
                  <a:txBody>
                    <a:bodyPr/>
                    <a:lstStyle/>
                    <a:p>
                      <a:r>
                        <a:rPr lang="en-US" sz="1600" dirty="0"/>
                        <a:t>$1,000 earned (Job protected if employed for 90 days)</a:t>
                      </a:r>
                    </a:p>
                  </a:txBody>
                  <a:tcPr/>
                </a:tc>
                <a:extLst>
                  <a:ext uri="{0D108BD9-81ED-4DB2-BD59-A6C34878D82A}">
                    <a16:rowId xmlns:a16="http://schemas.microsoft.com/office/drawing/2014/main" val="272181686"/>
                  </a:ext>
                </a:extLst>
              </a:tr>
              <a:tr h="370840">
                <a:tc>
                  <a:txBody>
                    <a:bodyPr/>
                    <a:lstStyle/>
                    <a:p>
                      <a:r>
                        <a:rPr lang="en-US" sz="1600" dirty="0"/>
                        <a:t>Entitlement</a:t>
                      </a:r>
                    </a:p>
                  </a:txBody>
                  <a:tcPr/>
                </a:tc>
                <a:tc>
                  <a:txBody>
                    <a:bodyPr/>
                    <a:lstStyle/>
                    <a:p>
                      <a:r>
                        <a:rPr lang="en-US" sz="1600" dirty="0"/>
                        <a:t>12 weeks (or 480 hours)</a:t>
                      </a:r>
                    </a:p>
                  </a:txBody>
                  <a:tcPr/>
                </a:tc>
                <a:tc>
                  <a:txBody>
                    <a:bodyPr/>
                    <a:lstStyle/>
                    <a:p>
                      <a:pPr marL="285750" indent="-285750">
                        <a:buFont typeface="Arial" panose="020B0604020202020204" pitchFamily="34" charset="0"/>
                        <a:buChar char="•"/>
                      </a:pPr>
                      <a:r>
                        <a:rPr lang="en-US" sz="1600" dirty="0"/>
                        <a:t>12 weeks (or 480 hours)</a:t>
                      </a:r>
                    </a:p>
                    <a:p>
                      <a:pPr marL="285750" indent="-285750">
                        <a:buFont typeface="Arial" panose="020B0604020202020204" pitchFamily="34" charset="0"/>
                        <a:buChar char="•"/>
                      </a:pPr>
                      <a:r>
                        <a:rPr lang="en-US" sz="1600" dirty="0"/>
                        <a:t>Additional 12 weeks for pregnancy disability</a:t>
                      </a:r>
                    </a:p>
                    <a:p>
                      <a:pPr marL="285750" indent="-285750">
                        <a:buFont typeface="Arial" panose="020B0604020202020204" pitchFamily="34" charset="0"/>
                        <a:buChar char="•"/>
                      </a:pPr>
                      <a:r>
                        <a:rPr lang="en-US" sz="1600" dirty="0"/>
                        <a:t>Additional 12 weeks for sick child leave</a:t>
                      </a:r>
                    </a:p>
                    <a:p>
                      <a:pPr marL="285750" indent="-285750">
                        <a:buFont typeface="Arial" panose="020B0604020202020204" pitchFamily="34" charset="0"/>
                        <a:buChar char="•"/>
                      </a:pPr>
                      <a:r>
                        <a:rPr lang="en-US" sz="1600" dirty="0"/>
                        <a:t>Two weeks for Bereavement leave</a:t>
                      </a:r>
                    </a:p>
                  </a:txBody>
                  <a:tcPr/>
                </a:tc>
                <a:tc>
                  <a:txBody>
                    <a:bodyPr/>
                    <a:lstStyle/>
                    <a:p>
                      <a:pPr marL="285750" indent="-285750">
                        <a:buFont typeface="Arial" panose="020B0604020202020204" pitchFamily="34" charset="0"/>
                        <a:buChar char="•"/>
                      </a:pPr>
                      <a:r>
                        <a:rPr lang="en-US" sz="1600" dirty="0"/>
                        <a:t>12 weeks (or 480 hours)</a:t>
                      </a:r>
                    </a:p>
                    <a:p>
                      <a:pPr marL="285750" indent="-285750">
                        <a:buFont typeface="Arial" panose="020B0604020202020204" pitchFamily="34" charset="0"/>
                        <a:buChar char="•"/>
                      </a:pPr>
                      <a:r>
                        <a:rPr lang="en-US" sz="1600" dirty="0"/>
                        <a:t>Additional 2 weeks for pregnancy disability</a:t>
                      </a:r>
                    </a:p>
                  </a:txBody>
                  <a:tcPr/>
                </a:tc>
                <a:extLst>
                  <a:ext uri="{0D108BD9-81ED-4DB2-BD59-A6C34878D82A}">
                    <a16:rowId xmlns:a16="http://schemas.microsoft.com/office/drawing/2014/main" val="2988017269"/>
                  </a:ext>
                </a:extLst>
              </a:tr>
            </a:tbl>
          </a:graphicData>
        </a:graphic>
      </p:graphicFrame>
      <p:sp>
        <p:nvSpPr>
          <p:cNvPr id="3" name="TextBox 2">
            <a:extLst>
              <a:ext uri="{FF2B5EF4-FFF2-40B4-BE49-F238E27FC236}">
                <a16:creationId xmlns:a16="http://schemas.microsoft.com/office/drawing/2014/main" id="{3398E088-9272-4145-BF1D-C1F21D6CB716}"/>
              </a:ext>
            </a:extLst>
          </p:cNvPr>
          <p:cNvSpPr txBox="1"/>
          <p:nvPr/>
        </p:nvSpPr>
        <p:spPr>
          <a:xfrm>
            <a:off x="462793" y="4583915"/>
            <a:ext cx="10964410" cy="1815882"/>
          </a:xfrm>
          <a:prstGeom prst="rect">
            <a:avLst/>
          </a:prstGeom>
          <a:noFill/>
        </p:spPr>
        <p:txBody>
          <a:bodyPr wrap="square" rtlCol="0">
            <a:spAutoFit/>
          </a:bodyPr>
          <a:lstStyle/>
          <a:p>
            <a:r>
              <a:rPr lang="en-US" sz="1400" dirty="0"/>
              <a:t>Not available for work-study student employees, independent contractors, volunteers. PFML does not apply to employees with a primary work location outside of Oregon.</a:t>
            </a:r>
          </a:p>
          <a:p>
            <a:endParaRPr lang="en-US" sz="1400" dirty="0"/>
          </a:p>
          <a:p>
            <a:r>
              <a:rPr lang="en-US" sz="1400" dirty="0"/>
              <a:t>Leave is tracked on a ‘rolling forward” period. </a:t>
            </a:r>
            <a:r>
              <a:rPr lang="en-US" sz="1400" b="1" dirty="0"/>
              <a:t>Rolling forward means that a benefit year will start on the date of the first leave and covered leave that employees take for the next 12 months from that date will count towards their maximum allotment. Employee leave allotments will refresh entirely once 52 weeks have passed from the start date of the first leave in that 52 week period. </a:t>
            </a:r>
          </a:p>
          <a:p>
            <a:endParaRPr lang="en-US" sz="1400" b="1" dirty="0"/>
          </a:p>
          <a:p>
            <a:r>
              <a:rPr lang="en-US" sz="1400" b="1" dirty="0">
                <a:highlight>
                  <a:srgbClr val="FFFF00"/>
                </a:highlight>
              </a:rPr>
              <a:t>FMLA, OFLA and PFML will run concurrently when applicable.</a:t>
            </a:r>
            <a:endParaRPr lang="en-US" sz="1400" dirty="0">
              <a:highlight>
                <a:srgbClr val="FFFF00"/>
              </a:highlight>
            </a:endParaRPr>
          </a:p>
        </p:txBody>
      </p:sp>
      <p:pic>
        <p:nvPicPr>
          <p:cNvPr id="6" name="Video 5">
            <a:hlinkClick r:id="" action="ppaction://media"/>
            <a:extLst>
              <a:ext uri="{FF2B5EF4-FFF2-40B4-BE49-F238E27FC236}">
                <a16:creationId xmlns:a16="http://schemas.microsoft.com/office/drawing/2014/main" id="{811FBA5A-2BA0-49E9-8190-2BE0B3C6DF8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H="1">
            <a:off x="12191999" y="5662568"/>
            <a:ext cx="1616278" cy="1212209"/>
          </a:xfrm>
          <a:prstGeom prst="rect">
            <a:avLst/>
          </a:prstGeom>
        </p:spPr>
      </p:pic>
    </p:spTree>
    <p:extLst>
      <p:ext uri="{BB962C8B-B14F-4D97-AF65-F5344CB8AC3E}">
        <p14:creationId xmlns:p14="http://schemas.microsoft.com/office/powerpoint/2010/main" val="3770513067"/>
      </p:ext>
    </p:extLst>
  </p:cSld>
  <p:clrMapOvr>
    <a:masterClrMapping/>
  </p:clrMapOvr>
  <mc:AlternateContent xmlns:mc="http://schemas.openxmlformats.org/markup-compatibility/2006" xmlns:p14="http://schemas.microsoft.com/office/powerpoint/2010/main">
    <mc:Choice Requires="p14">
      <p:transition spd="slow" p14:dur="2000" advTm="91529"/>
    </mc:Choice>
    <mc:Fallback xmlns="">
      <p:transition spd="slow" advTm="9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4B50-D24F-48FC-AB24-F8B02F3DA5EB}"/>
              </a:ext>
            </a:extLst>
          </p:cNvPr>
          <p:cNvSpPr>
            <a:spLocks noGrp="1"/>
          </p:cNvSpPr>
          <p:nvPr>
            <p:ph type="title"/>
          </p:nvPr>
        </p:nvSpPr>
        <p:spPr/>
        <p:txBody>
          <a:bodyPr/>
          <a:lstStyle/>
          <a:p>
            <a:r>
              <a:rPr lang="en-US" u="sng" dirty="0"/>
              <a:t>Request Process</a:t>
            </a:r>
          </a:p>
        </p:txBody>
      </p:sp>
      <p:sp>
        <p:nvSpPr>
          <p:cNvPr id="3" name="Content Placeholder 2">
            <a:extLst>
              <a:ext uri="{FF2B5EF4-FFF2-40B4-BE49-F238E27FC236}">
                <a16:creationId xmlns:a16="http://schemas.microsoft.com/office/drawing/2014/main" id="{C7820A3B-50F2-44FD-B904-23223670270D}"/>
              </a:ext>
            </a:extLst>
          </p:cNvPr>
          <p:cNvSpPr>
            <a:spLocks noGrp="1"/>
          </p:cNvSpPr>
          <p:nvPr>
            <p:ph idx="1"/>
          </p:nvPr>
        </p:nvSpPr>
        <p:spPr>
          <a:xfrm>
            <a:off x="838200" y="1825625"/>
            <a:ext cx="10515600" cy="3434272"/>
          </a:xfrm>
        </p:spPr>
        <p:txBody>
          <a:bodyPr>
            <a:normAutofit fontScale="92500" lnSpcReduction="20000"/>
          </a:bodyPr>
          <a:lstStyle/>
          <a:p>
            <a:r>
              <a:rPr lang="en-US" dirty="0"/>
              <a:t>Step 1 - Contact Human Resources at 541 552-8119 or via email at barlowm@sou.edu</a:t>
            </a:r>
          </a:p>
          <a:p>
            <a:r>
              <a:rPr lang="en-US" dirty="0"/>
              <a:t>Step 2 - In addition to Step 1, if filing for Paid Leave, contact The Standard at 1-800-242-1888 to file a claim</a:t>
            </a:r>
          </a:p>
          <a:p>
            <a:r>
              <a:rPr lang="en-US" dirty="0"/>
              <a:t>Step 3 – Submit any documentation requested to HR or The Standard in a timely manner</a:t>
            </a:r>
          </a:p>
          <a:p>
            <a:r>
              <a:rPr lang="en-US" dirty="0"/>
              <a:t>Step 4 – HR will notify you of FMLA</a:t>
            </a:r>
            <a:r>
              <a:rPr lang="en-US"/>
              <a:t>/OFLA</a:t>
            </a:r>
            <a:r>
              <a:rPr lang="en-US" dirty="0"/>
              <a:t>/PFML leave approval or will reach out for any additional information. The Standard will send notification to you separately regarding approval or denial of paid leave benefits.</a:t>
            </a:r>
          </a:p>
        </p:txBody>
      </p:sp>
      <p:sp>
        <p:nvSpPr>
          <p:cNvPr id="4" name="TextBox 3">
            <a:extLst>
              <a:ext uri="{FF2B5EF4-FFF2-40B4-BE49-F238E27FC236}">
                <a16:creationId xmlns:a16="http://schemas.microsoft.com/office/drawing/2014/main" id="{123F5616-8657-4ED3-A3C5-D34677285628}"/>
              </a:ext>
            </a:extLst>
          </p:cNvPr>
          <p:cNvSpPr txBox="1"/>
          <p:nvPr/>
        </p:nvSpPr>
        <p:spPr>
          <a:xfrm>
            <a:off x="838200" y="5695930"/>
            <a:ext cx="10923754" cy="954107"/>
          </a:xfrm>
          <a:prstGeom prst="rect">
            <a:avLst/>
          </a:prstGeom>
          <a:noFill/>
        </p:spPr>
        <p:txBody>
          <a:bodyPr wrap="square" rtlCol="0">
            <a:spAutoFit/>
          </a:bodyPr>
          <a:lstStyle/>
          <a:p>
            <a:r>
              <a:rPr lang="en-US" sz="2800" dirty="0">
                <a:highlight>
                  <a:srgbClr val="FFFF00"/>
                </a:highlight>
              </a:rPr>
              <a:t>30 Day advance notice is required whenever possible. If leave is unexpected, notify HR as soon as possible</a:t>
            </a:r>
            <a:r>
              <a:rPr lang="en-US" dirty="0"/>
              <a:t>.</a:t>
            </a:r>
          </a:p>
        </p:txBody>
      </p:sp>
      <p:pic>
        <p:nvPicPr>
          <p:cNvPr id="5" name="Picture 4">
            <a:extLst>
              <a:ext uri="{FF2B5EF4-FFF2-40B4-BE49-F238E27FC236}">
                <a16:creationId xmlns:a16="http://schemas.microsoft.com/office/drawing/2014/main" id="{03EFB25F-5823-4C76-9CFF-DF2C8B66C5EE}"/>
              </a:ext>
            </a:extLst>
          </p:cNvPr>
          <p:cNvPicPr>
            <a:picLocks noChangeAspect="1"/>
          </p:cNvPicPr>
          <p:nvPr/>
        </p:nvPicPr>
        <p:blipFill>
          <a:blip r:embed="rId4"/>
          <a:stretch>
            <a:fillRect/>
          </a:stretch>
        </p:blipFill>
        <p:spPr>
          <a:xfrm flipH="1">
            <a:off x="11154394" y="2678892"/>
            <a:ext cx="730497" cy="631781"/>
          </a:xfrm>
          <a:prstGeom prst="rect">
            <a:avLst/>
          </a:prstGeom>
        </p:spPr>
      </p:pic>
      <p:pic>
        <p:nvPicPr>
          <p:cNvPr id="6" name="Video 5">
            <a:hlinkClick r:id="" action="ppaction://media"/>
            <a:extLst>
              <a:ext uri="{FF2B5EF4-FFF2-40B4-BE49-F238E27FC236}">
                <a16:creationId xmlns:a16="http://schemas.microsoft.com/office/drawing/2014/main" id="{F8649EF9-A39C-459F-9EA7-CAC66984C0B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271695" y="5143500"/>
            <a:ext cx="2285999" cy="1714500"/>
          </a:xfrm>
          <a:prstGeom prst="rect">
            <a:avLst/>
          </a:prstGeom>
        </p:spPr>
      </p:pic>
    </p:spTree>
    <p:extLst>
      <p:ext uri="{BB962C8B-B14F-4D97-AF65-F5344CB8AC3E}">
        <p14:creationId xmlns:p14="http://schemas.microsoft.com/office/powerpoint/2010/main" val="2203369589"/>
      </p:ext>
    </p:extLst>
  </p:cSld>
  <p:clrMapOvr>
    <a:masterClrMapping/>
  </p:clrMapOvr>
  <mc:AlternateContent xmlns:mc="http://schemas.openxmlformats.org/markup-compatibility/2006" xmlns:p14="http://schemas.microsoft.com/office/powerpoint/2010/main">
    <mc:Choice Requires="p14">
      <p:transition spd="slow" p14:dur="2000" advTm="46902"/>
    </mc:Choice>
    <mc:Fallback xmlns="">
      <p:transition spd="slow" advTm="46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6B7F-A544-42E2-9D15-67425790DB2D}"/>
              </a:ext>
            </a:extLst>
          </p:cNvPr>
          <p:cNvSpPr>
            <a:spLocks noGrp="1"/>
          </p:cNvSpPr>
          <p:nvPr>
            <p:ph type="title"/>
          </p:nvPr>
        </p:nvSpPr>
        <p:spPr>
          <a:xfrm>
            <a:off x="687198" y="289624"/>
            <a:ext cx="10515600" cy="872251"/>
          </a:xfrm>
        </p:spPr>
        <p:txBody>
          <a:bodyPr/>
          <a:lstStyle/>
          <a:p>
            <a:r>
              <a:rPr lang="en-US" u="sng" dirty="0"/>
              <a:t>The Standard – Claims Process for Paid Leave</a:t>
            </a:r>
          </a:p>
        </p:txBody>
      </p:sp>
      <p:sp>
        <p:nvSpPr>
          <p:cNvPr id="3" name="Content Placeholder 2">
            <a:extLst>
              <a:ext uri="{FF2B5EF4-FFF2-40B4-BE49-F238E27FC236}">
                <a16:creationId xmlns:a16="http://schemas.microsoft.com/office/drawing/2014/main" id="{44C23FD7-9D1A-4C4E-B70E-63919C185863}"/>
              </a:ext>
            </a:extLst>
          </p:cNvPr>
          <p:cNvSpPr>
            <a:spLocks noGrp="1"/>
          </p:cNvSpPr>
          <p:nvPr>
            <p:ph idx="1"/>
          </p:nvPr>
        </p:nvSpPr>
        <p:spPr>
          <a:xfrm>
            <a:off x="687198" y="1161875"/>
            <a:ext cx="10515600" cy="4605556"/>
          </a:xfrm>
        </p:spPr>
        <p:txBody>
          <a:bodyPr>
            <a:noAutofit/>
          </a:bodyPr>
          <a:lstStyle/>
          <a:p>
            <a:pPr marL="0" indent="0">
              <a:buNone/>
            </a:pPr>
            <a:r>
              <a:rPr lang="en-US" sz="2000" b="1" i="1" dirty="0"/>
              <a:t>What happens when I call The Standard? </a:t>
            </a:r>
          </a:p>
          <a:p>
            <a:pPr marL="0" indent="0">
              <a:buNone/>
            </a:pPr>
            <a:endParaRPr lang="en-US" sz="2000" dirty="0"/>
          </a:p>
          <a:p>
            <a:pPr fontAlgn="base"/>
            <a:r>
              <a:rPr lang="en-US" sz="2000" dirty="0"/>
              <a:t>  The intake agent will spend 10-15 minutes setting up your case(s)</a:t>
            </a:r>
          </a:p>
          <a:p>
            <a:pPr lvl="1" fontAlgn="base"/>
            <a:r>
              <a:rPr lang="en-US" sz="2000" dirty="0"/>
              <a:t>Single point of contact</a:t>
            </a:r>
          </a:p>
          <a:p>
            <a:pPr lvl="1" fontAlgn="base"/>
            <a:r>
              <a:rPr lang="en-US" sz="2000" dirty="0"/>
              <a:t>Materials will be mailed (or emailed) to you</a:t>
            </a:r>
          </a:p>
          <a:p>
            <a:pPr lvl="1" fontAlgn="base"/>
            <a:r>
              <a:rPr lang="en-US" sz="2000" dirty="0"/>
              <a:t>The Standard will work to obtain medical documentation from your provider</a:t>
            </a:r>
          </a:p>
          <a:p>
            <a:pPr lvl="1" fontAlgn="base"/>
            <a:r>
              <a:rPr lang="en-US" sz="2000" dirty="0"/>
              <a:t>PFML / Short Term Disability (STD) will be processed at the same time, if applicable</a:t>
            </a:r>
            <a:br>
              <a:rPr lang="en-US" sz="2000" dirty="0"/>
            </a:br>
            <a:endParaRPr lang="en-US" sz="2000" dirty="0"/>
          </a:p>
          <a:p>
            <a:pPr lvl="1" fontAlgn="base"/>
            <a:r>
              <a:rPr lang="en-US" sz="2000" b="1" dirty="0"/>
              <a:t>Intermittent Leave:  You must notify The Standard of each absence (multiple absences can be reported at once up to 30 days ahead, if planned)</a:t>
            </a:r>
            <a:br>
              <a:rPr lang="en-US" sz="2000" b="1" dirty="0"/>
            </a:br>
            <a:br>
              <a:rPr lang="en-US" sz="2000" dirty="0"/>
            </a:br>
            <a:r>
              <a:rPr lang="en-US" sz="2000" dirty="0"/>
              <a:t>PFML must be claimed in </a:t>
            </a:r>
            <a:r>
              <a:rPr lang="en-US" sz="2000" u="sng" dirty="0"/>
              <a:t>full-day increments</a:t>
            </a:r>
            <a:r>
              <a:rPr lang="en-US" sz="2000" dirty="0"/>
              <a:t>. </a:t>
            </a:r>
            <a:br>
              <a:rPr lang="en-US" sz="2000" dirty="0"/>
            </a:br>
            <a:endParaRPr lang="en-US" sz="2000" dirty="0"/>
          </a:p>
          <a:p>
            <a:pPr lvl="1" fontAlgn="base"/>
            <a:r>
              <a:rPr lang="en-US" sz="2000" dirty="0"/>
              <a:t>Once your paperwork is complete, payments are made within 5 business days. </a:t>
            </a:r>
            <a:br>
              <a:rPr lang="en-US" sz="1800" dirty="0"/>
            </a:br>
            <a:endParaRPr lang="en-US" sz="1800" dirty="0"/>
          </a:p>
          <a:p>
            <a:pPr marL="457200" lvl="1" indent="0" fontAlgn="base">
              <a:buNone/>
            </a:pPr>
            <a:endParaRPr lang="en-US" sz="1800" dirty="0"/>
          </a:p>
        </p:txBody>
      </p:sp>
      <p:pic>
        <p:nvPicPr>
          <p:cNvPr id="1028" name="Picture 4" descr="https://lh3.googleusercontent.com/MRcF96VYdh1Eq9KnOAA01jWAdac_LBWCFokea6pWoTgknN6XDvzcB6Etpu4YAd-SlnYZ3tYwfJtQUIPi082vB5_n3gxOZTvCLNG1wEbWk9FYFA1CfsXo-Ihz8xXz2m2F1S8ZyzO9wowirtOkZZFwMAPUcg=s2048">
            <a:extLst>
              <a:ext uri="{FF2B5EF4-FFF2-40B4-BE49-F238E27FC236}">
                <a16:creationId xmlns:a16="http://schemas.microsoft.com/office/drawing/2014/main" id="{09597E03-35A4-406D-89F0-A2BBE77CC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9020" y="5243118"/>
            <a:ext cx="2050063" cy="1325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3EA867-E69B-4E9F-ADF5-AC876A2181AF}"/>
              </a:ext>
            </a:extLst>
          </p:cNvPr>
          <p:cNvSpPr txBox="1"/>
          <p:nvPr/>
        </p:nvSpPr>
        <p:spPr>
          <a:xfrm>
            <a:off x="1052641" y="5905746"/>
            <a:ext cx="8430936" cy="369332"/>
          </a:xfrm>
          <a:prstGeom prst="rect">
            <a:avLst/>
          </a:prstGeom>
          <a:noFill/>
        </p:spPr>
        <p:txBody>
          <a:bodyPr wrap="square" rtlCol="0">
            <a:spAutoFit/>
          </a:bodyPr>
          <a:lstStyle/>
          <a:p>
            <a:r>
              <a:rPr lang="en-US" b="1" dirty="0"/>
              <a:t>Standard will also coordinate any Short or Long-Term optional disability benefits  </a:t>
            </a:r>
          </a:p>
        </p:txBody>
      </p:sp>
      <p:pic>
        <p:nvPicPr>
          <p:cNvPr id="5" name="Video 4">
            <a:hlinkClick r:id="" action="ppaction://media"/>
            <a:extLst>
              <a:ext uri="{FF2B5EF4-FFF2-40B4-BE49-F238E27FC236}">
                <a16:creationId xmlns:a16="http://schemas.microsoft.com/office/drawing/2014/main" id="{30B67108-4AA4-459E-8834-06B48DD0F3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389141" y="5048496"/>
            <a:ext cx="2285999" cy="1714500"/>
          </a:xfrm>
          <a:prstGeom prst="rect">
            <a:avLst/>
          </a:prstGeom>
        </p:spPr>
      </p:pic>
    </p:spTree>
    <p:extLst>
      <p:ext uri="{BB962C8B-B14F-4D97-AF65-F5344CB8AC3E}">
        <p14:creationId xmlns:p14="http://schemas.microsoft.com/office/powerpoint/2010/main" val="677773942"/>
      </p:ext>
    </p:extLst>
  </p:cSld>
  <p:clrMapOvr>
    <a:masterClrMapping/>
  </p:clrMapOvr>
  <mc:AlternateContent xmlns:mc="http://schemas.openxmlformats.org/markup-compatibility/2006" xmlns:p14="http://schemas.microsoft.com/office/powerpoint/2010/main">
    <mc:Choice Requires="p14">
      <p:transition spd="slow" p14:dur="2000" advTm="32641"/>
    </mc:Choice>
    <mc:Fallback xmlns="">
      <p:transition spd="slow" advTm="3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2B7E-E148-4841-BA25-C03CA62F1271}"/>
              </a:ext>
            </a:extLst>
          </p:cNvPr>
          <p:cNvSpPr>
            <a:spLocks noGrp="1"/>
          </p:cNvSpPr>
          <p:nvPr>
            <p:ph type="title"/>
          </p:nvPr>
        </p:nvSpPr>
        <p:spPr>
          <a:xfrm>
            <a:off x="704675" y="365126"/>
            <a:ext cx="10515600" cy="557664"/>
          </a:xfrm>
        </p:spPr>
        <p:txBody>
          <a:bodyPr>
            <a:normAutofit/>
          </a:bodyPr>
          <a:lstStyle/>
          <a:p>
            <a:r>
              <a:rPr lang="en-US" sz="2400" b="1" dirty="0"/>
              <a:t>Benefit Amount</a:t>
            </a:r>
          </a:p>
        </p:txBody>
      </p:sp>
      <p:graphicFrame>
        <p:nvGraphicFramePr>
          <p:cNvPr id="6" name="Content Placeholder 5">
            <a:extLst>
              <a:ext uri="{FF2B5EF4-FFF2-40B4-BE49-F238E27FC236}">
                <a16:creationId xmlns:a16="http://schemas.microsoft.com/office/drawing/2014/main" id="{8CDA8855-8B94-4BDF-AA00-5D3F6AFF9548}"/>
              </a:ext>
            </a:extLst>
          </p:cNvPr>
          <p:cNvGraphicFramePr>
            <a:graphicFrameLocks noGrp="1"/>
          </p:cNvGraphicFramePr>
          <p:nvPr>
            <p:ph idx="1"/>
            <p:extLst>
              <p:ext uri="{D42A27DB-BD31-4B8C-83A1-F6EECF244321}">
                <p14:modId xmlns:p14="http://schemas.microsoft.com/office/powerpoint/2010/main" val="3526776076"/>
              </p:ext>
            </p:extLst>
          </p:nvPr>
        </p:nvGraphicFramePr>
        <p:xfrm>
          <a:off x="779477" y="852664"/>
          <a:ext cx="9905194" cy="4351341"/>
        </p:xfrm>
        <a:graphic>
          <a:graphicData uri="http://schemas.openxmlformats.org/drawingml/2006/table">
            <a:tbl>
              <a:tblPr/>
              <a:tblGrid>
                <a:gridCol w="2351593">
                  <a:extLst>
                    <a:ext uri="{9D8B030D-6E8A-4147-A177-3AD203B41FA5}">
                      <a16:colId xmlns:a16="http://schemas.microsoft.com/office/drawing/2014/main" val="1804792176"/>
                    </a:ext>
                  </a:extLst>
                </a:gridCol>
                <a:gridCol w="2364954">
                  <a:extLst>
                    <a:ext uri="{9D8B030D-6E8A-4147-A177-3AD203B41FA5}">
                      <a16:colId xmlns:a16="http://schemas.microsoft.com/office/drawing/2014/main" val="1336670091"/>
                    </a:ext>
                  </a:extLst>
                </a:gridCol>
                <a:gridCol w="2364954">
                  <a:extLst>
                    <a:ext uri="{9D8B030D-6E8A-4147-A177-3AD203B41FA5}">
                      <a16:colId xmlns:a16="http://schemas.microsoft.com/office/drawing/2014/main" val="85076181"/>
                    </a:ext>
                  </a:extLst>
                </a:gridCol>
                <a:gridCol w="2823693">
                  <a:extLst>
                    <a:ext uri="{9D8B030D-6E8A-4147-A177-3AD203B41FA5}">
                      <a16:colId xmlns:a16="http://schemas.microsoft.com/office/drawing/2014/main" val="815316534"/>
                    </a:ext>
                  </a:extLst>
                </a:gridCol>
              </a:tblGrid>
              <a:tr h="503277">
                <a:tc>
                  <a:txBody>
                    <a:bodyPr/>
                    <a:lstStyle/>
                    <a:p>
                      <a:pPr rtl="0" fontAlgn="t">
                        <a:spcBef>
                          <a:spcPts val="0"/>
                        </a:spcBef>
                        <a:spcAft>
                          <a:spcPts val="0"/>
                        </a:spcAft>
                      </a:pPr>
                      <a:r>
                        <a:rPr lang="en-US" sz="1100" b="1" i="0" u="none" strike="noStrike" dirty="0">
                          <a:solidFill>
                            <a:srgbClr val="FFFFFF"/>
                          </a:solidFill>
                          <a:effectLst/>
                          <a:latin typeface="Tahoma" panose="020B0604030504040204" pitchFamily="34" charset="0"/>
                        </a:rPr>
                        <a:t>Annual Salary </a:t>
                      </a:r>
                      <a:endParaRPr lang="en-US" sz="800" dirty="0">
                        <a:effectLst/>
                      </a:endParaRPr>
                    </a:p>
                  </a:txBody>
                  <a:tcPr marL="31176" marR="31176" marT="31176" marB="31176">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9BBB59"/>
                    </a:solidFill>
                  </a:tcPr>
                </a:tc>
                <a:tc>
                  <a:txBody>
                    <a:bodyPr/>
                    <a:lstStyle/>
                    <a:p>
                      <a:pPr algn="ctr" rtl="0" fontAlgn="t">
                        <a:spcBef>
                          <a:spcPts val="0"/>
                        </a:spcBef>
                        <a:spcAft>
                          <a:spcPts val="0"/>
                        </a:spcAft>
                      </a:pPr>
                      <a:r>
                        <a:rPr lang="en-US" sz="1100" b="1" i="0" u="none" strike="noStrike">
                          <a:solidFill>
                            <a:srgbClr val="FFFFFF"/>
                          </a:solidFill>
                          <a:effectLst/>
                          <a:latin typeface="Tahoma" panose="020B0604030504040204" pitchFamily="34" charset="0"/>
                        </a:rPr>
                        <a:t> Weekly Salary </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9BBB59"/>
                    </a:solidFill>
                  </a:tcPr>
                </a:tc>
                <a:tc>
                  <a:txBody>
                    <a:bodyPr/>
                    <a:lstStyle/>
                    <a:p>
                      <a:pPr algn="ctr" rtl="0" fontAlgn="t">
                        <a:spcBef>
                          <a:spcPts val="0"/>
                        </a:spcBef>
                        <a:spcAft>
                          <a:spcPts val="0"/>
                        </a:spcAft>
                      </a:pPr>
                      <a:r>
                        <a:rPr lang="en-US" sz="1100" b="1" i="0" u="none" strike="noStrike">
                          <a:solidFill>
                            <a:srgbClr val="FFFFFF"/>
                          </a:solidFill>
                          <a:effectLst/>
                          <a:latin typeface="Tahoma" panose="020B0604030504040204" pitchFamily="34" charset="0"/>
                        </a:rPr>
                        <a:t>OR PFML Payment</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9BBB59"/>
                    </a:solidFill>
                  </a:tcPr>
                </a:tc>
                <a:tc>
                  <a:txBody>
                    <a:bodyPr/>
                    <a:lstStyle/>
                    <a:p>
                      <a:pPr algn="ctr" rtl="0" fontAlgn="t">
                        <a:spcBef>
                          <a:spcPts val="0"/>
                        </a:spcBef>
                        <a:spcAft>
                          <a:spcPts val="0"/>
                        </a:spcAft>
                      </a:pPr>
                      <a:r>
                        <a:rPr lang="en-US" sz="1100" b="1" i="0" u="none" strike="noStrike">
                          <a:solidFill>
                            <a:srgbClr val="FFFFFF"/>
                          </a:solidFill>
                          <a:effectLst/>
                          <a:latin typeface="Tahoma" panose="020B0604030504040204" pitchFamily="34" charset="0"/>
                        </a:rPr>
                        <a:t>Salary Replacement</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9BBB59"/>
                    </a:solidFill>
                  </a:tcPr>
                </a:tc>
                <a:extLst>
                  <a:ext uri="{0D108BD9-81ED-4DB2-BD59-A6C34878D82A}">
                    <a16:rowId xmlns:a16="http://schemas.microsoft.com/office/drawing/2014/main" val="1337528581"/>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Up to $40,000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Up to $769</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Up to $769</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100%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3321687174"/>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$50,000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$962</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$893</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93%</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1296789882"/>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$60,000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$1,154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$990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87%</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2966739042"/>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$70,000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$1,346</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$1,086</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81%</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2516453673"/>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$80,000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$1,538</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$1,182</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77%</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3018999357"/>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$90,000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$1,731</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$1,278</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74%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2249951840"/>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$100,000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$1,923</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$1,374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71%</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3828807329"/>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$110,000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$2,115</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$1,470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70%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708392029"/>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$120,000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$2,308</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$1,524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66%</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3079142175"/>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$160,000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$3,077</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$1,524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50%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3830875613"/>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$200,000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$3,846</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$1,524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40%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64288356"/>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$300,000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$5,769</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$1,524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dirty="0">
                          <a:solidFill>
                            <a:srgbClr val="1D252D"/>
                          </a:solidFill>
                          <a:effectLst/>
                          <a:latin typeface="Tahoma" panose="020B0604030504040204" pitchFamily="34" charset="0"/>
                        </a:rPr>
                        <a:t>26%</a:t>
                      </a:r>
                      <a:endParaRPr lang="en-US" sz="800" dirty="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3905263556"/>
                  </a:ext>
                </a:extLst>
              </a:tr>
            </a:tbl>
          </a:graphicData>
        </a:graphic>
      </p:graphicFrame>
      <p:sp>
        <p:nvSpPr>
          <p:cNvPr id="7" name="Rectangle 1">
            <a:extLst>
              <a:ext uri="{FF2B5EF4-FFF2-40B4-BE49-F238E27FC236}">
                <a16:creationId xmlns:a16="http://schemas.microsoft.com/office/drawing/2014/main" id="{93FFC359-4AB0-4E11-96BC-3E0C51AD2FB6}"/>
              </a:ext>
            </a:extLst>
          </p:cNvPr>
          <p:cNvSpPr>
            <a:spLocks noChangeArrowheads="1"/>
          </p:cNvSpPr>
          <p:nvPr/>
        </p:nvSpPr>
        <p:spPr bwMode="auto">
          <a:xfrm>
            <a:off x="-305203" y="-5722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a:extLst>
              <a:ext uri="{FF2B5EF4-FFF2-40B4-BE49-F238E27FC236}">
                <a16:creationId xmlns:a16="http://schemas.microsoft.com/office/drawing/2014/main" id="{26077D75-A709-4F5C-8EE2-0A3684771929}"/>
              </a:ext>
            </a:extLst>
          </p:cNvPr>
          <p:cNvSpPr/>
          <p:nvPr/>
        </p:nvSpPr>
        <p:spPr>
          <a:xfrm>
            <a:off x="704675" y="5204005"/>
            <a:ext cx="10310069" cy="1508105"/>
          </a:xfrm>
          <a:prstGeom prst="rect">
            <a:avLst/>
          </a:prstGeom>
        </p:spPr>
        <p:txBody>
          <a:bodyPr wrap="square">
            <a:spAutoFit/>
          </a:bodyPr>
          <a:lstStyle/>
          <a:p>
            <a:pPr>
              <a:spcAft>
                <a:spcPts val="1200"/>
              </a:spcAft>
            </a:pPr>
            <a:r>
              <a:rPr lang="en-US" sz="1600" dirty="0">
                <a:solidFill>
                  <a:srgbClr val="11121F"/>
                </a:solidFill>
                <a:latin typeface="Arial" panose="020B0604020202020204" pitchFamily="34" charset="0"/>
              </a:rPr>
              <a:t>The maximum amount an employee will be paid is 120% of the state average weekly wage — the average amount employees throughout the state earn. The state average weekly wage in Oregon for 2023-24 is $1,269.69. Based on that, the minimum weekly benefit is $63.48 and the maximum weekly benefit is $1,523.63. The Oregon Employment Department updates the average weekly wage each July.</a:t>
            </a:r>
            <a:endParaRPr lang="en-US" sz="1600" dirty="0"/>
          </a:p>
          <a:p>
            <a:r>
              <a:rPr lang="en-US" dirty="0"/>
              <a:t>Your sick and/or vacation accruals can be used to “top up” pay to 100%</a:t>
            </a:r>
          </a:p>
        </p:txBody>
      </p:sp>
      <p:pic>
        <p:nvPicPr>
          <p:cNvPr id="3" name="Video 2">
            <a:hlinkClick r:id="" action="ppaction://media"/>
            <a:extLst>
              <a:ext uri="{FF2B5EF4-FFF2-40B4-BE49-F238E27FC236}">
                <a16:creationId xmlns:a16="http://schemas.microsoft.com/office/drawing/2014/main" id="{DEC4CBB9-2C69-42A5-9BE3-20D8AAC7A1F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192000" y="4641641"/>
            <a:ext cx="2285999" cy="1714500"/>
          </a:xfrm>
          <a:prstGeom prst="rect">
            <a:avLst/>
          </a:prstGeom>
        </p:spPr>
      </p:pic>
    </p:spTree>
    <p:extLst>
      <p:ext uri="{BB962C8B-B14F-4D97-AF65-F5344CB8AC3E}">
        <p14:creationId xmlns:p14="http://schemas.microsoft.com/office/powerpoint/2010/main" val="4218541005"/>
      </p:ext>
    </p:extLst>
  </p:cSld>
  <p:clrMapOvr>
    <a:masterClrMapping/>
  </p:clrMapOvr>
  <mc:AlternateContent xmlns:mc="http://schemas.openxmlformats.org/markup-compatibility/2006" xmlns:p14="http://schemas.microsoft.com/office/powerpoint/2010/main">
    <mc:Choice Requires="p14">
      <p:transition spd="slow" p14:dur="2000" advTm="58845"/>
    </mc:Choice>
    <mc:Fallback xmlns="">
      <p:transition spd="slow" advTm="58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3B08-D3C3-47FB-AD44-C0A30D7D00EC}"/>
              </a:ext>
            </a:extLst>
          </p:cNvPr>
          <p:cNvSpPr>
            <a:spLocks noGrp="1"/>
          </p:cNvSpPr>
          <p:nvPr>
            <p:ph type="title"/>
          </p:nvPr>
        </p:nvSpPr>
        <p:spPr/>
        <p:txBody>
          <a:bodyPr/>
          <a:lstStyle/>
          <a:p>
            <a:r>
              <a:rPr lang="en-US" b="1" dirty="0"/>
              <a:t>Impact of Leave </a:t>
            </a:r>
          </a:p>
        </p:txBody>
      </p:sp>
      <p:sp>
        <p:nvSpPr>
          <p:cNvPr id="3" name="Content Placeholder 2">
            <a:extLst>
              <a:ext uri="{FF2B5EF4-FFF2-40B4-BE49-F238E27FC236}">
                <a16:creationId xmlns:a16="http://schemas.microsoft.com/office/drawing/2014/main" id="{9BC4324B-DCD7-4120-A547-F69F2BACAC31}"/>
              </a:ext>
            </a:extLst>
          </p:cNvPr>
          <p:cNvSpPr>
            <a:spLocks noGrp="1"/>
          </p:cNvSpPr>
          <p:nvPr>
            <p:ph idx="1"/>
          </p:nvPr>
        </p:nvSpPr>
        <p:spPr/>
        <p:txBody>
          <a:bodyPr/>
          <a:lstStyle/>
          <a:p>
            <a:endParaRPr lang="en-US" dirty="0"/>
          </a:p>
          <a:p>
            <a:pPr marL="0" indent="0">
              <a:buNone/>
            </a:pPr>
            <a:r>
              <a:rPr lang="en-US" dirty="0"/>
              <a:t>A leave of absence greater than one term may impact eligibility for tenure, promotion and sabbatical. Please refer to the </a:t>
            </a:r>
            <a:r>
              <a:rPr lang="en-US" dirty="0">
                <a:hlinkClick r:id="rId4"/>
              </a:rPr>
              <a:t>APSOU Collective Bargaining Agreement</a:t>
            </a:r>
            <a:r>
              <a:rPr lang="en-US" dirty="0"/>
              <a:t> and </a:t>
            </a:r>
            <a:r>
              <a:rPr lang="en-US" dirty="0">
                <a:hlinkClick r:id="rId5"/>
              </a:rPr>
              <a:t>faculty bylaws </a:t>
            </a:r>
            <a:r>
              <a:rPr lang="en-US" dirty="0"/>
              <a:t>for more information. For additional questions regarding this impact, please contact the Provost office. </a:t>
            </a:r>
          </a:p>
        </p:txBody>
      </p:sp>
      <p:pic>
        <p:nvPicPr>
          <p:cNvPr id="4" name="Video 3">
            <a:hlinkClick r:id="" action="ppaction://media"/>
            <a:extLst>
              <a:ext uri="{FF2B5EF4-FFF2-40B4-BE49-F238E27FC236}">
                <a16:creationId xmlns:a16="http://schemas.microsoft.com/office/drawing/2014/main" id="{89FFB1D4-AE00-46D7-BD0C-8097B488A2D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271695" y="5017665"/>
            <a:ext cx="2285999" cy="1714500"/>
          </a:xfrm>
          <a:prstGeom prst="rect">
            <a:avLst/>
          </a:prstGeom>
        </p:spPr>
      </p:pic>
    </p:spTree>
    <p:extLst>
      <p:ext uri="{BB962C8B-B14F-4D97-AF65-F5344CB8AC3E}">
        <p14:creationId xmlns:p14="http://schemas.microsoft.com/office/powerpoint/2010/main" val="148781110"/>
      </p:ext>
    </p:extLst>
  </p:cSld>
  <p:clrMapOvr>
    <a:masterClrMapping/>
  </p:clrMapOvr>
  <mc:AlternateContent xmlns:mc="http://schemas.openxmlformats.org/markup-compatibility/2006" xmlns:p14="http://schemas.microsoft.com/office/powerpoint/2010/main">
    <mc:Choice Requires="p14">
      <p:transition spd="slow" p14:dur="2000" advTm="21691"/>
    </mc:Choice>
    <mc:Fallback xmlns="">
      <p:transition spd="slow" advTm="21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401A-AD3E-470A-9706-36A1661BFC5C}"/>
              </a:ext>
            </a:extLst>
          </p:cNvPr>
          <p:cNvSpPr>
            <a:spLocks noGrp="1"/>
          </p:cNvSpPr>
          <p:nvPr>
            <p:ph type="title"/>
          </p:nvPr>
        </p:nvSpPr>
        <p:spPr>
          <a:xfrm>
            <a:off x="838200" y="365126"/>
            <a:ext cx="10515600" cy="675110"/>
          </a:xfrm>
        </p:spPr>
        <p:txBody>
          <a:bodyPr>
            <a:normAutofit/>
          </a:bodyPr>
          <a:lstStyle/>
          <a:p>
            <a:r>
              <a:rPr lang="en-US" sz="3600" b="1" u="sng" dirty="0"/>
              <a:t>Accommodations</a:t>
            </a:r>
          </a:p>
        </p:txBody>
      </p:sp>
      <p:sp>
        <p:nvSpPr>
          <p:cNvPr id="3" name="Content Placeholder 2">
            <a:extLst>
              <a:ext uri="{FF2B5EF4-FFF2-40B4-BE49-F238E27FC236}">
                <a16:creationId xmlns:a16="http://schemas.microsoft.com/office/drawing/2014/main" id="{483B5BC8-C65B-47A5-BB38-986A90FD0BCE}"/>
              </a:ext>
            </a:extLst>
          </p:cNvPr>
          <p:cNvSpPr>
            <a:spLocks noGrp="1"/>
          </p:cNvSpPr>
          <p:nvPr>
            <p:ph idx="1"/>
          </p:nvPr>
        </p:nvSpPr>
        <p:spPr>
          <a:xfrm>
            <a:off x="838200" y="1359017"/>
            <a:ext cx="10515600" cy="5327009"/>
          </a:xfrm>
        </p:spPr>
        <p:txBody>
          <a:bodyPr>
            <a:normAutofit fontScale="70000" lnSpcReduction="20000"/>
          </a:bodyPr>
          <a:lstStyle/>
          <a:p>
            <a:pPr marL="0" indent="0" algn="just">
              <a:buNone/>
            </a:pPr>
            <a:r>
              <a:rPr lang="en-US" dirty="0"/>
              <a:t>Southern Oregon University is committed to providing workplace accommodations to qualified employees with disabilities. Pursuant to the ADA, SOU will provide reasonable accommodation(s) to all qualified employees with known disabilities, where their disability affects the performance of their essential job functions, except where doing so would be unduly disruptive or would result in an undue hardship.</a:t>
            </a:r>
          </a:p>
          <a:p>
            <a:pPr marL="0" indent="0" algn="just">
              <a:buNone/>
            </a:pPr>
            <a:r>
              <a:rPr lang="en-US" dirty="0"/>
              <a:t>Workplace accommodations are intended to assist individuals to overcome limitations that interfere with their ability to perform the functions of their job, engage in the application process, and enjoy the benefits and privileges of employment. Examples of disability-related accommodations include ergonomic furniture, modifications to university policies, assistive technology, reassignment of marginal job functions, or extended leave.</a:t>
            </a:r>
          </a:p>
          <a:p>
            <a:pPr marL="0" indent="0" algn="just">
              <a:buNone/>
            </a:pPr>
            <a:r>
              <a:rPr lang="en-US" dirty="0"/>
              <a:t>Human Resource Services administers the university's disability accommodation process for faculty, staff, student employees, and applicants. This includes determining whether an employee's medical condition constitutes a disability as defined under the Americans with Disabilities Act, as amended, and working to ensure that employees with disabilities have an opportunity to engage in an interactive process with the objective of providing reasonable accommodations that will enable them to perform the essential functions of their job. Each request for accommodation is assessed on an individual basis.</a:t>
            </a:r>
          </a:p>
          <a:p>
            <a:pPr marL="0" indent="0" algn="just">
              <a:buNone/>
            </a:pPr>
            <a:r>
              <a:rPr lang="en-US" dirty="0"/>
              <a:t>Employees and applicants who have a disability (including pregnancy) may request an accommodation when there is a workplace barrier that is preventing them from competing for a job, performing a job, or gaining equal access to a benefit of employment. Human Resource Services will respond in a timely manner to all accommodation requests.</a:t>
            </a:r>
          </a:p>
          <a:p>
            <a:pPr marL="0" indent="0" algn="just">
              <a:buNone/>
            </a:pPr>
            <a:endParaRPr lang="en-US" dirty="0"/>
          </a:p>
          <a:p>
            <a:pPr marL="0" indent="0">
              <a:buNone/>
            </a:pPr>
            <a:endParaRPr lang="en-US" dirty="0"/>
          </a:p>
          <a:p>
            <a:pPr marL="0" indent="0">
              <a:buNone/>
            </a:pPr>
            <a:endParaRPr lang="en-US" dirty="0"/>
          </a:p>
        </p:txBody>
      </p:sp>
      <p:pic>
        <p:nvPicPr>
          <p:cNvPr id="6" name="Video 5">
            <a:hlinkClick r:id="" action="ppaction://media"/>
            <a:extLst>
              <a:ext uri="{FF2B5EF4-FFF2-40B4-BE49-F238E27FC236}">
                <a16:creationId xmlns:a16="http://schemas.microsoft.com/office/drawing/2014/main" id="{C219C6EE-00D8-4652-B435-7FDB75D82FB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192000" y="4698883"/>
            <a:ext cx="2285999" cy="1714500"/>
          </a:xfrm>
          <a:prstGeom prst="rect">
            <a:avLst/>
          </a:prstGeom>
        </p:spPr>
      </p:pic>
    </p:spTree>
    <p:extLst>
      <p:ext uri="{BB962C8B-B14F-4D97-AF65-F5344CB8AC3E}">
        <p14:creationId xmlns:p14="http://schemas.microsoft.com/office/powerpoint/2010/main" val="3086384494"/>
      </p:ext>
    </p:extLst>
  </p:cSld>
  <p:clrMapOvr>
    <a:masterClrMapping/>
  </p:clrMapOvr>
  <mc:AlternateContent xmlns:mc="http://schemas.openxmlformats.org/markup-compatibility/2006" xmlns:p14="http://schemas.microsoft.com/office/powerpoint/2010/main">
    <mc:Choice Requires="p14">
      <p:transition spd="slow" p14:dur="2000" advTm="34926"/>
    </mc:Choice>
    <mc:Fallback xmlns="">
      <p:transition spd="slow" advTm="3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1213</TotalTime>
  <Words>2647</Words>
  <Application>Microsoft Office PowerPoint</Application>
  <PresentationFormat>Widescreen</PresentationFormat>
  <Paragraphs>233</Paragraphs>
  <Slides>17</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Tahoma</vt:lpstr>
      <vt:lpstr>Verdana</vt:lpstr>
      <vt:lpstr>Office Theme</vt:lpstr>
      <vt:lpstr>Leaves of Absence</vt:lpstr>
      <vt:lpstr>Leave Overview / Summary</vt:lpstr>
      <vt:lpstr>Definition of Serious Health Condition</vt:lpstr>
      <vt:lpstr>Protected Leave Eligibility and Entitlement</vt:lpstr>
      <vt:lpstr>Request Process</vt:lpstr>
      <vt:lpstr>The Standard – Claims Process for Paid Leave</vt:lpstr>
      <vt:lpstr>Benefit Amount</vt:lpstr>
      <vt:lpstr>Impact of Leave </vt:lpstr>
      <vt:lpstr>Accommodations</vt:lpstr>
      <vt:lpstr>Accommodation Procedure</vt:lpstr>
      <vt:lpstr>Uniformed Services Employment and Re-Employment Rights Act (USERRA) – Military Leave</vt:lpstr>
      <vt:lpstr>Oregon Victims of Certain Crimes Leave Act</vt:lpstr>
      <vt:lpstr>Lactation Policy</vt:lpstr>
      <vt:lpstr>Service Animals</vt:lpstr>
      <vt:lpstr>Workers’ Compensation</vt:lpstr>
      <vt:lpstr>Leave Overview / Summary</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Absence Reporting in Workday</dc:title>
  <dc:creator>Michele Barlow</dc:creator>
  <cp:lastModifiedBy>Michele Barlow</cp:lastModifiedBy>
  <cp:revision>72</cp:revision>
  <dcterms:created xsi:type="dcterms:W3CDTF">2023-08-14T16:52:39Z</dcterms:created>
  <dcterms:modified xsi:type="dcterms:W3CDTF">2023-12-04T21:20:04Z</dcterms:modified>
</cp:coreProperties>
</file>