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5" r:id="rId10"/>
    <p:sldId id="271" r:id="rId11"/>
    <p:sldId id="270" r:id="rId12"/>
    <p:sldId id="288" r:id="rId13"/>
    <p:sldId id="266" r:id="rId14"/>
    <p:sldId id="272" r:id="rId15"/>
    <p:sldId id="267" r:id="rId16"/>
    <p:sldId id="273" r:id="rId17"/>
    <p:sldId id="287" r:id="rId18"/>
    <p:sldId id="268" r:id="rId19"/>
    <p:sldId id="274" r:id="rId20"/>
    <p:sldId id="269" r:id="rId21"/>
    <p:sldId id="275" r:id="rId22"/>
    <p:sldId id="276" r:id="rId23"/>
    <p:sldId id="279" r:id="rId24"/>
    <p:sldId id="277" r:id="rId25"/>
    <p:sldId id="282" r:id="rId26"/>
    <p:sldId id="289" r:id="rId27"/>
    <p:sldId id="283" r:id="rId28"/>
    <p:sldId id="284" r:id="rId29"/>
    <p:sldId id="286" r:id="rId30"/>
    <p:sldId id="278" r:id="rId31"/>
    <p:sldId id="280" r:id="rId32"/>
    <p:sldId id="28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68ED91-1F9F-42DC-B8BB-A961F721A1E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5E75BD-7019-455D-B885-68B3477C2B9E}">
      <dgm:prSet/>
      <dgm:spPr/>
      <dgm:t>
        <a:bodyPr/>
        <a:lstStyle/>
        <a:p>
          <a:pPr rtl="0"/>
          <a:r>
            <a:rPr lang="en-US" dirty="0" smtClean="0"/>
            <a:t>Housing bubble</a:t>
          </a:r>
          <a:endParaRPr lang="en-US" dirty="0"/>
        </a:p>
      </dgm:t>
    </dgm:pt>
    <dgm:pt modelId="{3CF31239-190E-4198-8992-399FFD07839F}" type="parTrans" cxnId="{BD70F822-FB9E-48E3-B5EF-9AE71137E096}">
      <dgm:prSet/>
      <dgm:spPr/>
      <dgm:t>
        <a:bodyPr/>
        <a:lstStyle/>
        <a:p>
          <a:endParaRPr lang="en-US"/>
        </a:p>
      </dgm:t>
    </dgm:pt>
    <dgm:pt modelId="{95D96571-B859-469D-96DF-7FAD50DECFBF}" type="sibTrans" cxnId="{BD70F822-FB9E-48E3-B5EF-9AE71137E096}">
      <dgm:prSet/>
      <dgm:spPr/>
      <dgm:t>
        <a:bodyPr/>
        <a:lstStyle/>
        <a:p>
          <a:endParaRPr lang="en-US"/>
        </a:p>
      </dgm:t>
    </dgm:pt>
    <dgm:pt modelId="{5A6F80B9-A212-4B6E-AB19-F7DBB92AF9CF}">
      <dgm:prSet/>
      <dgm:spPr/>
      <dgm:t>
        <a:bodyPr/>
        <a:lstStyle/>
        <a:p>
          <a:pPr rtl="0"/>
          <a:r>
            <a:rPr lang="en-US" dirty="0" smtClean="0"/>
            <a:t>2008  Recession</a:t>
          </a:r>
          <a:endParaRPr lang="en-US" dirty="0"/>
        </a:p>
      </dgm:t>
    </dgm:pt>
    <dgm:pt modelId="{B604C775-9F4C-442E-B4E2-842580198A6A}" type="parTrans" cxnId="{6D50EF98-A7EC-42FD-A053-E22BC7B93B7E}">
      <dgm:prSet/>
      <dgm:spPr/>
      <dgm:t>
        <a:bodyPr/>
        <a:lstStyle/>
        <a:p>
          <a:endParaRPr lang="en-US"/>
        </a:p>
      </dgm:t>
    </dgm:pt>
    <dgm:pt modelId="{E1EE6EBA-4FFB-4339-B3EF-FCD9C9C1A2B2}" type="sibTrans" cxnId="{6D50EF98-A7EC-42FD-A053-E22BC7B93B7E}">
      <dgm:prSet/>
      <dgm:spPr/>
      <dgm:t>
        <a:bodyPr/>
        <a:lstStyle/>
        <a:p>
          <a:endParaRPr lang="en-US"/>
        </a:p>
      </dgm:t>
    </dgm:pt>
    <dgm:pt modelId="{06233613-522D-4B56-B4E1-C781806BA0C0}">
      <dgm:prSet/>
      <dgm:spPr/>
      <dgm:t>
        <a:bodyPr/>
        <a:lstStyle/>
        <a:p>
          <a:pPr rtl="0"/>
          <a:r>
            <a:rPr lang="en-US" dirty="0" smtClean="0"/>
            <a:t>Increased money supply/ low interest rates</a:t>
          </a:r>
          <a:endParaRPr lang="en-US" dirty="0"/>
        </a:p>
      </dgm:t>
    </dgm:pt>
    <dgm:pt modelId="{D683AB6C-0656-4B92-AF3B-F83D988A079F}" type="parTrans" cxnId="{FF399C4D-9E5B-4DD2-8C9D-626934A8E94E}">
      <dgm:prSet/>
      <dgm:spPr/>
      <dgm:t>
        <a:bodyPr/>
        <a:lstStyle/>
        <a:p>
          <a:endParaRPr lang="en-US"/>
        </a:p>
      </dgm:t>
    </dgm:pt>
    <dgm:pt modelId="{686B755B-A3CB-4E9D-A73C-A23BE806B359}" type="sibTrans" cxnId="{FF399C4D-9E5B-4DD2-8C9D-626934A8E94E}">
      <dgm:prSet/>
      <dgm:spPr/>
      <dgm:t>
        <a:bodyPr/>
        <a:lstStyle/>
        <a:p>
          <a:endParaRPr lang="en-US"/>
        </a:p>
      </dgm:t>
    </dgm:pt>
    <dgm:pt modelId="{E689096E-CB71-4866-9E1D-F679238E0AA8}">
      <dgm:prSet/>
      <dgm:spPr/>
      <dgm:t>
        <a:bodyPr/>
        <a:lstStyle/>
        <a:p>
          <a:pPr rtl="0"/>
          <a:r>
            <a:rPr lang="en-US" dirty="0" smtClean="0"/>
            <a:t>Fiscal stimulus policies enacted</a:t>
          </a:r>
          <a:endParaRPr lang="en-US" dirty="0"/>
        </a:p>
      </dgm:t>
    </dgm:pt>
    <dgm:pt modelId="{1B1315AD-12D6-4844-AD4F-1B9A59F4C553}" type="parTrans" cxnId="{CE41D443-FED5-4517-9BAB-832B64C8D6CD}">
      <dgm:prSet/>
      <dgm:spPr/>
      <dgm:t>
        <a:bodyPr/>
        <a:lstStyle/>
        <a:p>
          <a:endParaRPr lang="en-US"/>
        </a:p>
      </dgm:t>
    </dgm:pt>
    <dgm:pt modelId="{AA924B09-A767-4576-805F-35063279F46B}" type="sibTrans" cxnId="{CE41D443-FED5-4517-9BAB-832B64C8D6CD}">
      <dgm:prSet/>
      <dgm:spPr/>
      <dgm:t>
        <a:bodyPr/>
        <a:lstStyle/>
        <a:p>
          <a:endParaRPr lang="en-US"/>
        </a:p>
      </dgm:t>
    </dgm:pt>
    <dgm:pt modelId="{405450A8-848A-448F-AD22-8F4F95D819CA}">
      <dgm:prSet/>
      <dgm:spPr/>
      <dgm:t>
        <a:bodyPr/>
        <a:lstStyle/>
        <a:p>
          <a:pPr rtl="0"/>
          <a:r>
            <a:rPr lang="en-US" dirty="0" smtClean="0"/>
            <a:t>2009- Recession technically ends</a:t>
          </a:r>
          <a:endParaRPr lang="en-US" dirty="0"/>
        </a:p>
      </dgm:t>
    </dgm:pt>
    <dgm:pt modelId="{9B531415-0C6C-4182-9883-9BE8B4C1DCDC}" type="parTrans" cxnId="{AC7DD109-BCC3-40B7-9D00-7FDD6CB25B38}">
      <dgm:prSet/>
      <dgm:spPr/>
      <dgm:t>
        <a:bodyPr/>
        <a:lstStyle/>
        <a:p>
          <a:endParaRPr lang="en-US"/>
        </a:p>
      </dgm:t>
    </dgm:pt>
    <dgm:pt modelId="{4212C714-08AF-48D6-B2E0-1539EF4A0CDF}" type="sibTrans" cxnId="{AC7DD109-BCC3-40B7-9D00-7FDD6CB25B38}">
      <dgm:prSet/>
      <dgm:spPr/>
      <dgm:t>
        <a:bodyPr/>
        <a:lstStyle/>
        <a:p>
          <a:endParaRPr lang="en-US"/>
        </a:p>
      </dgm:t>
    </dgm:pt>
    <dgm:pt modelId="{AD7D0717-54A1-4CE8-8B44-EE95C2025025}">
      <dgm:prSet/>
      <dgm:spPr/>
      <dgm:t>
        <a:bodyPr/>
        <a:lstStyle/>
        <a:p>
          <a:pPr rtl="0"/>
          <a:r>
            <a:rPr lang="en-US" dirty="0" smtClean="0"/>
            <a:t>Increased income inequality </a:t>
          </a:r>
        </a:p>
        <a:p>
          <a:pPr rtl="0"/>
          <a:r>
            <a:rPr lang="en-US" dirty="0" smtClean="0"/>
            <a:t>(Top 1%)</a:t>
          </a:r>
          <a:endParaRPr lang="en-US" dirty="0"/>
        </a:p>
      </dgm:t>
    </dgm:pt>
    <dgm:pt modelId="{C27281E6-B9BB-4010-A599-08E0FB752901}" type="parTrans" cxnId="{5230F4A7-0B69-4D0C-9E1D-7B4D0121C9A7}">
      <dgm:prSet/>
      <dgm:spPr/>
      <dgm:t>
        <a:bodyPr/>
        <a:lstStyle/>
        <a:p>
          <a:endParaRPr lang="en-US"/>
        </a:p>
      </dgm:t>
    </dgm:pt>
    <dgm:pt modelId="{74E7E8C5-6B8C-4C77-86CE-457D14E4CFBF}" type="sibTrans" cxnId="{5230F4A7-0B69-4D0C-9E1D-7B4D0121C9A7}">
      <dgm:prSet/>
      <dgm:spPr/>
      <dgm:t>
        <a:bodyPr/>
        <a:lstStyle/>
        <a:p>
          <a:endParaRPr lang="en-US"/>
        </a:p>
      </dgm:t>
    </dgm:pt>
    <dgm:pt modelId="{F16106D2-0F3E-472D-BCF0-42A14B190D8F}">
      <dgm:prSet/>
      <dgm:spPr/>
      <dgm:t>
        <a:bodyPr/>
        <a:lstStyle/>
        <a:p>
          <a:pPr rtl="0"/>
          <a:r>
            <a:rPr lang="en-US" dirty="0" smtClean="0"/>
            <a:t>Weak economy/ poor confidence</a:t>
          </a:r>
          <a:endParaRPr lang="en-US" dirty="0"/>
        </a:p>
      </dgm:t>
    </dgm:pt>
    <dgm:pt modelId="{19FA18B6-19A2-43AA-BC04-E50560240C19}" type="parTrans" cxnId="{3212B647-C9B7-4256-BFD8-FCA05ECAC049}">
      <dgm:prSet/>
      <dgm:spPr/>
      <dgm:t>
        <a:bodyPr/>
        <a:lstStyle/>
        <a:p>
          <a:endParaRPr lang="en-US"/>
        </a:p>
      </dgm:t>
    </dgm:pt>
    <dgm:pt modelId="{89468265-9B48-4D49-B39B-88C180C7C10E}" type="sibTrans" cxnId="{3212B647-C9B7-4256-BFD8-FCA05ECAC049}">
      <dgm:prSet/>
      <dgm:spPr/>
      <dgm:t>
        <a:bodyPr/>
        <a:lstStyle/>
        <a:p>
          <a:endParaRPr lang="en-US"/>
        </a:p>
      </dgm:t>
    </dgm:pt>
    <dgm:pt modelId="{EE7166B6-764E-44AE-AF5F-1B6A1F0A1299}" type="pres">
      <dgm:prSet presAssocID="{2968ED91-1F9F-42DC-B8BB-A961F721A1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0F326D-3F52-49F9-BBC3-45F53063E79A}" type="pres">
      <dgm:prSet presAssocID="{2968ED91-1F9F-42DC-B8BB-A961F721A1E3}" presName="arrow" presStyleLbl="bgShp" presStyleIdx="0" presStyleCnt="1"/>
      <dgm:spPr/>
    </dgm:pt>
    <dgm:pt modelId="{865D75D7-1C30-41AD-91C1-7FE4B1A845AB}" type="pres">
      <dgm:prSet presAssocID="{2968ED91-1F9F-42DC-B8BB-A961F721A1E3}" presName="points" presStyleCnt="0"/>
      <dgm:spPr/>
    </dgm:pt>
    <dgm:pt modelId="{BE53FB32-D610-44C4-BED0-FFCE3DCD0FB1}" type="pres">
      <dgm:prSet presAssocID="{505E75BD-7019-455D-B885-68B3477C2B9E}" presName="compositeA" presStyleCnt="0"/>
      <dgm:spPr/>
    </dgm:pt>
    <dgm:pt modelId="{FBA44173-CC38-4B24-9676-B7CEDA82796B}" type="pres">
      <dgm:prSet presAssocID="{505E75BD-7019-455D-B885-68B3477C2B9E}" presName="textA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38737-2714-43BA-870E-9549A5E9AFB5}" type="pres">
      <dgm:prSet presAssocID="{505E75BD-7019-455D-B885-68B3477C2B9E}" presName="circleA" presStyleLbl="node1" presStyleIdx="0" presStyleCnt="7"/>
      <dgm:spPr>
        <a:solidFill>
          <a:srgbClr val="FF0000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49A916A7-DE63-4D61-A59D-EBD2345FA879}" type="pres">
      <dgm:prSet presAssocID="{505E75BD-7019-455D-B885-68B3477C2B9E}" presName="spaceA" presStyleCnt="0"/>
      <dgm:spPr/>
    </dgm:pt>
    <dgm:pt modelId="{1552B259-36B2-40B5-9D91-14A100E87531}" type="pres">
      <dgm:prSet presAssocID="{95D96571-B859-469D-96DF-7FAD50DECFBF}" presName="space" presStyleCnt="0"/>
      <dgm:spPr/>
    </dgm:pt>
    <dgm:pt modelId="{385EB797-19FC-42DF-A2A2-0BEBBD8C0FAB}" type="pres">
      <dgm:prSet presAssocID="{5A6F80B9-A212-4B6E-AB19-F7DBB92AF9CF}" presName="compositeB" presStyleCnt="0"/>
      <dgm:spPr/>
    </dgm:pt>
    <dgm:pt modelId="{D3EF0ED4-3AC9-4364-94A9-F304B527CA36}" type="pres">
      <dgm:prSet presAssocID="{5A6F80B9-A212-4B6E-AB19-F7DBB92AF9CF}" presName="textB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1195DD-7318-4F84-B7DE-9D20E4B2326A}" type="pres">
      <dgm:prSet presAssocID="{5A6F80B9-A212-4B6E-AB19-F7DBB92AF9CF}" presName="circleB" presStyleLbl="node1" presStyleIdx="1" presStyleCnt="7"/>
      <dgm:spPr>
        <a:solidFill>
          <a:srgbClr val="FF0000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F131A8AE-ADFC-4EFB-8C9A-39470DD39303}" type="pres">
      <dgm:prSet presAssocID="{5A6F80B9-A212-4B6E-AB19-F7DBB92AF9CF}" presName="spaceB" presStyleCnt="0"/>
      <dgm:spPr/>
    </dgm:pt>
    <dgm:pt modelId="{EE66067B-8946-4E11-BAD3-A238EDEEA1E6}" type="pres">
      <dgm:prSet presAssocID="{E1EE6EBA-4FFB-4339-B3EF-FCD9C9C1A2B2}" presName="space" presStyleCnt="0"/>
      <dgm:spPr/>
    </dgm:pt>
    <dgm:pt modelId="{78BE8AC1-C4B7-42B6-B69B-749A514067ED}" type="pres">
      <dgm:prSet presAssocID="{06233613-522D-4B56-B4E1-C781806BA0C0}" presName="compositeA" presStyleCnt="0"/>
      <dgm:spPr/>
    </dgm:pt>
    <dgm:pt modelId="{BA51A1EC-1CE9-4D4C-B0E1-78085B209B3B}" type="pres">
      <dgm:prSet presAssocID="{06233613-522D-4B56-B4E1-C781806BA0C0}" presName="textA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4FA67B-736E-4D9E-B9DE-824ED7469411}" type="pres">
      <dgm:prSet presAssocID="{06233613-522D-4B56-B4E1-C781806BA0C0}" presName="circleA" presStyleLbl="node1" presStyleIdx="2" presStyleCnt="7"/>
      <dgm:spPr>
        <a:solidFill>
          <a:srgbClr val="FF0000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AC65C2E8-FCA0-4B6E-8FC2-0F39F902C651}" type="pres">
      <dgm:prSet presAssocID="{06233613-522D-4B56-B4E1-C781806BA0C0}" presName="spaceA" presStyleCnt="0"/>
      <dgm:spPr/>
    </dgm:pt>
    <dgm:pt modelId="{8896E8E5-E3A1-47A7-8F1E-1861D8C0C342}" type="pres">
      <dgm:prSet presAssocID="{686B755B-A3CB-4E9D-A73C-A23BE806B359}" presName="space" presStyleCnt="0"/>
      <dgm:spPr/>
    </dgm:pt>
    <dgm:pt modelId="{26323208-327E-47DE-BDBB-5ACE98E430E8}" type="pres">
      <dgm:prSet presAssocID="{E689096E-CB71-4866-9E1D-F679238E0AA8}" presName="compositeB" presStyleCnt="0"/>
      <dgm:spPr/>
    </dgm:pt>
    <dgm:pt modelId="{BFF2C21E-EDAA-470F-A418-2C21EB50AF2E}" type="pres">
      <dgm:prSet presAssocID="{E689096E-CB71-4866-9E1D-F679238E0AA8}" presName="textB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7A3C6-2F96-4B75-8553-A594AB99B7F7}" type="pres">
      <dgm:prSet presAssocID="{E689096E-CB71-4866-9E1D-F679238E0AA8}" presName="circleB" presStyleLbl="node1" presStyleIdx="3" presStyleCnt="7"/>
      <dgm:spPr>
        <a:solidFill>
          <a:srgbClr val="FF0000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4A08D500-9FBE-4E87-82E9-4AB22BC3C2CA}" type="pres">
      <dgm:prSet presAssocID="{E689096E-CB71-4866-9E1D-F679238E0AA8}" presName="spaceB" presStyleCnt="0"/>
      <dgm:spPr/>
    </dgm:pt>
    <dgm:pt modelId="{20ECDC03-7FFA-4312-8084-2AECD25ADE99}" type="pres">
      <dgm:prSet presAssocID="{AA924B09-A767-4576-805F-35063279F46B}" presName="space" presStyleCnt="0"/>
      <dgm:spPr/>
    </dgm:pt>
    <dgm:pt modelId="{F4024E9F-9931-4863-AF27-194492C7D68A}" type="pres">
      <dgm:prSet presAssocID="{405450A8-848A-448F-AD22-8F4F95D819CA}" presName="compositeA" presStyleCnt="0"/>
      <dgm:spPr/>
    </dgm:pt>
    <dgm:pt modelId="{E7FC28A1-05EF-477B-BA85-875758EFF5AA}" type="pres">
      <dgm:prSet presAssocID="{405450A8-848A-448F-AD22-8F4F95D819CA}" presName="textA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5B0230-EC2E-4031-8501-DFDE66F87978}" type="pres">
      <dgm:prSet presAssocID="{405450A8-848A-448F-AD22-8F4F95D819CA}" presName="circleA" presStyleLbl="node1" presStyleIdx="4" presStyleCnt="7"/>
      <dgm:spPr>
        <a:solidFill>
          <a:srgbClr val="FF0000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9E698242-B396-43EE-8802-83473C62CDD3}" type="pres">
      <dgm:prSet presAssocID="{405450A8-848A-448F-AD22-8F4F95D819CA}" presName="spaceA" presStyleCnt="0"/>
      <dgm:spPr/>
    </dgm:pt>
    <dgm:pt modelId="{B2B3C125-9EC3-4BEC-9C6D-A978D8615851}" type="pres">
      <dgm:prSet presAssocID="{4212C714-08AF-48D6-B2E0-1539EF4A0CDF}" presName="space" presStyleCnt="0"/>
      <dgm:spPr/>
    </dgm:pt>
    <dgm:pt modelId="{8C04125B-AEC0-42C9-B1A6-F5BBD8A89858}" type="pres">
      <dgm:prSet presAssocID="{AD7D0717-54A1-4CE8-8B44-EE95C2025025}" presName="compositeB" presStyleCnt="0"/>
      <dgm:spPr/>
    </dgm:pt>
    <dgm:pt modelId="{8F02DC0D-3025-4FB6-9103-96AB3FD60875}" type="pres">
      <dgm:prSet presAssocID="{AD7D0717-54A1-4CE8-8B44-EE95C2025025}" presName="textB" presStyleLbl="revTx" presStyleIdx="5" presStyleCnt="7" custScaleX="1252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81236-BF63-4636-B7AE-F1FA14F5365D}" type="pres">
      <dgm:prSet presAssocID="{AD7D0717-54A1-4CE8-8B44-EE95C2025025}" presName="circleB" presStyleLbl="node1" presStyleIdx="5" presStyleCnt="7"/>
      <dgm:spPr>
        <a:solidFill>
          <a:srgbClr val="FF0000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692F3A08-0572-445B-B6F0-37739669FFF1}" type="pres">
      <dgm:prSet presAssocID="{AD7D0717-54A1-4CE8-8B44-EE95C2025025}" presName="spaceB" presStyleCnt="0"/>
      <dgm:spPr/>
    </dgm:pt>
    <dgm:pt modelId="{FC8E7A8A-4CA6-4ECA-BA10-F564AFA1DC2E}" type="pres">
      <dgm:prSet presAssocID="{74E7E8C5-6B8C-4C77-86CE-457D14E4CFBF}" presName="space" presStyleCnt="0"/>
      <dgm:spPr/>
    </dgm:pt>
    <dgm:pt modelId="{4B539BD4-1CBB-49BA-87BE-899DF7237241}" type="pres">
      <dgm:prSet presAssocID="{F16106D2-0F3E-472D-BCF0-42A14B190D8F}" presName="compositeA" presStyleCnt="0"/>
      <dgm:spPr/>
    </dgm:pt>
    <dgm:pt modelId="{A2A8DB00-733E-4D14-8B5B-2B3066F38BDB}" type="pres">
      <dgm:prSet presAssocID="{F16106D2-0F3E-472D-BCF0-42A14B190D8F}" presName="textA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54D309-3260-4F25-BB57-A70BAD0A772E}" type="pres">
      <dgm:prSet presAssocID="{F16106D2-0F3E-472D-BCF0-42A14B190D8F}" presName="circleA" presStyleLbl="node1" presStyleIdx="6" presStyleCnt="7"/>
      <dgm:spPr>
        <a:solidFill>
          <a:srgbClr val="FF0000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D036CA28-7213-4195-AC8E-81F719487260}" type="pres">
      <dgm:prSet presAssocID="{F16106D2-0F3E-472D-BCF0-42A14B190D8F}" presName="spaceA" presStyleCnt="0"/>
      <dgm:spPr/>
    </dgm:pt>
  </dgm:ptLst>
  <dgm:cxnLst>
    <dgm:cxn modelId="{5230F4A7-0B69-4D0C-9E1D-7B4D0121C9A7}" srcId="{2968ED91-1F9F-42DC-B8BB-A961F721A1E3}" destId="{AD7D0717-54A1-4CE8-8B44-EE95C2025025}" srcOrd="5" destOrd="0" parTransId="{C27281E6-B9BB-4010-A599-08E0FB752901}" sibTransId="{74E7E8C5-6B8C-4C77-86CE-457D14E4CFBF}"/>
    <dgm:cxn modelId="{FF399C4D-9E5B-4DD2-8C9D-626934A8E94E}" srcId="{2968ED91-1F9F-42DC-B8BB-A961F721A1E3}" destId="{06233613-522D-4B56-B4E1-C781806BA0C0}" srcOrd="2" destOrd="0" parTransId="{D683AB6C-0656-4B92-AF3B-F83D988A079F}" sibTransId="{686B755B-A3CB-4E9D-A73C-A23BE806B359}"/>
    <dgm:cxn modelId="{6D50EF98-A7EC-42FD-A053-E22BC7B93B7E}" srcId="{2968ED91-1F9F-42DC-B8BB-A961F721A1E3}" destId="{5A6F80B9-A212-4B6E-AB19-F7DBB92AF9CF}" srcOrd="1" destOrd="0" parTransId="{B604C775-9F4C-442E-B4E2-842580198A6A}" sibTransId="{E1EE6EBA-4FFB-4339-B3EF-FCD9C9C1A2B2}"/>
    <dgm:cxn modelId="{CE41D443-FED5-4517-9BAB-832B64C8D6CD}" srcId="{2968ED91-1F9F-42DC-B8BB-A961F721A1E3}" destId="{E689096E-CB71-4866-9E1D-F679238E0AA8}" srcOrd="3" destOrd="0" parTransId="{1B1315AD-12D6-4844-AD4F-1B9A59F4C553}" sibTransId="{AA924B09-A767-4576-805F-35063279F46B}"/>
    <dgm:cxn modelId="{8C9C1EE9-E028-43A3-9363-C80E74809A2F}" type="presOf" srcId="{5A6F80B9-A212-4B6E-AB19-F7DBB92AF9CF}" destId="{D3EF0ED4-3AC9-4364-94A9-F304B527CA36}" srcOrd="0" destOrd="0" presId="urn:microsoft.com/office/officeart/2005/8/layout/hProcess11"/>
    <dgm:cxn modelId="{CC5BB36B-CD1D-4B0A-B29B-1CE21B5D52C0}" type="presOf" srcId="{F16106D2-0F3E-472D-BCF0-42A14B190D8F}" destId="{A2A8DB00-733E-4D14-8B5B-2B3066F38BDB}" srcOrd="0" destOrd="0" presId="urn:microsoft.com/office/officeart/2005/8/layout/hProcess11"/>
    <dgm:cxn modelId="{AC7DD109-BCC3-40B7-9D00-7FDD6CB25B38}" srcId="{2968ED91-1F9F-42DC-B8BB-A961F721A1E3}" destId="{405450A8-848A-448F-AD22-8F4F95D819CA}" srcOrd="4" destOrd="0" parTransId="{9B531415-0C6C-4182-9883-9BE8B4C1DCDC}" sibTransId="{4212C714-08AF-48D6-B2E0-1539EF4A0CDF}"/>
    <dgm:cxn modelId="{B4F83EAD-AB70-4A54-8C92-179AC0CA5F8C}" type="presOf" srcId="{405450A8-848A-448F-AD22-8F4F95D819CA}" destId="{E7FC28A1-05EF-477B-BA85-875758EFF5AA}" srcOrd="0" destOrd="0" presId="urn:microsoft.com/office/officeart/2005/8/layout/hProcess11"/>
    <dgm:cxn modelId="{FD48AB5F-F4AE-4EDE-922F-46DE9040108C}" type="presOf" srcId="{505E75BD-7019-455D-B885-68B3477C2B9E}" destId="{FBA44173-CC38-4B24-9676-B7CEDA82796B}" srcOrd="0" destOrd="0" presId="urn:microsoft.com/office/officeart/2005/8/layout/hProcess11"/>
    <dgm:cxn modelId="{E4648F6E-C3A4-4F05-80DD-ED505E9F829B}" type="presOf" srcId="{06233613-522D-4B56-B4E1-C781806BA0C0}" destId="{BA51A1EC-1CE9-4D4C-B0E1-78085B209B3B}" srcOrd="0" destOrd="0" presId="urn:microsoft.com/office/officeart/2005/8/layout/hProcess11"/>
    <dgm:cxn modelId="{F42848E2-B71F-42F3-9432-79CB1026E80B}" type="presOf" srcId="{AD7D0717-54A1-4CE8-8B44-EE95C2025025}" destId="{8F02DC0D-3025-4FB6-9103-96AB3FD60875}" srcOrd="0" destOrd="0" presId="urn:microsoft.com/office/officeart/2005/8/layout/hProcess11"/>
    <dgm:cxn modelId="{28CB7B04-4537-4140-A71B-3E833CB27677}" type="presOf" srcId="{E689096E-CB71-4866-9E1D-F679238E0AA8}" destId="{BFF2C21E-EDAA-470F-A418-2C21EB50AF2E}" srcOrd="0" destOrd="0" presId="urn:microsoft.com/office/officeart/2005/8/layout/hProcess11"/>
    <dgm:cxn modelId="{35DB463D-79D4-4EAF-9971-CA3AC4EEA8CF}" type="presOf" srcId="{2968ED91-1F9F-42DC-B8BB-A961F721A1E3}" destId="{EE7166B6-764E-44AE-AF5F-1B6A1F0A1299}" srcOrd="0" destOrd="0" presId="urn:microsoft.com/office/officeart/2005/8/layout/hProcess11"/>
    <dgm:cxn modelId="{BD70F822-FB9E-48E3-B5EF-9AE71137E096}" srcId="{2968ED91-1F9F-42DC-B8BB-A961F721A1E3}" destId="{505E75BD-7019-455D-B885-68B3477C2B9E}" srcOrd="0" destOrd="0" parTransId="{3CF31239-190E-4198-8992-399FFD07839F}" sibTransId="{95D96571-B859-469D-96DF-7FAD50DECFBF}"/>
    <dgm:cxn modelId="{3212B647-C9B7-4256-BFD8-FCA05ECAC049}" srcId="{2968ED91-1F9F-42DC-B8BB-A961F721A1E3}" destId="{F16106D2-0F3E-472D-BCF0-42A14B190D8F}" srcOrd="6" destOrd="0" parTransId="{19FA18B6-19A2-43AA-BC04-E50560240C19}" sibTransId="{89468265-9B48-4D49-B39B-88C180C7C10E}"/>
    <dgm:cxn modelId="{81D6B0E6-6F46-4373-ADBD-A68E68F67AF3}" type="presParOf" srcId="{EE7166B6-764E-44AE-AF5F-1B6A1F0A1299}" destId="{840F326D-3F52-49F9-BBC3-45F53063E79A}" srcOrd="0" destOrd="0" presId="urn:microsoft.com/office/officeart/2005/8/layout/hProcess11"/>
    <dgm:cxn modelId="{CD98FFB2-FBE8-48BB-9370-2157D561B74A}" type="presParOf" srcId="{EE7166B6-764E-44AE-AF5F-1B6A1F0A1299}" destId="{865D75D7-1C30-41AD-91C1-7FE4B1A845AB}" srcOrd="1" destOrd="0" presId="urn:microsoft.com/office/officeart/2005/8/layout/hProcess11"/>
    <dgm:cxn modelId="{3211325B-4EE4-4BEE-A468-E76541610521}" type="presParOf" srcId="{865D75D7-1C30-41AD-91C1-7FE4B1A845AB}" destId="{BE53FB32-D610-44C4-BED0-FFCE3DCD0FB1}" srcOrd="0" destOrd="0" presId="urn:microsoft.com/office/officeart/2005/8/layout/hProcess11"/>
    <dgm:cxn modelId="{21C64CF0-A425-4A95-9462-20AAB167B559}" type="presParOf" srcId="{BE53FB32-D610-44C4-BED0-FFCE3DCD0FB1}" destId="{FBA44173-CC38-4B24-9676-B7CEDA82796B}" srcOrd="0" destOrd="0" presId="urn:microsoft.com/office/officeart/2005/8/layout/hProcess11"/>
    <dgm:cxn modelId="{87064BFA-1180-4C97-B138-BD6B80FF406D}" type="presParOf" srcId="{BE53FB32-D610-44C4-BED0-FFCE3DCD0FB1}" destId="{7D438737-2714-43BA-870E-9549A5E9AFB5}" srcOrd="1" destOrd="0" presId="urn:microsoft.com/office/officeart/2005/8/layout/hProcess11"/>
    <dgm:cxn modelId="{27280ED3-92C7-40CE-ABA1-8B17BC97E0C2}" type="presParOf" srcId="{BE53FB32-D610-44C4-BED0-FFCE3DCD0FB1}" destId="{49A916A7-DE63-4D61-A59D-EBD2345FA879}" srcOrd="2" destOrd="0" presId="urn:microsoft.com/office/officeart/2005/8/layout/hProcess11"/>
    <dgm:cxn modelId="{CF7BFD4C-A1A2-4845-9A10-F973A0681078}" type="presParOf" srcId="{865D75D7-1C30-41AD-91C1-7FE4B1A845AB}" destId="{1552B259-36B2-40B5-9D91-14A100E87531}" srcOrd="1" destOrd="0" presId="urn:microsoft.com/office/officeart/2005/8/layout/hProcess11"/>
    <dgm:cxn modelId="{A9109763-0C19-42D5-B511-EA2B5E2E8FD1}" type="presParOf" srcId="{865D75D7-1C30-41AD-91C1-7FE4B1A845AB}" destId="{385EB797-19FC-42DF-A2A2-0BEBBD8C0FAB}" srcOrd="2" destOrd="0" presId="urn:microsoft.com/office/officeart/2005/8/layout/hProcess11"/>
    <dgm:cxn modelId="{3F7EF6AE-FA02-4FC5-A8BF-3F51FA7A07A9}" type="presParOf" srcId="{385EB797-19FC-42DF-A2A2-0BEBBD8C0FAB}" destId="{D3EF0ED4-3AC9-4364-94A9-F304B527CA36}" srcOrd="0" destOrd="0" presId="urn:microsoft.com/office/officeart/2005/8/layout/hProcess11"/>
    <dgm:cxn modelId="{D2C7CEDC-7679-4A41-B57C-C684BC81920C}" type="presParOf" srcId="{385EB797-19FC-42DF-A2A2-0BEBBD8C0FAB}" destId="{C31195DD-7318-4F84-B7DE-9D20E4B2326A}" srcOrd="1" destOrd="0" presId="urn:microsoft.com/office/officeart/2005/8/layout/hProcess11"/>
    <dgm:cxn modelId="{37678615-EA54-4593-A069-11DECBA9EB1F}" type="presParOf" srcId="{385EB797-19FC-42DF-A2A2-0BEBBD8C0FAB}" destId="{F131A8AE-ADFC-4EFB-8C9A-39470DD39303}" srcOrd="2" destOrd="0" presId="urn:microsoft.com/office/officeart/2005/8/layout/hProcess11"/>
    <dgm:cxn modelId="{9EDE8008-5D7B-4D10-85EF-788E76D25B2C}" type="presParOf" srcId="{865D75D7-1C30-41AD-91C1-7FE4B1A845AB}" destId="{EE66067B-8946-4E11-BAD3-A238EDEEA1E6}" srcOrd="3" destOrd="0" presId="urn:microsoft.com/office/officeart/2005/8/layout/hProcess11"/>
    <dgm:cxn modelId="{EE9C4CDE-90E2-48CB-8B5B-A29809EBCD3B}" type="presParOf" srcId="{865D75D7-1C30-41AD-91C1-7FE4B1A845AB}" destId="{78BE8AC1-C4B7-42B6-B69B-749A514067ED}" srcOrd="4" destOrd="0" presId="urn:microsoft.com/office/officeart/2005/8/layout/hProcess11"/>
    <dgm:cxn modelId="{3C0FA450-DA69-40F8-B1F1-68E9C4A2459D}" type="presParOf" srcId="{78BE8AC1-C4B7-42B6-B69B-749A514067ED}" destId="{BA51A1EC-1CE9-4D4C-B0E1-78085B209B3B}" srcOrd="0" destOrd="0" presId="urn:microsoft.com/office/officeart/2005/8/layout/hProcess11"/>
    <dgm:cxn modelId="{F6AD7636-1C44-4A22-8A6A-3D4B899032F9}" type="presParOf" srcId="{78BE8AC1-C4B7-42B6-B69B-749A514067ED}" destId="{1B4FA67B-736E-4D9E-B9DE-824ED7469411}" srcOrd="1" destOrd="0" presId="urn:microsoft.com/office/officeart/2005/8/layout/hProcess11"/>
    <dgm:cxn modelId="{FEE648E8-D78C-463D-AED9-1D333992C895}" type="presParOf" srcId="{78BE8AC1-C4B7-42B6-B69B-749A514067ED}" destId="{AC65C2E8-FCA0-4B6E-8FC2-0F39F902C651}" srcOrd="2" destOrd="0" presId="urn:microsoft.com/office/officeart/2005/8/layout/hProcess11"/>
    <dgm:cxn modelId="{F5B68435-85C4-42DA-9580-CD4CF37C9D3C}" type="presParOf" srcId="{865D75D7-1C30-41AD-91C1-7FE4B1A845AB}" destId="{8896E8E5-E3A1-47A7-8F1E-1861D8C0C342}" srcOrd="5" destOrd="0" presId="urn:microsoft.com/office/officeart/2005/8/layout/hProcess11"/>
    <dgm:cxn modelId="{920347EB-3871-4B6B-8D4F-3028D9C04D9E}" type="presParOf" srcId="{865D75D7-1C30-41AD-91C1-7FE4B1A845AB}" destId="{26323208-327E-47DE-BDBB-5ACE98E430E8}" srcOrd="6" destOrd="0" presId="urn:microsoft.com/office/officeart/2005/8/layout/hProcess11"/>
    <dgm:cxn modelId="{99613722-F0A2-4D27-BE4E-584AE64BBF2E}" type="presParOf" srcId="{26323208-327E-47DE-BDBB-5ACE98E430E8}" destId="{BFF2C21E-EDAA-470F-A418-2C21EB50AF2E}" srcOrd="0" destOrd="0" presId="urn:microsoft.com/office/officeart/2005/8/layout/hProcess11"/>
    <dgm:cxn modelId="{6A354EF2-445D-420D-9A89-41FF104EB320}" type="presParOf" srcId="{26323208-327E-47DE-BDBB-5ACE98E430E8}" destId="{F4E7A3C6-2F96-4B75-8553-A594AB99B7F7}" srcOrd="1" destOrd="0" presId="urn:microsoft.com/office/officeart/2005/8/layout/hProcess11"/>
    <dgm:cxn modelId="{632F9BE5-D606-4453-9EB0-726355B841D8}" type="presParOf" srcId="{26323208-327E-47DE-BDBB-5ACE98E430E8}" destId="{4A08D500-9FBE-4E87-82E9-4AB22BC3C2CA}" srcOrd="2" destOrd="0" presId="urn:microsoft.com/office/officeart/2005/8/layout/hProcess11"/>
    <dgm:cxn modelId="{2F50A48F-B7DF-453D-9916-F240ACCA5B3E}" type="presParOf" srcId="{865D75D7-1C30-41AD-91C1-7FE4B1A845AB}" destId="{20ECDC03-7FFA-4312-8084-2AECD25ADE99}" srcOrd="7" destOrd="0" presId="urn:microsoft.com/office/officeart/2005/8/layout/hProcess11"/>
    <dgm:cxn modelId="{17F2F8F8-4777-4863-89C7-B79AF3D6D059}" type="presParOf" srcId="{865D75D7-1C30-41AD-91C1-7FE4B1A845AB}" destId="{F4024E9F-9931-4863-AF27-194492C7D68A}" srcOrd="8" destOrd="0" presId="urn:microsoft.com/office/officeart/2005/8/layout/hProcess11"/>
    <dgm:cxn modelId="{185ACFF2-5DD3-4FDB-8C52-5F19FCED145C}" type="presParOf" srcId="{F4024E9F-9931-4863-AF27-194492C7D68A}" destId="{E7FC28A1-05EF-477B-BA85-875758EFF5AA}" srcOrd="0" destOrd="0" presId="urn:microsoft.com/office/officeart/2005/8/layout/hProcess11"/>
    <dgm:cxn modelId="{DE802D69-922D-4773-83A5-4A7074AD753B}" type="presParOf" srcId="{F4024E9F-9931-4863-AF27-194492C7D68A}" destId="{115B0230-EC2E-4031-8501-DFDE66F87978}" srcOrd="1" destOrd="0" presId="urn:microsoft.com/office/officeart/2005/8/layout/hProcess11"/>
    <dgm:cxn modelId="{C5F0DD92-84C6-4B09-B101-BFF41D2683DA}" type="presParOf" srcId="{F4024E9F-9931-4863-AF27-194492C7D68A}" destId="{9E698242-B396-43EE-8802-83473C62CDD3}" srcOrd="2" destOrd="0" presId="urn:microsoft.com/office/officeart/2005/8/layout/hProcess11"/>
    <dgm:cxn modelId="{936BCBB0-24CD-4899-A2C8-02E8B564A3C4}" type="presParOf" srcId="{865D75D7-1C30-41AD-91C1-7FE4B1A845AB}" destId="{B2B3C125-9EC3-4BEC-9C6D-A978D8615851}" srcOrd="9" destOrd="0" presId="urn:microsoft.com/office/officeart/2005/8/layout/hProcess11"/>
    <dgm:cxn modelId="{C2535A3D-D48B-4C3E-8D80-3C0DD22197BD}" type="presParOf" srcId="{865D75D7-1C30-41AD-91C1-7FE4B1A845AB}" destId="{8C04125B-AEC0-42C9-B1A6-F5BBD8A89858}" srcOrd="10" destOrd="0" presId="urn:microsoft.com/office/officeart/2005/8/layout/hProcess11"/>
    <dgm:cxn modelId="{323799DD-A897-4AAE-A39E-D99C988FF953}" type="presParOf" srcId="{8C04125B-AEC0-42C9-B1A6-F5BBD8A89858}" destId="{8F02DC0D-3025-4FB6-9103-96AB3FD60875}" srcOrd="0" destOrd="0" presId="urn:microsoft.com/office/officeart/2005/8/layout/hProcess11"/>
    <dgm:cxn modelId="{506BF920-2CE1-46AF-8C45-9262290B15AA}" type="presParOf" srcId="{8C04125B-AEC0-42C9-B1A6-F5BBD8A89858}" destId="{63E81236-BF63-4636-B7AE-F1FA14F5365D}" srcOrd="1" destOrd="0" presId="urn:microsoft.com/office/officeart/2005/8/layout/hProcess11"/>
    <dgm:cxn modelId="{4B8D7924-E255-4F00-A2FB-1C8EA505BCEB}" type="presParOf" srcId="{8C04125B-AEC0-42C9-B1A6-F5BBD8A89858}" destId="{692F3A08-0572-445B-B6F0-37739669FFF1}" srcOrd="2" destOrd="0" presId="urn:microsoft.com/office/officeart/2005/8/layout/hProcess11"/>
    <dgm:cxn modelId="{346F4650-5BEC-408D-8038-7140E32722D9}" type="presParOf" srcId="{865D75D7-1C30-41AD-91C1-7FE4B1A845AB}" destId="{FC8E7A8A-4CA6-4ECA-BA10-F564AFA1DC2E}" srcOrd="11" destOrd="0" presId="urn:microsoft.com/office/officeart/2005/8/layout/hProcess11"/>
    <dgm:cxn modelId="{7F12D2A3-F14F-4B49-A65B-7D534753EC36}" type="presParOf" srcId="{865D75D7-1C30-41AD-91C1-7FE4B1A845AB}" destId="{4B539BD4-1CBB-49BA-87BE-899DF7237241}" srcOrd="12" destOrd="0" presId="urn:microsoft.com/office/officeart/2005/8/layout/hProcess11"/>
    <dgm:cxn modelId="{BFF8CD49-6183-49FE-9ACE-DA5EFEB3BFAA}" type="presParOf" srcId="{4B539BD4-1CBB-49BA-87BE-899DF7237241}" destId="{A2A8DB00-733E-4D14-8B5B-2B3066F38BDB}" srcOrd="0" destOrd="0" presId="urn:microsoft.com/office/officeart/2005/8/layout/hProcess11"/>
    <dgm:cxn modelId="{4DAC09C6-47F8-4CE6-8306-6FDEAE9D938C}" type="presParOf" srcId="{4B539BD4-1CBB-49BA-87BE-899DF7237241}" destId="{5254D309-3260-4F25-BB57-A70BAD0A772E}" srcOrd="1" destOrd="0" presId="urn:microsoft.com/office/officeart/2005/8/layout/hProcess11"/>
    <dgm:cxn modelId="{31E2FC09-EEAD-42F1-92E2-BC34FA41D06F}" type="presParOf" srcId="{4B539BD4-1CBB-49BA-87BE-899DF7237241}" destId="{D036CA28-7213-4195-AC8E-81F71948726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E581A3-4E0E-43CE-B3F3-A37441BEB063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B73ECC-F4B4-4D4F-86B7-563E943F5C9A}">
      <dgm:prSet/>
      <dgm:spPr/>
      <dgm:t>
        <a:bodyPr/>
        <a:lstStyle/>
        <a:p>
          <a:pPr rtl="0"/>
          <a:r>
            <a:rPr lang="en-US" dirty="0" smtClean="0"/>
            <a:t>Economic Research</a:t>
          </a:r>
          <a:endParaRPr lang="en-US" dirty="0"/>
        </a:p>
      </dgm:t>
    </dgm:pt>
    <dgm:pt modelId="{AC0975FE-6EFB-4FBF-BE48-34098FAF38EA}" type="parTrans" cxnId="{E5CEEBF9-B340-45DE-9435-E3ED5B2C93B9}">
      <dgm:prSet/>
      <dgm:spPr/>
      <dgm:t>
        <a:bodyPr/>
        <a:lstStyle/>
        <a:p>
          <a:endParaRPr lang="en-US"/>
        </a:p>
      </dgm:t>
    </dgm:pt>
    <dgm:pt modelId="{B2D5F4C1-CDD4-4C49-9DA3-74B6C948995F}" type="sibTrans" cxnId="{E5CEEBF9-B340-45DE-9435-E3ED5B2C93B9}">
      <dgm:prSet/>
      <dgm:spPr/>
      <dgm:t>
        <a:bodyPr/>
        <a:lstStyle/>
        <a:p>
          <a:endParaRPr lang="en-US"/>
        </a:p>
      </dgm:t>
    </dgm:pt>
    <dgm:pt modelId="{C933FF25-ABC4-4A68-870D-71B5F9C0D447}">
      <dgm:prSet/>
      <dgm:spPr/>
      <dgm:t>
        <a:bodyPr/>
        <a:lstStyle/>
        <a:p>
          <a:pPr rtl="0"/>
          <a:r>
            <a:rPr lang="en-US" dirty="0" smtClean="0"/>
            <a:t>Model</a:t>
          </a:r>
          <a:endParaRPr lang="en-US" dirty="0"/>
        </a:p>
      </dgm:t>
    </dgm:pt>
    <dgm:pt modelId="{6DE357A3-5090-40AF-ADF7-38DE38BED73E}" type="parTrans" cxnId="{8488D501-AEE7-49B7-8E59-E8548E02921D}">
      <dgm:prSet/>
      <dgm:spPr/>
      <dgm:t>
        <a:bodyPr/>
        <a:lstStyle/>
        <a:p>
          <a:endParaRPr lang="en-US"/>
        </a:p>
      </dgm:t>
    </dgm:pt>
    <dgm:pt modelId="{81A35D4E-FA41-4CF4-B5D2-BCFD0FB34A23}" type="sibTrans" cxnId="{8488D501-AEE7-49B7-8E59-E8548E02921D}">
      <dgm:prSet/>
      <dgm:spPr/>
      <dgm:t>
        <a:bodyPr/>
        <a:lstStyle/>
        <a:p>
          <a:endParaRPr lang="en-US"/>
        </a:p>
      </dgm:t>
    </dgm:pt>
    <dgm:pt modelId="{D8F09B2C-394E-4B3D-A7F7-46F70CFE32AF}">
      <dgm:prSet/>
      <dgm:spPr/>
      <dgm:t>
        <a:bodyPr/>
        <a:lstStyle/>
        <a:p>
          <a:pPr rtl="0"/>
          <a:r>
            <a:rPr lang="en-US" smtClean="0"/>
            <a:t>Expert Judgment</a:t>
          </a:r>
          <a:endParaRPr lang="en-US"/>
        </a:p>
      </dgm:t>
    </dgm:pt>
    <dgm:pt modelId="{9B6CBBAC-DA2B-4285-9B13-F9A8C678B2DF}" type="parTrans" cxnId="{81043264-D916-4F0D-9B52-D112500F2892}">
      <dgm:prSet/>
      <dgm:spPr/>
      <dgm:t>
        <a:bodyPr/>
        <a:lstStyle/>
        <a:p>
          <a:endParaRPr lang="en-US"/>
        </a:p>
      </dgm:t>
    </dgm:pt>
    <dgm:pt modelId="{EE90E2C7-2CFD-42F0-88BD-4B64B2C74252}" type="sibTrans" cxnId="{81043264-D916-4F0D-9B52-D112500F2892}">
      <dgm:prSet/>
      <dgm:spPr/>
      <dgm:t>
        <a:bodyPr/>
        <a:lstStyle/>
        <a:p>
          <a:endParaRPr lang="en-US"/>
        </a:p>
      </dgm:t>
    </dgm:pt>
    <dgm:pt modelId="{F73B0095-6E68-47C1-A06A-89667A2F783B}">
      <dgm:prSet/>
      <dgm:spPr/>
      <dgm:t>
        <a:bodyPr/>
        <a:lstStyle/>
        <a:p>
          <a:pPr rtl="0"/>
          <a:r>
            <a:rPr lang="en-US" smtClean="0"/>
            <a:t>Forecast</a:t>
          </a:r>
          <a:endParaRPr lang="en-US"/>
        </a:p>
      </dgm:t>
    </dgm:pt>
    <dgm:pt modelId="{C3C7C98A-AFA6-45EB-9EB4-C1A1C2A8CDDC}" type="parTrans" cxnId="{B6A9778B-D524-4B4F-BF82-AD06C19D2C26}">
      <dgm:prSet/>
      <dgm:spPr/>
      <dgm:t>
        <a:bodyPr/>
        <a:lstStyle/>
        <a:p>
          <a:endParaRPr lang="en-US"/>
        </a:p>
      </dgm:t>
    </dgm:pt>
    <dgm:pt modelId="{F3C85906-0AE7-4EE8-B39E-D4527F8D14FA}" type="sibTrans" cxnId="{B6A9778B-D524-4B4F-BF82-AD06C19D2C26}">
      <dgm:prSet/>
      <dgm:spPr/>
      <dgm:t>
        <a:bodyPr/>
        <a:lstStyle/>
        <a:p>
          <a:endParaRPr lang="en-US"/>
        </a:p>
      </dgm:t>
    </dgm:pt>
    <dgm:pt modelId="{BF5A9263-0F8A-483E-9DEB-F23EEE7B1F1E}" type="pres">
      <dgm:prSet presAssocID="{F9E581A3-4E0E-43CE-B3F3-A37441BEB06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162AF4B-FC25-4B96-9962-E607D0092C5D}" type="pres">
      <dgm:prSet presAssocID="{52B73ECC-F4B4-4D4F-86B7-563E943F5C9A}" presName="Accent1" presStyleCnt="0"/>
      <dgm:spPr/>
    </dgm:pt>
    <dgm:pt modelId="{448F4869-50E9-4A66-98B4-1BD01C5D71DB}" type="pres">
      <dgm:prSet presAssocID="{52B73ECC-F4B4-4D4F-86B7-563E943F5C9A}" presName="Accent" presStyleLbl="node1" presStyleIdx="0" presStyleCnt="4"/>
      <dgm:spPr>
        <a:solidFill>
          <a:schemeClr val="tx2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A83F405-035B-4E60-895D-BD54BD03E2D4}" type="pres">
      <dgm:prSet presAssocID="{52B73ECC-F4B4-4D4F-86B7-563E943F5C9A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6E7A2-FF11-4657-8F7B-8EFBD4BCC03B}" type="pres">
      <dgm:prSet presAssocID="{C933FF25-ABC4-4A68-870D-71B5F9C0D447}" presName="Accent2" presStyleCnt="0"/>
      <dgm:spPr/>
    </dgm:pt>
    <dgm:pt modelId="{9A95E889-7324-4C32-B44A-586C606B250E}" type="pres">
      <dgm:prSet presAssocID="{C933FF25-ABC4-4A68-870D-71B5F9C0D447}" presName="Accent" presStyleLbl="node1" presStyleIdx="1" presStyleCnt="4"/>
      <dgm:spPr>
        <a:solidFill>
          <a:schemeClr val="tx2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9D593B6-5451-4C1B-A1EE-8D798D5FEC56}" type="pres">
      <dgm:prSet presAssocID="{C933FF25-ABC4-4A68-870D-71B5F9C0D447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17B91-C2B1-42E7-9BB6-24DC23132B1E}" type="pres">
      <dgm:prSet presAssocID="{D8F09B2C-394E-4B3D-A7F7-46F70CFE32AF}" presName="Accent3" presStyleCnt="0"/>
      <dgm:spPr/>
    </dgm:pt>
    <dgm:pt modelId="{A71FA0F5-1D69-400A-A891-D18861FBEDBA}" type="pres">
      <dgm:prSet presAssocID="{D8F09B2C-394E-4B3D-A7F7-46F70CFE32AF}" presName="Accent" presStyleLbl="node1" presStyleIdx="2" presStyleCnt="4"/>
      <dgm:spPr>
        <a:solidFill>
          <a:schemeClr val="tx2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9377E53-22D5-47C3-BF7D-7CDB0F01FEC4}" type="pres">
      <dgm:prSet presAssocID="{D8F09B2C-394E-4B3D-A7F7-46F70CFE32AF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4DB88-261E-4848-B895-F18D58AA231E}" type="pres">
      <dgm:prSet presAssocID="{F73B0095-6E68-47C1-A06A-89667A2F783B}" presName="Accent4" presStyleCnt="0"/>
      <dgm:spPr/>
    </dgm:pt>
    <dgm:pt modelId="{5360B4B0-364D-4E5D-B249-88904E4EF81E}" type="pres">
      <dgm:prSet presAssocID="{F73B0095-6E68-47C1-A06A-89667A2F783B}" presName="Accent" presStyleLbl="node1" presStyleIdx="3" presStyleCnt="4"/>
      <dgm:spPr>
        <a:solidFill>
          <a:schemeClr val="tx2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E64332DB-3CF3-45E1-8CC3-3DC993276EA4}" type="pres">
      <dgm:prSet presAssocID="{F73B0095-6E68-47C1-A06A-89667A2F783B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266E0E-6926-42CF-AEA4-2FE77D6A7A0E}" type="presOf" srcId="{F9E581A3-4E0E-43CE-B3F3-A37441BEB063}" destId="{BF5A9263-0F8A-483E-9DEB-F23EEE7B1F1E}" srcOrd="0" destOrd="0" presId="urn:microsoft.com/office/officeart/2009/layout/CircleArrowProcess"/>
    <dgm:cxn modelId="{50E4F8B4-B301-4CD0-AEDB-96983E925A96}" type="presOf" srcId="{52B73ECC-F4B4-4D4F-86B7-563E943F5C9A}" destId="{1A83F405-035B-4E60-895D-BD54BD03E2D4}" srcOrd="0" destOrd="0" presId="urn:microsoft.com/office/officeart/2009/layout/CircleArrowProcess"/>
    <dgm:cxn modelId="{81043264-D916-4F0D-9B52-D112500F2892}" srcId="{F9E581A3-4E0E-43CE-B3F3-A37441BEB063}" destId="{D8F09B2C-394E-4B3D-A7F7-46F70CFE32AF}" srcOrd="2" destOrd="0" parTransId="{9B6CBBAC-DA2B-4285-9B13-F9A8C678B2DF}" sibTransId="{EE90E2C7-2CFD-42F0-88BD-4B64B2C74252}"/>
    <dgm:cxn modelId="{CCCAFAE0-31D1-4EB9-8D90-26290B8C2A8B}" type="presOf" srcId="{F73B0095-6E68-47C1-A06A-89667A2F783B}" destId="{E64332DB-3CF3-45E1-8CC3-3DC993276EA4}" srcOrd="0" destOrd="0" presId="urn:microsoft.com/office/officeart/2009/layout/CircleArrowProcess"/>
    <dgm:cxn modelId="{B6A9778B-D524-4B4F-BF82-AD06C19D2C26}" srcId="{F9E581A3-4E0E-43CE-B3F3-A37441BEB063}" destId="{F73B0095-6E68-47C1-A06A-89667A2F783B}" srcOrd="3" destOrd="0" parTransId="{C3C7C98A-AFA6-45EB-9EB4-C1A1C2A8CDDC}" sibTransId="{F3C85906-0AE7-4EE8-B39E-D4527F8D14FA}"/>
    <dgm:cxn modelId="{7581E023-689D-4D9E-ACB8-C9E2EF3CB697}" type="presOf" srcId="{D8F09B2C-394E-4B3D-A7F7-46F70CFE32AF}" destId="{79377E53-22D5-47C3-BF7D-7CDB0F01FEC4}" srcOrd="0" destOrd="0" presId="urn:microsoft.com/office/officeart/2009/layout/CircleArrowProcess"/>
    <dgm:cxn modelId="{2039ACE9-F3F9-4F85-ADB1-22073C357049}" type="presOf" srcId="{C933FF25-ABC4-4A68-870D-71B5F9C0D447}" destId="{B9D593B6-5451-4C1B-A1EE-8D798D5FEC56}" srcOrd="0" destOrd="0" presId="urn:microsoft.com/office/officeart/2009/layout/CircleArrowProcess"/>
    <dgm:cxn modelId="{8488D501-AEE7-49B7-8E59-E8548E02921D}" srcId="{F9E581A3-4E0E-43CE-B3F3-A37441BEB063}" destId="{C933FF25-ABC4-4A68-870D-71B5F9C0D447}" srcOrd="1" destOrd="0" parTransId="{6DE357A3-5090-40AF-ADF7-38DE38BED73E}" sibTransId="{81A35D4E-FA41-4CF4-B5D2-BCFD0FB34A23}"/>
    <dgm:cxn modelId="{E5CEEBF9-B340-45DE-9435-E3ED5B2C93B9}" srcId="{F9E581A3-4E0E-43CE-B3F3-A37441BEB063}" destId="{52B73ECC-F4B4-4D4F-86B7-563E943F5C9A}" srcOrd="0" destOrd="0" parTransId="{AC0975FE-6EFB-4FBF-BE48-34098FAF38EA}" sibTransId="{B2D5F4C1-CDD4-4C49-9DA3-74B6C948995F}"/>
    <dgm:cxn modelId="{30BFBE3C-1CBE-4271-932B-A3B19718D425}" type="presParOf" srcId="{BF5A9263-0F8A-483E-9DEB-F23EEE7B1F1E}" destId="{C162AF4B-FC25-4B96-9962-E607D0092C5D}" srcOrd="0" destOrd="0" presId="urn:microsoft.com/office/officeart/2009/layout/CircleArrowProcess"/>
    <dgm:cxn modelId="{9E8B433F-4B93-430A-842B-346F2D2707BF}" type="presParOf" srcId="{C162AF4B-FC25-4B96-9962-E607D0092C5D}" destId="{448F4869-50E9-4A66-98B4-1BD01C5D71DB}" srcOrd="0" destOrd="0" presId="urn:microsoft.com/office/officeart/2009/layout/CircleArrowProcess"/>
    <dgm:cxn modelId="{8176C08F-E649-41E0-AFF5-358CF653BF3E}" type="presParOf" srcId="{BF5A9263-0F8A-483E-9DEB-F23EEE7B1F1E}" destId="{1A83F405-035B-4E60-895D-BD54BD03E2D4}" srcOrd="1" destOrd="0" presId="urn:microsoft.com/office/officeart/2009/layout/CircleArrowProcess"/>
    <dgm:cxn modelId="{4C897842-6415-4142-8EF3-CA1B9BE4F74E}" type="presParOf" srcId="{BF5A9263-0F8A-483E-9DEB-F23EEE7B1F1E}" destId="{E1D6E7A2-FF11-4657-8F7B-8EFBD4BCC03B}" srcOrd="2" destOrd="0" presId="urn:microsoft.com/office/officeart/2009/layout/CircleArrowProcess"/>
    <dgm:cxn modelId="{EA95FA5C-63B8-42B9-ADCA-6BB1D9838138}" type="presParOf" srcId="{E1D6E7A2-FF11-4657-8F7B-8EFBD4BCC03B}" destId="{9A95E889-7324-4C32-B44A-586C606B250E}" srcOrd="0" destOrd="0" presId="urn:microsoft.com/office/officeart/2009/layout/CircleArrowProcess"/>
    <dgm:cxn modelId="{590E9D81-86DF-4286-A08B-BF5994E3282A}" type="presParOf" srcId="{BF5A9263-0F8A-483E-9DEB-F23EEE7B1F1E}" destId="{B9D593B6-5451-4C1B-A1EE-8D798D5FEC56}" srcOrd="3" destOrd="0" presId="urn:microsoft.com/office/officeart/2009/layout/CircleArrowProcess"/>
    <dgm:cxn modelId="{2F375629-17BB-407D-92A1-3420863E6B10}" type="presParOf" srcId="{BF5A9263-0F8A-483E-9DEB-F23EEE7B1F1E}" destId="{ED317B91-C2B1-42E7-9BB6-24DC23132B1E}" srcOrd="4" destOrd="0" presId="urn:microsoft.com/office/officeart/2009/layout/CircleArrowProcess"/>
    <dgm:cxn modelId="{3CCD24CD-B4F7-4A31-9F20-3EB8EB5C58AA}" type="presParOf" srcId="{ED317B91-C2B1-42E7-9BB6-24DC23132B1E}" destId="{A71FA0F5-1D69-400A-A891-D18861FBEDBA}" srcOrd="0" destOrd="0" presId="urn:microsoft.com/office/officeart/2009/layout/CircleArrowProcess"/>
    <dgm:cxn modelId="{B1F53CF5-3BF5-4430-9675-27CDD82842B1}" type="presParOf" srcId="{BF5A9263-0F8A-483E-9DEB-F23EEE7B1F1E}" destId="{79377E53-22D5-47C3-BF7D-7CDB0F01FEC4}" srcOrd="5" destOrd="0" presId="urn:microsoft.com/office/officeart/2009/layout/CircleArrowProcess"/>
    <dgm:cxn modelId="{D964F9FC-E50D-4D20-AAAD-F85516184068}" type="presParOf" srcId="{BF5A9263-0F8A-483E-9DEB-F23EEE7B1F1E}" destId="{C464DB88-261E-4848-B895-F18D58AA231E}" srcOrd="6" destOrd="0" presId="urn:microsoft.com/office/officeart/2009/layout/CircleArrowProcess"/>
    <dgm:cxn modelId="{8BC27A44-B302-4B2D-835E-FAEC1319ABC1}" type="presParOf" srcId="{C464DB88-261E-4848-B895-F18D58AA231E}" destId="{5360B4B0-364D-4E5D-B249-88904E4EF81E}" srcOrd="0" destOrd="0" presId="urn:microsoft.com/office/officeart/2009/layout/CircleArrowProcess"/>
    <dgm:cxn modelId="{7E7F0FB5-7C56-446C-83D2-03103AAF9348}" type="presParOf" srcId="{BF5A9263-0F8A-483E-9DEB-F23EEE7B1F1E}" destId="{E64332DB-3CF3-45E1-8CC3-3DC993276EA4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C6B64E-9393-44DC-BF70-3676498C433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690325-4C0B-416C-92F9-6F4C4E535A2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Consumer</a:t>
          </a:r>
        </a:p>
        <a:p>
          <a:r>
            <a:rPr lang="en-US" dirty="0" smtClean="0"/>
            <a:t>Confidence</a:t>
          </a:r>
          <a:endParaRPr lang="en-US" dirty="0"/>
        </a:p>
      </dgm:t>
    </dgm:pt>
    <dgm:pt modelId="{48535A1F-FDDF-4EE5-BF4A-13A973474C38}" type="parTrans" cxnId="{A53DE772-019B-4499-BD24-4089EC8B4747}">
      <dgm:prSet/>
      <dgm:spPr/>
      <dgm:t>
        <a:bodyPr/>
        <a:lstStyle/>
        <a:p>
          <a:endParaRPr lang="en-US"/>
        </a:p>
      </dgm:t>
    </dgm:pt>
    <dgm:pt modelId="{EDCDC4DF-5457-4452-82A6-347B7DBF5BD2}" type="sibTrans" cxnId="{A53DE772-019B-4499-BD24-4089EC8B4747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202820E1-9C49-450C-A523-72D021D25AC2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Increased </a:t>
          </a:r>
        </a:p>
        <a:p>
          <a:r>
            <a:rPr lang="en-US" dirty="0" smtClean="0"/>
            <a:t>Demand</a:t>
          </a:r>
          <a:endParaRPr lang="en-US" dirty="0"/>
        </a:p>
      </dgm:t>
    </dgm:pt>
    <dgm:pt modelId="{BAB0450B-288D-422E-A367-A70196E1FDFD}" type="parTrans" cxnId="{B3612F30-3E5A-4E33-B0DB-DB8DFE8647B8}">
      <dgm:prSet/>
      <dgm:spPr/>
      <dgm:t>
        <a:bodyPr/>
        <a:lstStyle/>
        <a:p>
          <a:endParaRPr lang="en-US"/>
        </a:p>
      </dgm:t>
    </dgm:pt>
    <dgm:pt modelId="{8B24BB8E-326D-451D-9B67-BCC85BE9CA13}" type="sibTrans" cxnId="{B3612F30-3E5A-4E33-B0DB-DB8DFE8647B8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7EF7BC36-BF57-4EE2-96F4-D7C5CCE9E58C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Increased Production</a:t>
          </a:r>
          <a:endParaRPr lang="en-US" dirty="0"/>
        </a:p>
      </dgm:t>
    </dgm:pt>
    <dgm:pt modelId="{D57A8A9F-E105-427B-AC7E-E334D34799C4}" type="parTrans" cxnId="{68801C6F-6C96-434C-94C5-8230B19DD9EF}">
      <dgm:prSet/>
      <dgm:spPr/>
      <dgm:t>
        <a:bodyPr/>
        <a:lstStyle/>
        <a:p>
          <a:endParaRPr lang="en-US"/>
        </a:p>
      </dgm:t>
    </dgm:pt>
    <dgm:pt modelId="{FC1C25C5-5997-456E-AF24-5B08E02E7470}" type="sibTrans" cxnId="{68801C6F-6C96-434C-94C5-8230B19DD9EF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D0448FF6-0F61-4349-8987-A3A0471D119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More Jobs</a:t>
          </a:r>
          <a:endParaRPr lang="en-US" dirty="0"/>
        </a:p>
      </dgm:t>
    </dgm:pt>
    <dgm:pt modelId="{DDD7AD8B-1949-4D35-9604-1FA69E240FBE}" type="parTrans" cxnId="{5747A583-C76B-4F1C-BAA1-C49562B29425}">
      <dgm:prSet/>
      <dgm:spPr/>
      <dgm:t>
        <a:bodyPr/>
        <a:lstStyle/>
        <a:p>
          <a:endParaRPr lang="en-US"/>
        </a:p>
      </dgm:t>
    </dgm:pt>
    <dgm:pt modelId="{129347FF-A2A4-4BBC-AFDE-C125815BF7B0}" type="sibTrans" cxnId="{5747A583-C76B-4F1C-BAA1-C49562B29425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A7C77672-AB76-4C35-8A80-57EC894D77AC}" type="pres">
      <dgm:prSet presAssocID="{69C6B64E-9393-44DC-BF70-3676498C433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D7A160-FA46-46F1-B4F8-8665FD035690}" type="pres">
      <dgm:prSet presAssocID="{31690325-4C0B-416C-92F9-6F4C4E535A2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AF1018-18D6-40C8-8029-350F9C0B8474}" type="pres">
      <dgm:prSet presAssocID="{EDCDC4DF-5457-4452-82A6-347B7DBF5BD2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B31BBBF-8742-46CB-B6D2-22E7683F0E68}" type="pres">
      <dgm:prSet presAssocID="{EDCDC4DF-5457-4452-82A6-347B7DBF5BD2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FDA46568-CC04-41AD-BE79-FB68042ED311}" type="pres">
      <dgm:prSet presAssocID="{202820E1-9C49-450C-A523-72D021D25AC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D997E8-80B9-4A8C-A923-1831E07ABE98}" type="pres">
      <dgm:prSet presAssocID="{8B24BB8E-326D-451D-9B67-BCC85BE9CA1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8FBE15A-A72E-4CA9-BBDD-C107DF69B457}" type="pres">
      <dgm:prSet presAssocID="{8B24BB8E-326D-451D-9B67-BCC85BE9CA13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68B473A-7D08-4022-9FCC-2114F162A512}" type="pres">
      <dgm:prSet presAssocID="{7EF7BC36-BF57-4EE2-96F4-D7C5CCE9E58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34A523-E9BC-4D80-B989-606861A960CB}" type="pres">
      <dgm:prSet presAssocID="{FC1C25C5-5997-456E-AF24-5B08E02E7470}" presName="sibTrans" presStyleLbl="sibTrans2D1" presStyleIdx="2" presStyleCnt="4"/>
      <dgm:spPr/>
      <dgm:t>
        <a:bodyPr/>
        <a:lstStyle/>
        <a:p>
          <a:endParaRPr lang="en-US"/>
        </a:p>
      </dgm:t>
    </dgm:pt>
    <dgm:pt modelId="{1DF47FC8-7C3D-4EF8-84DB-43BDEE8C5A23}" type="pres">
      <dgm:prSet presAssocID="{FC1C25C5-5997-456E-AF24-5B08E02E747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8E5F5FA-0B32-4EB4-BDC4-5BEA80E1E202}" type="pres">
      <dgm:prSet presAssocID="{D0448FF6-0F61-4349-8987-A3A0471D119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CE050-392A-4E07-BF7C-C068BC4300F1}" type="pres">
      <dgm:prSet presAssocID="{129347FF-A2A4-4BBC-AFDE-C125815BF7B0}" presName="sibTrans" presStyleLbl="sibTrans2D1" presStyleIdx="3" presStyleCnt="4"/>
      <dgm:spPr/>
      <dgm:t>
        <a:bodyPr/>
        <a:lstStyle/>
        <a:p>
          <a:endParaRPr lang="en-US"/>
        </a:p>
      </dgm:t>
    </dgm:pt>
    <dgm:pt modelId="{D7DB1B4D-00CC-45C1-955C-B2C9002FF5BE}" type="pres">
      <dgm:prSet presAssocID="{129347FF-A2A4-4BBC-AFDE-C125815BF7B0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0F3ED85B-6F1B-43A3-BB8A-6C4474C71AEF}" type="presOf" srcId="{FC1C25C5-5997-456E-AF24-5B08E02E7470}" destId="{C534A523-E9BC-4D80-B989-606861A960CB}" srcOrd="0" destOrd="0" presId="urn:microsoft.com/office/officeart/2005/8/layout/cycle2"/>
    <dgm:cxn modelId="{DD3FA811-944B-4979-AD8A-4BD23ECD3F46}" type="presOf" srcId="{31690325-4C0B-416C-92F9-6F4C4E535A23}" destId="{F9D7A160-FA46-46F1-B4F8-8665FD035690}" srcOrd="0" destOrd="0" presId="urn:microsoft.com/office/officeart/2005/8/layout/cycle2"/>
    <dgm:cxn modelId="{91B99150-A140-4B86-925B-6230E15AE241}" type="presOf" srcId="{202820E1-9C49-450C-A523-72D021D25AC2}" destId="{FDA46568-CC04-41AD-BE79-FB68042ED311}" srcOrd="0" destOrd="0" presId="urn:microsoft.com/office/officeart/2005/8/layout/cycle2"/>
    <dgm:cxn modelId="{1A37F440-9B9B-4DAC-B81D-B88D23E3F844}" type="presOf" srcId="{129347FF-A2A4-4BBC-AFDE-C125815BF7B0}" destId="{D7DB1B4D-00CC-45C1-955C-B2C9002FF5BE}" srcOrd="1" destOrd="0" presId="urn:microsoft.com/office/officeart/2005/8/layout/cycle2"/>
    <dgm:cxn modelId="{7C12562B-4EEF-49BB-9CFA-6945B071AC9C}" type="presOf" srcId="{8B24BB8E-326D-451D-9B67-BCC85BE9CA13}" destId="{18FBE15A-A72E-4CA9-BBDD-C107DF69B457}" srcOrd="1" destOrd="0" presId="urn:microsoft.com/office/officeart/2005/8/layout/cycle2"/>
    <dgm:cxn modelId="{29CFA7CC-4B55-445C-B9F2-D272B7842FD5}" type="presOf" srcId="{EDCDC4DF-5457-4452-82A6-347B7DBF5BD2}" destId="{F8AF1018-18D6-40C8-8029-350F9C0B8474}" srcOrd="0" destOrd="0" presId="urn:microsoft.com/office/officeart/2005/8/layout/cycle2"/>
    <dgm:cxn modelId="{0A60571A-5A8D-4E32-9DFA-A9C56C289CDC}" type="presOf" srcId="{EDCDC4DF-5457-4452-82A6-347B7DBF5BD2}" destId="{4B31BBBF-8742-46CB-B6D2-22E7683F0E68}" srcOrd="1" destOrd="0" presId="urn:microsoft.com/office/officeart/2005/8/layout/cycle2"/>
    <dgm:cxn modelId="{B3612F30-3E5A-4E33-B0DB-DB8DFE8647B8}" srcId="{69C6B64E-9393-44DC-BF70-3676498C4332}" destId="{202820E1-9C49-450C-A523-72D021D25AC2}" srcOrd="1" destOrd="0" parTransId="{BAB0450B-288D-422E-A367-A70196E1FDFD}" sibTransId="{8B24BB8E-326D-451D-9B67-BCC85BE9CA13}"/>
    <dgm:cxn modelId="{7FFAAF32-71FC-4BE4-A17F-6EE9485788B3}" type="presOf" srcId="{69C6B64E-9393-44DC-BF70-3676498C4332}" destId="{A7C77672-AB76-4C35-8A80-57EC894D77AC}" srcOrd="0" destOrd="0" presId="urn:microsoft.com/office/officeart/2005/8/layout/cycle2"/>
    <dgm:cxn modelId="{CE86E764-0808-4311-AA7C-1202C846622F}" type="presOf" srcId="{FC1C25C5-5997-456E-AF24-5B08E02E7470}" destId="{1DF47FC8-7C3D-4EF8-84DB-43BDEE8C5A23}" srcOrd="1" destOrd="0" presId="urn:microsoft.com/office/officeart/2005/8/layout/cycle2"/>
    <dgm:cxn modelId="{643C266C-D1CE-4E4F-9C3F-27C1717471EF}" type="presOf" srcId="{8B24BB8E-326D-451D-9B67-BCC85BE9CA13}" destId="{A4D997E8-80B9-4A8C-A923-1831E07ABE98}" srcOrd="0" destOrd="0" presId="urn:microsoft.com/office/officeart/2005/8/layout/cycle2"/>
    <dgm:cxn modelId="{5747A583-C76B-4F1C-BAA1-C49562B29425}" srcId="{69C6B64E-9393-44DC-BF70-3676498C4332}" destId="{D0448FF6-0F61-4349-8987-A3A0471D1193}" srcOrd="3" destOrd="0" parTransId="{DDD7AD8B-1949-4D35-9604-1FA69E240FBE}" sibTransId="{129347FF-A2A4-4BBC-AFDE-C125815BF7B0}"/>
    <dgm:cxn modelId="{DA0FD072-82EF-4626-AF33-50F34FA0E779}" type="presOf" srcId="{129347FF-A2A4-4BBC-AFDE-C125815BF7B0}" destId="{D6ECE050-392A-4E07-BF7C-C068BC4300F1}" srcOrd="0" destOrd="0" presId="urn:microsoft.com/office/officeart/2005/8/layout/cycle2"/>
    <dgm:cxn modelId="{68801C6F-6C96-434C-94C5-8230B19DD9EF}" srcId="{69C6B64E-9393-44DC-BF70-3676498C4332}" destId="{7EF7BC36-BF57-4EE2-96F4-D7C5CCE9E58C}" srcOrd="2" destOrd="0" parTransId="{D57A8A9F-E105-427B-AC7E-E334D34799C4}" sibTransId="{FC1C25C5-5997-456E-AF24-5B08E02E7470}"/>
    <dgm:cxn modelId="{A53DE772-019B-4499-BD24-4089EC8B4747}" srcId="{69C6B64E-9393-44DC-BF70-3676498C4332}" destId="{31690325-4C0B-416C-92F9-6F4C4E535A23}" srcOrd="0" destOrd="0" parTransId="{48535A1F-FDDF-4EE5-BF4A-13A973474C38}" sibTransId="{EDCDC4DF-5457-4452-82A6-347B7DBF5BD2}"/>
    <dgm:cxn modelId="{5594A3C4-10FA-488A-9E5E-C02FFDE9EBC1}" type="presOf" srcId="{D0448FF6-0F61-4349-8987-A3A0471D1193}" destId="{B8E5F5FA-0B32-4EB4-BDC4-5BEA80E1E202}" srcOrd="0" destOrd="0" presId="urn:microsoft.com/office/officeart/2005/8/layout/cycle2"/>
    <dgm:cxn modelId="{2B9331C5-69CE-4104-82CF-DB677521391D}" type="presOf" srcId="{7EF7BC36-BF57-4EE2-96F4-D7C5CCE9E58C}" destId="{468B473A-7D08-4022-9FCC-2114F162A512}" srcOrd="0" destOrd="0" presId="urn:microsoft.com/office/officeart/2005/8/layout/cycle2"/>
    <dgm:cxn modelId="{8B64CF80-3630-40A1-8E89-79006E8D2D9E}" type="presParOf" srcId="{A7C77672-AB76-4C35-8A80-57EC894D77AC}" destId="{F9D7A160-FA46-46F1-B4F8-8665FD035690}" srcOrd="0" destOrd="0" presId="urn:microsoft.com/office/officeart/2005/8/layout/cycle2"/>
    <dgm:cxn modelId="{09E6B786-CB89-45E2-907D-6E4B51E1554D}" type="presParOf" srcId="{A7C77672-AB76-4C35-8A80-57EC894D77AC}" destId="{F8AF1018-18D6-40C8-8029-350F9C0B8474}" srcOrd="1" destOrd="0" presId="urn:microsoft.com/office/officeart/2005/8/layout/cycle2"/>
    <dgm:cxn modelId="{02BF6447-00D5-4D13-9BBE-D8D4037079BD}" type="presParOf" srcId="{F8AF1018-18D6-40C8-8029-350F9C0B8474}" destId="{4B31BBBF-8742-46CB-B6D2-22E7683F0E68}" srcOrd="0" destOrd="0" presId="urn:microsoft.com/office/officeart/2005/8/layout/cycle2"/>
    <dgm:cxn modelId="{6D5BF3E5-5BF5-443B-AB1B-9FAF78475EA1}" type="presParOf" srcId="{A7C77672-AB76-4C35-8A80-57EC894D77AC}" destId="{FDA46568-CC04-41AD-BE79-FB68042ED311}" srcOrd="2" destOrd="0" presId="urn:microsoft.com/office/officeart/2005/8/layout/cycle2"/>
    <dgm:cxn modelId="{CCC0C587-88CF-4C57-A5DC-1A33FAC398CE}" type="presParOf" srcId="{A7C77672-AB76-4C35-8A80-57EC894D77AC}" destId="{A4D997E8-80B9-4A8C-A923-1831E07ABE98}" srcOrd="3" destOrd="0" presId="urn:microsoft.com/office/officeart/2005/8/layout/cycle2"/>
    <dgm:cxn modelId="{571C0496-A1A0-4B0A-9468-C12E0144C214}" type="presParOf" srcId="{A4D997E8-80B9-4A8C-A923-1831E07ABE98}" destId="{18FBE15A-A72E-4CA9-BBDD-C107DF69B457}" srcOrd="0" destOrd="0" presId="urn:microsoft.com/office/officeart/2005/8/layout/cycle2"/>
    <dgm:cxn modelId="{E42AB54E-B0EA-47E7-BFF9-E89115801A43}" type="presParOf" srcId="{A7C77672-AB76-4C35-8A80-57EC894D77AC}" destId="{468B473A-7D08-4022-9FCC-2114F162A512}" srcOrd="4" destOrd="0" presId="urn:microsoft.com/office/officeart/2005/8/layout/cycle2"/>
    <dgm:cxn modelId="{A4D61849-4D94-4316-8402-95F317103EAB}" type="presParOf" srcId="{A7C77672-AB76-4C35-8A80-57EC894D77AC}" destId="{C534A523-E9BC-4D80-B989-606861A960CB}" srcOrd="5" destOrd="0" presId="urn:microsoft.com/office/officeart/2005/8/layout/cycle2"/>
    <dgm:cxn modelId="{6C023394-8774-47A1-8A82-6162A7D51317}" type="presParOf" srcId="{C534A523-E9BC-4D80-B989-606861A960CB}" destId="{1DF47FC8-7C3D-4EF8-84DB-43BDEE8C5A23}" srcOrd="0" destOrd="0" presId="urn:microsoft.com/office/officeart/2005/8/layout/cycle2"/>
    <dgm:cxn modelId="{77D69FA7-52C5-45F6-8D5D-C0F2AF57C806}" type="presParOf" srcId="{A7C77672-AB76-4C35-8A80-57EC894D77AC}" destId="{B8E5F5FA-0B32-4EB4-BDC4-5BEA80E1E202}" srcOrd="6" destOrd="0" presId="urn:microsoft.com/office/officeart/2005/8/layout/cycle2"/>
    <dgm:cxn modelId="{D03FCE3F-DBBC-4E11-8258-B4E07F618585}" type="presParOf" srcId="{A7C77672-AB76-4C35-8A80-57EC894D77AC}" destId="{D6ECE050-392A-4E07-BF7C-C068BC4300F1}" srcOrd="7" destOrd="0" presId="urn:microsoft.com/office/officeart/2005/8/layout/cycle2"/>
    <dgm:cxn modelId="{DEDCCC31-22E5-407C-BFC4-FB18D5E79121}" type="presParOf" srcId="{D6ECE050-392A-4E07-BF7C-C068BC4300F1}" destId="{D7DB1B4D-00CC-45C1-955C-B2C9002FF5B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F326D-3F52-49F9-BBC3-45F53063E79A}">
      <dsp:nvSpPr>
        <dsp:cNvPr id="0" name=""/>
        <dsp:cNvSpPr/>
      </dsp:nvSpPr>
      <dsp:spPr>
        <a:xfrm>
          <a:off x="0" y="937260"/>
          <a:ext cx="8686800" cy="124968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A44173-CC38-4B24-9676-B7CEDA82796B}">
      <dsp:nvSpPr>
        <dsp:cNvPr id="0" name=""/>
        <dsp:cNvSpPr/>
      </dsp:nvSpPr>
      <dsp:spPr>
        <a:xfrm>
          <a:off x="2216" y="0"/>
          <a:ext cx="1034526" cy="1249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Housing bubble</a:t>
          </a:r>
          <a:endParaRPr lang="en-US" sz="1300" kern="1200" dirty="0"/>
        </a:p>
      </dsp:txBody>
      <dsp:txXfrm>
        <a:off x="2216" y="0"/>
        <a:ext cx="1034526" cy="1249680"/>
      </dsp:txXfrm>
    </dsp:sp>
    <dsp:sp modelId="{7D438737-2714-43BA-870E-9549A5E9AFB5}">
      <dsp:nvSpPr>
        <dsp:cNvPr id="0" name=""/>
        <dsp:cNvSpPr/>
      </dsp:nvSpPr>
      <dsp:spPr>
        <a:xfrm>
          <a:off x="363270" y="1405890"/>
          <a:ext cx="312420" cy="31242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EF0ED4-3AC9-4364-94A9-F304B527CA36}">
      <dsp:nvSpPr>
        <dsp:cNvPr id="0" name=""/>
        <dsp:cNvSpPr/>
      </dsp:nvSpPr>
      <dsp:spPr>
        <a:xfrm>
          <a:off x="1088469" y="1874520"/>
          <a:ext cx="1034526" cy="1249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2008  Recession</a:t>
          </a:r>
          <a:endParaRPr lang="en-US" sz="1300" kern="1200" dirty="0"/>
        </a:p>
      </dsp:txBody>
      <dsp:txXfrm>
        <a:off x="1088469" y="1874520"/>
        <a:ext cx="1034526" cy="1249680"/>
      </dsp:txXfrm>
    </dsp:sp>
    <dsp:sp modelId="{C31195DD-7318-4F84-B7DE-9D20E4B2326A}">
      <dsp:nvSpPr>
        <dsp:cNvPr id="0" name=""/>
        <dsp:cNvSpPr/>
      </dsp:nvSpPr>
      <dsp:spPr>
        <a:xfrm>
          <a:off x="1449523" y="1405890"/>
          <a:ext cx="312420" cy="31242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51A1EC-1CE9-4D4C-B0E1-78085B209B3B}">
      <dsp:nvSpPr>
        <dsp:cNvPr id="0" name=""/>
        <dsp:cNvSpPr/>
      </dsp:nvSpPr>
      <dsp:spPr>
        <a:xfrm>
          <a:off x="2174722" y="0"/>
          <a:ext cx="1034526" cy="1249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Increased money supply/ low interest rates</a:t>
          </a:r>
          <a:endParaRPr lang="en-US" sz="1300" kern="1200" dirty="0"/>
        </a:p>
      </dsp:txBody>
      <dsp:txXfrm>
        <a:off x="2174722" y="0"/>
        <a:ext cx="1034526" cy="1249680"/>
      </dsp:txXfrm>
    </dsp:sp>
    <dsp:sp modelId="{1B4FA67B-736E-4D9E-B9DE-824ED7469411}">
      <dsp:nvSpPr>
        <dsp:cNvPr id="0" name=""/>
        <dsp:cNvSpPr/>
      </dsp:nvSpPr>
      <dsp:spPr>
        <a:xfrm>
          <a:off x="2535775" y="1405890"/>
          <a:ext cx="312420" cy="31242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F2C21E-EDAA-470F-A418-2C21EB50AF2E}">
      <dsp:nvSpPr>
        <dsp:cNvPr id="0" name=""/>
        <dsp:cNvSpPr/>
      </dsp:nvSpPr>
      <dsp:spPr>
        <a:xfrm>
          <a:off x="3260975" y="1874520"/>
          <a:ext cx="1034526" cy="1249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Fiscal stimulus policies enacted</a:t>
          </a:r>
          <a:endParaRPr lang="en-US" sz="1300" kern="1200" dirty="0"/>
        </a:p>
      </dsp:txBody>
      <dsp:txXfrm>
        <a:off x="3260975" y="1874520"/>
        <a:ext cx="1034526" cy="1249680"/>
      </dsp:txXfrm>
    </dsp:sp>
    <dsp:sp modelId="{F4E7A3C6-2F96-4B75-8553-A594AB99B7F7}">
      <dsp:nvSpPr>
        <dsp:cNvPr id="0" name=""/>
        <dsp:cNvSpPr/>
      </dsp:nvSpPr>
      <dsp:spPr>
        <a:xfrm>
          <a:off x="3622028" y="1405890"/>
          <a:ext cx="312420" cy="31242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C28A1-05EF-477B-BA85-875758EFF5AA}">
      <dsp:nvSpPr>
        <dsp:cNvPr id="0" name=""/>
        <dsp:cNvSpPr/>
      </dsp:nvSpPr>
      <dsp:spPr>
        <a:xfrm>
          <a:off x="4347228" y="0"/>
          <a:ext cx="1034526" cy="1249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2009- Recession technically ends</a:t>
          </a:r>
          <a:endParaRPr lang="en-US" sz="1300" kern="1200" dirty="0"/>
        </a:p>
      </dsp:txBody>
      <dsp:txXfrm>
        <a:off x="4347228" y="0"/>
        <a:ext cx="1034526" cy="1249680"/>
      </dsp:txXfrm>
    </dsp:sp>
    <dsp:sp modelId="{115B0230-EC2E-4031-8501-DFDE66F87978}">
      <dsp:nvSpPr>
        <dsp:cNvPr id="0" name=""/>
        <dsp:cNvSpPr/>
      </dsp:nvSpPr>
      <dsp:spPr>
        <a:xfrm>
          <a:off x="4708281" y="1405890"/>
          <a:ext cx="312420" cy="31242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2DC0D-3025-4FB6-9103-96AB3FD60875}">
      <dsp:nvSpPr>
        <dsp:cNvPr id="0" name=""/>
        <dsp:cNvSpPr/>
      </dsp:nvSpPr>
      <dsp:spPr>
        <a:xfrm>
          <a:off x="5433481" y="1874520"/>
          <a:ext cx="1296168" cy="1249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Increased income inequality 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(Top 1%)</a:t>
          </a:r>
          <a:endParaRPr lang="en-US" sz="1300" kern="1200" dirty="0"/>
        </a:p>
      </dsp:txBody>
      <dsp:txXfrm>
        <a:off x="5433481" y="1874520"/>
        <a:ext cx="1296168" cy="1249680"/>
      </dsp:txXfrm>
    </dsp:sp>
    <dsp:sp modelId="{63E81236-BF63-4636-B7AE-F1FA14F5365D}">
      <dsp:nvSpPr>
        <dsp:cNvPr id="0" name=""/>
        <dsp:cNvSpPr/>
      </dsp:nvSpPr>
      <dsp:spPr>
        <a:xfrm>
          <a:off x="5925355" y="1405890"/>
          <a:ext cx="312420" cy="31242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A8DB00-733E-4D14-8B5B-2B3066F38BDB}">
      <dsp:nvSpPr>
        <dsp:cNvPr id="0" name=""/>
        <dsp:cNvSpPr/>
      </dsp:nvSpPr>
      <dsp:spPr>
        <a:xfrm>
          <a:off x="6781376" y="0"/>
          <a:ext cx="1034526" cy="1249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Weak economy/ poor confidence</a:t>
          </a:r>
          <a:endParaRPr lang="en-US" sz="1300" kern="1200" dirty="0"/>
        </a:p>
      </dsp:txBody>
      <dsp:txXfrm>
        <a:off x="6781376" y="0"/>
        <a:ext cx="1034526" cy="1249680"/>
      </dsp:txXfrm>
    </dsp:sp>
    <dsp:sp modelId="{5254D309-3260-4F25-BB57-A70BAD0A772E}">
      <dsp:nvSpPr>
        <dsp:cNvPr id="0" name=""/>
        <dsp:cNvSpPr/>
      </dsp:nvSpPr>
      <dsp:spPr>
        <a:xfrm>
          <a:off x="7142429" y="1405890"/>
          <a:ext cx="312420" cy="31242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F4869-50E9-4A66-98B4-1BD01C5D71DB}">
      <dsp:nvSpPr>
        <dsp:cNvPr id="0" name=""/>
        <dsp:cNvSpPr/>
      </dsp:nvSpPr>
      <dsp:spPr>
        <a:xfrm>
          <a:off x="3498566" y="0"/>
          <a:ext cx="1706566" cy="170674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tx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3F405-035B-4E60-895D-BD54BD03E2D4}">
      <dsp:nvSpPr>
        <dsp:cNvPr id="0" name=""/>
        <dsp:cNvSpPr/>
      </dsp:nvSpPr>
      <dsp:spPr>
        <a:xfrm>
          <a:off x="3875349" y="617793"/>
          <a:ext cx="952361" cy="476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Economic Research</a:t>
          </a:r>
          <a:endParaRPr lang="en-US" sz="1600" kern="1200" dirty="0"/>
        </a:p>
      </dsp:txBody>
      <dsp:txXfrm>
        <a:off x="3875349" y="617793"/>
        <a:ext cx="952361" cy="476131"/>
      </dsp:txXfrm>
    </dsp:sp>
    <dsp:sp modelId="{9A95E889-7324-4C32-B44A-586C606B250E}">
      <dsp:nvSpPr>
        <dsp:cNvPr id="0" name=""/>
        <dsp:cNvSpPr/>
      </dsp:nvSpPr>
      <dsp:spPr>
        <a:xfrm>
          <a:off x="3024466" y="980776"/>
          <a:ext cx="1706566" cy="170674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tx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D593B6-5451-4C1B-A1EE-8D798D5FEC56}">
      <dsp:nvSpPr>
        <dsp:cNvPr id="0" name=""/>
        <dsp:cNvSpPr/>
      </dsp:nvSpPr>
      <dsp:spPr>
        <a:xfrm>
          <a:off x="3399328" y="1600380"/>
          <a:ext cx="952361" cy="476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Model</a:t>
          </a:r>
          <a:endParaRPr lang="en-US" sz="1600" kern="1200" dirty="0"/>
        </a:p>
      </dsp:txBody>
      <dsp:txXfrm>
        <a:off x="3399328" y="1600380"/>
        <a:ext cx="952361" cy="476131"/>
      </dsp:txXfrm>
    </dsp:sp>
    <dsp:sp modelId="{A71FA0F5-1D69-400A-A891-D18861FBEDBA}">
      <dsp:nvSpPr>
        <dsp:cNvPr id="0" name=""/>
        <dsp:cNvSpPr/>
      </dsp:nvSpPr>
      <dsp:spPr>
        <a:xfrm>
          <a:off x="3498566" y="1965173"/>
          <a:ext cx="1706566" cy="1706740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tx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77E53-22D5-47C3-BF7D-7CDB0F01FEC4}">
      <dsp:nvSpPr>
        <dsp:cNvPr id="0" name=""/>
        <dsp:cNvSpPr/>
      </dsp:nvSpPr>
      <dsp:spPr>
        <a:xfrm>
          <a:off x="3875349" y="2582967"/>
          <a:ext cx="952361" cy="476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Expert Judgment</a:t>
          </a:r>
          <a:endParaRPr lang="en-US" sz="1600" kern="1200"/>
        </a:p>
      </dsp:txBody>
      <dsp:txXfrm>
        <a:off x="3875349" y="2582967"/>
        <a:ext cx="952361" cy="476131"/>
      </dsp:txXfrm>
    </dsp:sp>
    <dsp:sp modelId="{5360B4B0-364D-4E5D-B249-88904E4EF81E}">
      <dsp:nvSpPr>
        <dsp:cNvPr id="0" name=""/>
        <dsp:cNvSpPr/>
      </dsp:nvSpPr>
      <dsp:spPr>
        <a:xfrm>
          <a:off x="3146112" y="3059098"/>
          <a:ext cx="1466155" cy="146686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tx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4332DB-3CF3-45E1-8CC3-3DC993276EA4}">
      <dsp:nvSpPr>
        <dsp:cNvPr id="0" name=""/>
        <dsp:cNvSpPr/>
      </dsp:nvSpPr>
      <dsp:spPr>
        <a:xfrm>
          <a:off x="3399328" y="3565553"/>
          <a:ext cx="952361" cy="476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Forecast</a:t>
          </a:r>
          <a:endParaRPr lang="en-US" sz="1600" kern="1200"/>
        </a:p>
      </dsp:txBody>
      <dsp:txXfrm>
        <a:off x="3399328" y="3565553"/>
        <a:ext cx="952361" cy="4761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1165-D1E4-45AF-827E-4B3C50A6469D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6C8D-E561-4DFE-9D01-91B48409E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89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1165-D1E4-45AF-827E-4B3C50A6469D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6C8D-E561-4DFE-9D01-91B48409E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26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1165-D1E4-45AF-827E-4B3C50A6469D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6C8D-E561-4DFE-9D01-91B48409E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20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1165-D1E4-45AF-827E-4B3C50A6469D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6C8D-E561-4DFE-9D01-91B48409E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1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1165-D1E4-45AF-827E-4B3C50A6469D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6C8D-E561-4DFE-9D01-91B48409E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17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1165-D1E4-45AF-827E-4B3C50A6469D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6C8D-E561-4DFE-9D01-91B48409E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0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1165-D1E4-45AF-827E-4B3C50A6469D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6C8D-E561-4DFE-9D01-91B48409E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6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1165-D1E4-45AF-827E-4B3C50A6469D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6C8D-E561-4DFE-9D01-91B48409E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4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1165-D1E4-45AF-827E-4B3C50A6469D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6C8D-E561-4DFE-9D01-91B48409E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99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1165-D1E4-45AF-827E-4B3C50A6469D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6C8D-E561-4DFE-9D01-91B48409E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58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1165-D1E4-45AF-827E-4B3C50A6469D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6C8D-E561-4DFE-9D01-91B48409E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A1165-D1E4-45AF-827E-4B3C50A6469D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D6C8D-E561-4DFE-9D01-91B48409E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6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2014 Economic Forecast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en-US" sz="2800" dirty="0">
                <a:solidFill>
                  <a:schemeClr val="tx1"/>
                </a:solidFill>
                <a:latin typeface="Verdana"/>
              </a:rPr>
              <a:t>Southern Oregon University </a:t>
            </a:r>
          </a:p>
          <a:p>
            <a:pPr lvl="0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en-US" sz="2800" dirty="0">
                <a:solidFill>
                  <a:schemeClr val="tx1"/>
                </a:solidFill>
                <a:latin typeface="Verdana"/>
              </a:rPr>
              <a:t>Economic Forecasting Team </a:t>
            </a:r>
          </a:p>
          <a:p>
            <a:endParaRPr lang="en-US" dirty="0"/>
          </a:p>
        </p:txBody>
      </p:sp>
      <p:pic>
        <p:nvPicPr>
          <p:cNvPr id="1028" name="Picture 4" descr="http://upload.wikimedia.org/wikipedia/en/thumb/4/43/Souther_Oregon_University_seal.png/200px-Souther_Oregon_University_se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4" y="152400"/>
            <a:ext cx="1215754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666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696200" cy="462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13209" cy="120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89455" y="6060752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Historical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48300" y="6059853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 Forecast</a:t>
            </a:r>
            <a:endParaRPr lang="en-US" sz="1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456655" y="6198352"/>
            <a:ext cx="533400" cy="8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56255" y="6200144"/>
            <a:ext cx="533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675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467600" cy="4525963"/>
          </a:xfrm>
        </p:spPr>
        <p:txBody>
          <a:bodyPr/>
          <a:lstStyle/>
          <a:p>
            <a:r>
              <a:rPr lang="en-US" sz="2000" dirty="0" smtClean="0"/>
              <a:t>State &amp; Local Spending = 20% of GDP</a:t>
            </a:r>
          </a:p>
          <a:p>
            <a:r>
              <a:rPr lang="en-US" sz="2000" dirty="0" smtClean="0"/>
              <a:t>Balanced Budget (no deficit spending)</a:t>
            </a:r>
          </a:p>
          <a:p>
            <a:r>
              <a:rPr lang="en-US" sz="2000" dirty="0" smtClean="0"/>
              <a:t>Surpluses + Increased Revenues =&gt; Increase in State and Local </a:t>
            </a:r>
            <a:r>
              <a:rPr lang="en-US" sz="2000" dirty="0"/>
              <a:t>G</a:t>
            </a:r>
            <a:r>
              <a:rPr lang="en-US" sz="2000" dirty="0" smtClean="0"/>
              <a:t>overnment </a:t>
            </a:r>
            <a:r>
              <a:rPr lang="en-US" sz="2000" dirty="0"/>
              <a:t>S</a:t>
            </a:r>
            <a:r>
              <a:rPr lang="en-US" sz="2000" dirty="0" smtClean="0"/>
              <a:t>pending.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359875"/>
            <a:ext cx="6324599" cy="639762"/>
          </a:xfrm>
        </p:spPr>
        <p:txBody>
          <a:bodyPr>
            <a:normAutofit fontScale="90000"/>
          </a:bodyPr>
          <a:lstStyle/>
          <a:p>
            <a:pPr marL="285750" indent="-285750"/>
            <a:r>
              <a:rPr lang="en-US" dirty="0" smtClean="0"/>
              <a:t>State &amp; Local Governmental Spending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13209" cy="120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82804" y="1272791"/>
            <a:ext cx="70895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0" name="Picture 2" descr="http://www.adamsmith.org/sites/default/files/old-images/stories/balanced%20budg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76600"/>
            <a:ext cx="2997112" cy="277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99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8001000" cy="4809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13209" cy="120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89455" y="620000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Historical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48300" y="6199102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 Forecast</a:t>
            </a: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456655" y="6337601"/>
            <a:ext cx="533400" cy="8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256255" y="6339393"/>
            <a:ext cx="533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453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457200"/>
            <a:ext cx="6324599" cy="639762"/>
          </a:xfrm>
        </p:spPr>
        <p:txBody>
          <a:bodyPr>
            <a:normAutofit fontScale="90000"/>
          </a:bodyPr>
          <a:lstStyle/>
          <a:p>
            <a:pPr marL="285750" indent="-285750"/>
            <a:r>
              <a:rPr lang="en-US" dirty="0" smtClean="0"/>
              <a:t>Monetary Policy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13209" cy="120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82804" y="1272791"/>
            <a:ext cx="70895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42" name="Picture 2" descr="http://www.esamadison.org/wp-content/uploads/2011/07/Federal-Reserve-Seal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232" y="132567"/>
            <a:ext cx="1094378" cy="109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vco.files.wordpress.com/2012/08/inheritanc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35810"/>
            <a:ext cx="3216520" cy="241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9601" y="1752600"/>
            <a:ext cx="50153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Loose Monetary </a:t>
            </a:r>
            <a:r>
              <a:rPr lang="en-US" sz="2800" dirty="0"/>
              <a:t>P</a:t>
            </a:r>
            <a:r>
              <a:rPr lang="en-US" sz="2800" dirty="0" smtClean="0"/>
              <a:t>olicy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Fed Adjusts Money Supply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Near 0% 3-month Treasury Bill Rates</a:t>
            </a:r>
          </a:p>
        </p:txBody>
      </p:sp>
      <p:pic>
        <p:nvPicPr>
          <p:cNvPr id="10248" name="Picture 8" descr="http://i.investopedia.com/dimages/graphics/ap280869892811_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202" y="4419600"/>
            <a:ext cx="3090198" cy="199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609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48" y="1371600"/>
            <a:ext cx="7986252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13209" cy="120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89455" y="620000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Historical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48300" y="6199102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 Forecast</a:t>
            </a: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456655" y="6337601"/>
            <a:ext cx="533400" cy="8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256255" y="6339393"/>
            <a:ext cx="533400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3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1981200"/>
            <a:ext cx="4114800" cy="8381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Small Decrease In Oil Prices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359875"/>
            <a:ext cx="6324599" cy="639762"/>
          </a:xfrm>
        </p:spPr>
        <p:txBody>
          <a:bodyPr>
            <a:normAutofit fontScale="90000"/>
          </a:bodyPr>
          <a:lstStyle/>
          <a:p>
            <a:pPr marL="285750" indent="-285750"/>
            <a:r>
              <a:rPr lang="en-US" dirty="0" smtClean="0"/>
              <a:t>International Economic Factors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13209" cy="120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82804" y="1272791"/>
            <a:ext cx="70895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218" name="Picture 2" descr="http://static.guim.co.uk/sys-images/Money/Pix/pictures/2010/10/10/1286737209258/Currency-of-the-world-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44900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camarillochamber.org/wp-content/uploads/Oil-Well-Suns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718" y="1798638"/>
            <a:ext cx="4214282" cy="316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76800" y="4833891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Stable </a:t>
            </a:r>
            <a:r>
              <a:rPr lang="en-US" sz="2400" dirty="0"/>
              <a:t>Exchange R</a:t>
            </a:r>
            <a:r>
              <a:rPr lang="en-US" sz="2400" dirty="0" smtClean="0"/>
              <a:t>ates For </a:t>
            </a:r>
            <a:r>
              <a:rPr lang="en-US" sz="2400" dirty="0"/>
              <a:t>t</a:t>
            </a:r>
            <a:r>
              <a:rPr lang="en-US" sz="2400" dirty="0" smtClean="0"/>
              <a:t>he Near </a:t>
            </a:r>
            <a:r>
              <a:rPr lang="en-US" sz="2400" dirty="0"/>
              <a:t>F</a:t>
            </a:r>
            <a:r>
              <a:rPr lang="en-US" sz="2400" dirty="0" smtClean="0"/>
              <a:t>uture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Slight Decrease Beginning in 2015</a:t>
            </a:r>
          </a:p>
        </p:txBody>
      </p:sp>
    </p:spTree>
    <p:extLst>
      <p:ext uri="{BB962C8B-B14F-4D97-AF65-F5344CB8AC3E}">
        <p14:creationId xmlns:p14="http://schemas.microsoft.com/office/powerpoint/2010/main" val="2663503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772400" cy="4672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13209" cy="120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89455" y="612380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Historical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48300" y="6122902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 Forecast</a:t>
            </a: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456655" y="6261401"/>
            <a:ext cx="533400" cy="8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256255" y="6263193"/>
            <a:ext cx="533400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564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848600" cy="471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13209" cy="120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89455" y="612380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Historical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48300" y="6122902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 forecast</a:t>
            </a: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456655" y="6261401"/>
            <a:ext cx="533400" cy="8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256255" y="6263193"/>
            <a:ext cx="533400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656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481240"/>
              </p:ext>
            </p:extLst>
          </p:nvPr>
        </p:nvGraphicFramePr>
        <p:xfrm>
          <a:off x="2019300" y="166889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359875"/>
            <a:ext cx="6324599" cy="639762"/>
          </a:xfrm>
        </p:spPr>
        <p:txBody>
          <a:bodyPr>
            <a:normAutofit fontScale="90000"/>
          </a:bodyPr>
          <a:lstStyle/>
          <a:p>
            <a:pPr marL="285750" indent="-285750"/>
            <a:r>
              <a:rPr lang="en-US" dirty="0" smtClean="0"/>
              <a:t>Consumer Spending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13209" cy="120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82804" y="1272791"/>
            <a:ext cx="70895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400" y="2153166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Low Consumer Confidence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33399" y="4492078"/>
            <a:ext cx="4267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Slow Increase </a:t>
            </a:r>
            <a:r>
              <a:rPr lang="en-US" sz="3200" dirty="0"/>
              <a:t>I</a:t>
            </a:r>
            <a:r>
              <a:rPr lang="en-US" sz="3200" dirty="0" smtClean="0"/>
              <a:t>n Consumer Spending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3352800"/>
            <a:ext cx="27461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Consumption Follows GDP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0554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21" y="1447799"/>
            <a:ext cx="7707470" cy="463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13209" cy="120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89455" y="612380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Historical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48300" y="6122902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 Forecast</a:t>
            </a: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456655" y="6261401"/>
            <a:ext cx="533400" cy="8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256255" y="6263193"/>
            <a:ext cx="533400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087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28005"/>
            <a:ext cx="52578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13209" cy="120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82804" y="1272791"/>
            <a:ext cx="70895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66800" y="2133600"/>
            <a:ext cx="6934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How We </a:t>
            </a:r>
            <a:r>
              <a:rPr lang="en-US" sz="3200" dirty="0"/>
              <a:t>G</a:t>
            </a:r>
            <a:r>
              <a:rPr lang="en-US" sz="3200" dirty="0" smtClean="0"/>
              <a:t>ot </a:t>
            </a:r>
            <a:r>
              <a:rPr lang="en-US" sz="3200" dirty="0"/>
              <a:t>H</a:t>
            </a:r>
            <a:r>
              <a:rPr lang="en-US" sz="3200" dirty="0" smtClean="0"/>
              <a:t>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Forecast Methodology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Economic Sectors With Assumptions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Comparisons With </a:t>
            </a:r>
            <a:r>
              <a:rPr lang="en-US" sz="3200" dirty="0"/>
              <a:t>O</a:t>
            </a:r>
            <a:r>
              <a:rPr lang="en-US" sz="3200" dirty="0" smtClean="0"/>
              <a:t>ther </a:t>
            </a:r>
            <a:r>
              <a:rPr lang="en-US" sz="3200" dirty="0"/>
              <a:t>F</a:t>
            </a:r>
            <a:r>
              <a:rPr lang="en-US" sz="3200" dirty="0" smtClean="0"/>
              <a:t>orecasts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Questions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0370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5853" y="1910915"/>
            <a:ext cx="4648198" cy="762000"/>
          </a:xfrm>
        </p:spPr>
        <p:txBody>
          <a:bodyPr/>
          <a:lstStyle/>
          <a:p>
            <a:r>
              <a:rPr lang="en-US" dirty="0" smtClean="0"/>
              <a:t>Growing Investment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643551"/>
            <a:ext cx="6324599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Business </a:t>
            </a:r>
            <a:r>
              <a:rPr lang="en-US" dirty="0" smtClean="0"/>
              <a:t>Investment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13209" cy="120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82804" y="1272791"/>
            <a:ext cx="70895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Down Arrow 6"/>
          <p:cNvSpPr/>
          <p:nvPr/>
        </p:nvSpPr>
        <p:spPr>
          <a:xfrm>
            <a:off x="682804" y="1981200"/>
            <a:ext cx="1600200" cy="2590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0800000">
            <a:off x="1600200" y="3886200"/>
            <a:ext cx="1600201" cy="2438400"/>
          </a:xfrm>
          <a:prstGeom prst="down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29422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Consumer Demand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2804" y="1524000"/>
            <a:ext cx="1904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Interest Rates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774272"/>
            <a:ext cx="4748661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970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30" y="1447800"/>
            <a:ext cx="773271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13209" cy="120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89455" y="612380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Historical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48300" y="6122902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 Forecast</a:t>
            </a: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456655" y="6261401"/>
            <a:ext cx="533400" cy="8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256255" y="6263193"/>
            <a:ext cx="533400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872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Surplus of Houses </a:t>
            </a:r>
            <a:r>
              <a:rPr lang="en-US" dirty="0"/>
              <a:t>A</a:t>
            </a:r>
            <a:r>
              <a:rPr lang="en-US" dirty="0" smtClean="0"/>
              <a:t>fter </a:t>
            </a:r>
            <a:r>
              <a:rPr lang="en-US" dirty="0"/>
              <a:t>R</a:t>
            </a:r>
            <a:r>
              <a:rPr lang="en-US" dirty="0" smtClean="0"/>
              <a:t>ecession</a:t>
            </a:r>
          </a:p>
          <a:p>
            <a:r>
              <a:rPr lang="en-US" dirty="0" smtClean="0"/>
              <a:t>Sluggish </a:t>
            </a:r>
            <a:r>
              <a:rPr lang="en-US" dirty="0"/>
              <a:t>M</a:t>
            </a:r>
            <a:r>
              <a:rPr lang="en-US" dirty="0" smtClean="0"/>
              <a:t>arket </a:t>
            </a:r>
            <a:r>
              <a:rPr lang="en-US" dirty="0"/>
              <a:t>G</a:t>
            </a:r>
            <a:r>
              <a:rPr lang="en-US" dirty="0" smtClean="0"/>
              <a:t>rowth Until 2014</a:t>
            </a:r>
          </a:p>
          <a:p>
            <a:r>
              <a:rPr lang="en-US" dirty="0" smtClean="0"/>
              <a:t>Forecasted Increases Post 2014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633029"/>
            <a:ext cx="6324599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Construction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13209" cy="120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82804" y="1272791"/>
            <a:ext cx="70895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202" y="3534431"/>
            <a:ext cx="5260798" cy="304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047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90912"/>
            <a:ext cx="8001702" cy="48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13209" cy="120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642860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Historical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68645" y="6427702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 Forecast</a:t>
            </a:r>
            <a:endParaRPr lang="en-US" sz="1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477000" y="6566201"/>
            <a:ext cx="533400" cy="8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76600" y="6567993"/>
            <a:ext cx="533400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7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Growing Employment</a:t>
            </a:r>
          </a:p>
          <a:p>
            <a:r>
              <a:rPr lang="en-US" dirty="0" smtClean="0"/>
              <a:t>Continued Improvement in Labor </a:t>
            </a:r>
            <a:r>
              <a:rPr lang="en-US" dirty="0"/>
              <a:t>M</a:t>
            </a:r>
            <a:r>
              <a:rPr lang="en-US" dirty="0" smtClean="0"/>
              <a:t>arkets</a:t>
            </a:r>
          </a:p>
          <a:p>
            <a:r>
              <a:rPr lang="en-US" dirty="0" smtClean="0"/>
              <a:t>Unemployment Rate </a:t>
            </a:r>
            <a:r>
              <a:rPr lang="en-US" dirty="0"/>
              <a:t>E</a:t>
            </a:r>
            <a:r>
              <a:rPr lang="en-US" dirty="0" smtClean="0"/>
              <a:t>xpected at 6.4%-2016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359875"/>
            <a:ext cx="6324599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Employment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13209" cy="120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82804" y="1272791"/>
            <a:ext cx="70895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338" name="Picture 2" descr="http://aia-arizona.org/wp-content/uploads/2007/08/jobs_p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700" y="3657598"/>
            <a:ext cx="4268699" cy="316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diversityinpractice.org/media/images/job_opening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668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91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762000"/>
            <a:ext cx="4419600" cy="265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3733800"/>
            <a:ext cx="4419600" cy="2656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13209" cy="120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03795" y="401612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Historical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3795" y="4495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 Forecast</a:t>
            </a:r>
            <a:endParaRPr lang="en-US" sz="12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8312150" y="4634299"/>
            <a:ext cx="533400" cy="8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70595" y="4155513"/>
            <a:ext cx="533400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987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79701" y="611000"/>
            <a:ext cx="4495799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13209" cy="120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82804" y="1272791"/>
            <a:ext cx="70895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3187" y="2057400"/>
            <a:ext cx="62543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Increasing </a:t>
            </a:r>
            <a:r>
              <a:rPr lang="en-US" sz="3000" dirty="0" smtClean="0"/>
              <a:t>Growth </a:t>
            </a:r>
            <a:r>
              <a:rPr lang="en-US" sz="3000" dirty="0"/>
              <a:t>R</a:t>
            </a:r>
            <a:r>
              <a:rPr lang="en-US" sz="3000" dirty="0" smtClean="0"/>
              <a:t>ates </a:t>
            </a:r>
            <a:r>
              <a:rPr lang="en-US" sz="3000" dirty="0"/>
              <a:t>in </a:t>
            </a:r>
            <a:r>
              <a:rPr lang="en-US" sz="3000" dirty="0" smtClean="0"/>
              <a:t>All </a:t>
            </a:r>
            <a:r>
              <a:rPr lang="en-US" sz="3000" dirty="0"/>
              <a:t>S</a:t>
            </a:r>
            <a:r>
              <a:rPr lang="en-US" sz="3000" dirty="0" smtClean="0"/>
              <a:t>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Government </a:t>
            </a:r>
            <a:r>
              <a:rPr lang="en-US" sz="3000" dirty="0" smtClean="0"/>
              <a:t>Shutdown </a:t>
            </a:r>
            <a:r>
              <a:rPr lang="en-US" sz="3000" dirty="0"/>
              <a:t>in 2015 </a:t>
            </a:r>
            <a:r>
              <a:rPr lang="en-US" sz="3000" dirty="0" smtClean="0"/>
              <a:t>Slows </a:t>
            </a:r>
            <a:r>
              <a:rPr lang="en-US" sz="3000" dirty="0"/>
              <a:t>G</a:t>
            </a:r>
            <a:r>
              <a:rPr lang="en-US" sz="3000" dirty="0" smtClean="0"/>
              <a:t>rowth</a:t>
            </a:r>
            <a:r>
              <a:rPr lang="en-US" sz="3000" dirty="0"/>
              <a:t>, but </a:t>
            </a:r>
            <a:r>
              <a:rPr lang="en-US" sz="3000" dirty="0" smtClean="0"/>
              <a:t>Economy </a:t>
            </a:r>
            <a:r>
              <a:rPr lang="en-US" sz="3000" dirty="0"/>
              <a:t>W</a:t>
            </a:r>
            <a:r>
              <a:rPr lang="en-US" sz="3000" dirty="0" smtClean="0"/>
              <a:t>ill </a:t>
            </a:r>
            <a:r>
              <a:rPr lang="en-US" sz="3000" dirty="0"/>
              <a:t>R</a:t>
            </a:r>
            <a:r>
              <a:rPr lang="en-US" sz="3000" dirty="0" smtClean="0"/>
              <a:t>ebound </a:t>
            </a:r>
            <a:r>
              <a:rPr lang="en-US" sz="3000" dirty="0"/>
              <a:t>Q</a:t>
            </a:r>
            <a:r>
              <a:rPr lang="en-US" sz="3000" dirty="0" smtClean="0"/>
              <a:t>uickly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GDP </a:t>
            </a:r>
            <a:r>
              <a:rPr lang="en-US" sz="3000" dirty="0" smtClean="0"/>
              <a:t>Growth </a:t>
            </a:r>
            <a:r>
              <a:rPr lang="en-US" sz="3000" dirty="0"/>
              <a:t>I</a:t>
            </a:r>
            <a:r>
              <a:rPr lang="en-US" sz="3000" dirty="0" smtClean="0"/>
              <a:t>ncreasing </a:t>
            </a:r>
            <a:r>
              <a:rPr lang="en-US" sz="3000" dirty="0"/>
              <a:t>to an </a:t>
            </a:r>
            <a:r>
              <a:rPr lang="en-US" sz="3000" dirty="0" smtClean="0"/>
              <a:t>Average </a:t>
            </a:r>
            <a:r>
              <a:rPr lang="en-US" sz="3000" dirty="0"/>
              <a:t>of 3% </a:t>
            </a:r>
            <a:r>
              <a:rPr lang="en-US" sz="3000" dirty="0" err="1" smtClean="0"/>
              <a:t>Annualy</a:t>
            </a:r>
            <a:endParaRPr lang="en-US" sz="30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3249"/>
            <a:ext cx="2279436" cy="197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265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505" y="3699699"/>
            <a:ext cx="4904629" cy="292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989" y="713047"/>
            <a:ext cx="4912145" cy="295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13209" cy="120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62240" y="401612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Historical 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62240" y="4495799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 Forecast</a:t>
            </a:r>
            <a:endParaRPr lang="en-US" sz="1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370595" y="4634298"/>
            <a:ext cx="533400" cy="8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429040" y="4155512"/>
            <a:ext cx="533400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898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359875"/>
            <a:ext cx="6324599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Forecast Comparison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13209" cy="120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82804" y="1272791"/>
            <a:ext cx="70895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717889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422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359875"/>
            <a:ext cx="6324599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Forecast Comparison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13209" cy="120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82804" y="1272791"/>
            <a:ext cx="70895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933" y="1472953"/>
            <a:ext cx="4621336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933" y="4068683"/>
            <a:ext cx="4621336" cy="245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40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799" y="628005"/>
            <a:ext cx="6324599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Economic Forecasting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13209" cy="120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82804" y="1272791"/>
            <a:ext cx="70895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http://2.bp.blogspot.com/-ww2W-KhkL9Q/UytJXE_ou-I/AAAAAAAACvY/vHO3QhoqpIo/s1600/EconomicForecastingCartoon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7"/>
          <a:stretch/>
        </p:blipFill>
        <p:spPr bwMode="auto">
          <a:xfrm>
            <a:off x="1981201" y="1600200"/>
            <a:ext cx="5173226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642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359875"/>
            <a:ext cx="6324599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Forecast Comparison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13209" cy="120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82804" y="1272791"/>
            <a:ext cx="70895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185596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6160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467600" cy="4525963"/>
          </a:xfrm>
        </p:spPr>
        <p:txBody>
          <a:bodyPr numCol="2">
            <a:normAutofit fontScale="925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Emily Starbuck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Wes Wade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err="1" smtClean="0"/>
              <a:t>Jaeseok</a:t>
            </a:r>
            <a:r>
              <a:rPr lang="en-US" dirty="0" smtClean="0"/>
              <a:t> Lee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err="1" smtClean="0"/>
              <a:t>Kyudae</a:t>
            </a:r>
            <a:r>
              <a:rPr lang="en-US" dirty="0" smtClean="0"/>
              <a:t> Lee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Benjamin Bennett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err="1" smtClean="0"/>
              <a:t>Azhar</a:t>
            </a:r>
            <a:r>
              <a:rPr lang="en-US" dirty="0" smtClean="0"/>
              <a:t> Khan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Stephanie </a:t>
            </a:r>
            <a:r>
              <a:rPr lang="en-US" dirty="0" err="1" smtClean="0"/>
              <a:t>Keaveney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Andrei </a:t>
            </a:r>
            <a:r>
              <a:rPr lang="en-US" dirty="0" err="1" smtClean="0"/>
              <a:t>Bica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Jordan Browne -Moore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Brad Johnson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Alex </a:t>
            </a:r>
            <a:r>
              <a:rPr lang="en-US" dirty="0" err="1" smtClean="0"/>
              <a:t>Godvin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William Howard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Nolan Fincher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Zachary Hess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Frederic Geiger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359875"/>
            <a:ext cx="6324599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Forecast Team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13209" cy="120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82804" y="1272791"/>
            <a:ext cx="70895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388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2971800"/>
            <a:ext cx="6324599" cy="639762"/>
          </a:xfrm>
        </p:spPr>
        <p:txBody>
          <a:bodyPr>
            <a:noAutofit/>
          </a:bodyPr>
          <a:lstStyle/>
          <a:p>
            <a:r>
              <a:rPr lang="en-US" sz="8800" dirty="0" smtClean="0"/>
              <a:t>Questions?</a:t>
            </a:r>
            <a:endParaRPr lang="en-US" sz="8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13209" cy="120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454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799" y="628005"/>
            <a:ext cx="6324599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We </a:t>
            </a:r>
            <a:r>
              <a:rPr lang="en-US" dirty="0"/>
              <a:t>G</a:t>
            </a:r>
            <a:r>
              <a:rPr lang="en-US" dirty="0" smtClean="0"/>
              <a:t>ot </a:t>
            </a:r>
            <a:r>
              <a:rPr lang="en-US" dirty="0"/>
              <a:t>H</a:t>
            </a:r>
            <a:r>
              <a:rPr lang="en-US" dirty="0" smtClean="0"/>
              <a:t>ere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13209" cy="120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82804" y="1272791"/>
            <a:ext cx="70895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49124735"/>
              </p:ext>
            </p:extLst>
          </p:nvPr>
        </p:nvGraphicFramePr>
        <p:xfrm>
          <a:off x="304800" y="2362200"/>
          <a:ext cx="86868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3695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799" y="628005"/>
            <a:ext cx="6324599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GDP 2007-2014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13209" cy="120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82804" y="1272791"/>
            <a:ext cx="70895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t="2083"/>
          <a:stretch/>
        </p:blipFill>
        <p:spPr>
          <a:xfrm>
            <a:off x="834501" y="2068496"/>
            <a:ext cx="7598620" cy="410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06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27959"/>
            <a:ext cx="5410200" cy="1905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 smtClean="0"/>
              <a:t>Forecasting Model: </a:t>
            </a:r>
            <a:r>
              <a:rPr lang="en-US" sz="3600" dirty="0" err="1" smtClean="0"/>
              <a:t>Fairmodel</a:t>
            </a:r>
            <a:endParaRPr lang="en-US" sz="3600" dirty="0"/>
          </a:p>
          <a:p>
            <a:r>
              <a:rPr lang="en-US" sz="2200" dirty="0"/>
              <a:t>D</a:t>
            </a:r>
            <a:r>
              <a:rPr lang="en-US" sz="2200" dirty="0" smtClean="0"/>
              <a:t>etermines interactions throughout economic sectors</a:t>
            </a:r>
          </a:p>
          <a:p>
            <a:r>
              <a:rPr lang="en-US" sz="2200" dirty="0"/>
              <a:t>Q</a:t>
            </a:r>
            <a:r>
              <a:rPr lang="en-US" sz="2200" dirty="0" smtClean="0"/>
              <a:t>uantifies equations</a:t>
            </a:r>
          </a:p>
          <a:p>
            <a:r>
              <a:rPr lang="en-US" sz="2200" dirty="0" smtClean="0"/>
              <a:t>Uses equations to explain  </a:t>
            </a:r>
            <a:r>
              <a:rPr lang="en-US" sz="2200" dirty="0"/>
              <a:t>interactions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Created by Dr. Ray Fair, Yale University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799" y="628005"/>
            <a:ext cx="6324599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Forecast Methodology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13209" cy="120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82804" y="1272791"/>
            <a:ext cx="70895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33600"/>
            <a:ext cx="2057399" cy="309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909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08496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799" y="628005"/>
            <a:ext cx="6324599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13209" cy="120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2804" y="1272791"/>
            <a:ext cx="70895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2895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4820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911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359875"/>
            <a:ext cx="6324599" cy="639762"/>
          </a:xfrm>
        </p:spPr>
        <p:txBody>
          <a:bodyPr>
            <a:normAutofit fontScale="90000"/>
          </a:bodyPr>
          <a:lstStyle/>
          <a:p>
            <a:pPr marL="285750" indent="-285750"/>
            <a:r>
              <a:rPr lang="en-US" dirty="0"/>
              <a:t>Economic </a:t>
            </a:r>
            <a:r>
              <a:rPr lang="en-US" dirty="0" smtClean="0"/>
              <a:t>Sectors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13209" cy="120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82804" y="1272791"/>
            <a:ext cx="70895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90600" y="2286000"/>
            <a:ext cx="7162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Fiscal Policy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Monetary Policy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International Economic Factors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Consumer Spending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Business Investment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Housing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Employment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5889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724400" cy="4114800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/>
              <a:t>Government Spending/ Taxes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9200" dirty="0" smtClean="0"/>
              <a:t>Transfer Payments Rates Decrease</a:t>
            </a:r>
            <a:endParaRPr lang="en-US" sz="9600" dirty="0" smtClean="0"/>
          </a:p>
          <a:p>
            <a:pPr marL="0" indent="0">
              <a:buNone/>
            </a:pPr>
            <a:endParaRPr lang="en-US" sz="9600" dirty="0" smtClean="0"/>
          </a:p>
          <a:p>
            <a:r>
              <a:rPr lang="en-US" sz="9600" dirty="0" smtClean="0"/>
              <a:t>Government Shutdown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9200" dirty="0" smtClean="0"/>
              <a:t>Predicted 2015</a:t>
            </a:r>
          </a:p>
          <a:p>
            <a:pPr marL="0" indent="0">
              <a:buNone/>
            </a:pPr>
            <a:r>
              <a:rPr lang="en-US" sz="9600" dirty="0" smtClean="0"/>
              <a:t>	</a:t>
            </a:r>
            <a:endParaRPr lang="en-US" sz="9600" dirty="0"/>
          </a:p>
          <a:p>
            <a:pPr marL="0" indent="0">
              <a:buNone/>
            </a:pPr>
            <a:endParaRPr lang="en-US" sz="9600" dirty="0" smtClean="0"/>
          </a:p>
          <a:p>
            <a:r>
              <a:rPr lang="en-US" sz="9600" dirty="0" smtClean="0"/>
              <a:t>Congressional Paralysis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92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359875"/>
            <a:ext cx="6324599" cy="639762"/>
          </a:xfrm>
        </p:spPr>
        <p:txBody>
          <a:bodyPr>
            <a:normAutofit fontScale="90000"/>
          </a:bodyPr>
          <a:lstStyle/>
          <a:p>
            <a:pPr marL="285750" indent="-285750"/>
            <a:r>
              <a:rPr lang="en-US" dirty="0" smtClean="0"/>
              <a:t>Federal Government Spending &amp; Taxes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13209" cy="120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82804" y="1272791"/>
            <a:ext cx="70895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266" name="Picture 2" descr="http://cambriapressacademicpublisher.files.wordpress.com/2013/10/us-government-shutdown-2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326" y="1905000"/>
            <a:ext cx="3838575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274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</TotalTime>
  <Words>377</Words>
  <Application>Microsoft Office PowerPoint</Application>
  <PresentationFormat>On-screen Show (4:3)</PresentationFormat>
  <Paragraphs>133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2014 Economic Forecast</vt:lpstr>
      <vt:lpstr>Table of Contents</vt:lpstr>
      <vt:lpstr>What is Economic Forecasting</vt:lpstr>
      <vt:lpstr>How We Got Here</vt:lpstr>
      <vt:lpstr>GDP 2007-2014</vt:lpstr>
      <vt:lpstr>Forecast Methodology</vt:lpstr>
      <vt:lpstr>Process</vt:lpstr>
      <vt:lpstr>Economic Sectors</vt:lpstr>
      <vt:lpstr>Federal Government Spending &amp; Taxes</vt:lpstr>
      <vt:lpstr>PowerPoint Presentation</vt:lpstr>
      <vt:lpstr>State &amp; Local Governmental Spending</vt:lpstr>
      <vt:lpstr>PowerPoint Presentation</vt:lpstr>
      <vt:lpstr>Monetary Policy</vt:lpstr>
      <vt:lpstr>PowerPoint Presentation</vt:lpstr>
      <vt:lpstr>International Economic Factors</vt:lpstr>
      <vt:lpstr>PowerPoint Presentation</vt:lpstr>
      <vt:lpstr>PowerPoint Presentation</vt:lpstr>
      <vt:lpstr>Consumer Spending</vt:lpstr>
      <vt:lpstr>PowerPoint Presentation</vt:lpstr>
      <vt:lpstr>Business Investment</vt:lpstr>
      <vt:lpstr>PowerPoint Presentation</vt:lpstr>
      <vt:lpstr>Construction</vt:lpstr>
      <vt:lpstr>PowerPoint Presentation</vt:lpstr>
      <vt:lpstr>Employment</vt:lpstr>
      <vt:lpstr>PowerPoint Presentation</vt:lpstr>
      <vt:lpstr>Summary</vt:lpstr>
      <vt:lpstr>PowerPoint Presentation</vt:lpstr>
      <vt:lpstr>Forecast Comparison</vt:lpstr>
      <vt:lpstr>Forecast Comparison</vt:lpstr>
      <vt:lpstr>Forecast Comparison</vt:lpstr>
      <vt:lpstr>Forecast Team</vt:lpstr>
      <vt:lpstr>Questions?</vt:lpstr>
    </vt:vector>
  </TitlesOfParts>
  <Company>Southern Oregon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Economic Forecast</dc:title>
  <dc:creator>Southern Oregon University</dc:creator>
  <cp:lastModifiedBy>ITInstaller</cp:lastModifiedBy>
  <cp:revision>57</cp:revision>
  <dcterms:created xsi:type="dcterms:W3CDTF">2014-05-22T19:20:00Z</dcterms:created>
  <dcterms:modified xsi:type="dcterms:W3CDTF">2014-06-17T20:24:40Z</dcterms:modified>
</cp:coreProperties>
</file>